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87" r:id="rId3"/>
    <p:sldId id="275" r:id="rId4"/>
    <p:sldId id="276" r:id="rId5"/>
    <p:sldId id="277" r:id="rId6"/>
    <p:sldId id="278" r:id="rId7"/>
    <p:sldId id="279" r:id="rId8"/>
    <p:sldId id="280" r:id="rId9"/>
    <p:sldId id="281" r:id="rId10"/>
    <p:sldId id="282" r:id="rId11"/>
    <p:sldId id="283" r:id="rId12"/>
    <p:sldId id="284" r:id="rId13"/>
    <p:sldId id="286" r:id="rId14"/>
    <p:sldId id="274"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14"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pPr/>
              <a:t>1/25/2016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pPr/>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pPr/>
              <a:t>1/25/2016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pPr/>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pPr/>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pPr/>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1CF131DD-A141-4471-BCF9-C6073EDD7E20}" type="datetimeFigureOut">
              <a:rPr lang="en-US" dirty="0"/>
              <a:pPr/>
              <a:t>1/25/2016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pPr/>
              <a:t>1/25/2016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pPr/>
              <a:t>1/25/2016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4321" y="254833"/>
            <a:ext cx="10643017" cy="6190938"/>
          </a:xfrm>
        </p:spPr>
        <p:txBody>
          <a:bodyPr/>
          <a:lstStyle/>
          <a:p>
            <a:r>
              <a:rPr lang="ru-RU" sz="5400" dirty="0" smtClean="0">
                <a:latin typeface="Times New Roman" pitchFamily="18" charset="0"/>
                <a:cs typeface="Times New Roman" pitchFamily="18" charset="0"/>
              </a:rPr>
              <a:t>Великое переселение народов</a:t>
            </a:r>
            <a:endParaRPr lang="ru-RU" sz="540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3" name="TextBox 2"/>
          <p:cNvSpPr txBox="1"/>
          <p:nvPr/>
        </p:nvSpPr>
        <p:spPr>
          <a:xfrm>
            <a:off x="7746196" y="5655944"/>
            <a:ext cx="3823740" cy="923330"/>
          </a:xfrm>
          <a:prstGeom prst="rect">
            <a:avLst/>
          </a:prstGeom>
          <a:solidFill>
            <a:srgbClr val="FFFF00"/>
          </a:solid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b="1" i="1" dirty="0" smtClean="0">
                <a:solidFill>
                  <a:srgbClr val="FF0000"/>
                </a:solidFill>
                <a:latin typeface="Times New Roman" pitchFamily="18" charset="0"/>
                <a:cs typeface="Times New Roman" pitchFamily="18" charset="0"/>
              </a:rPr>
              <a:t>Самойленко И.Н. учитель истории</a:t>
            </a:r>
          </a:p>
          <a:p>
            <a:pPr algn="ctr"/>
            <a:r>
              <a:rPr lang="ru-RU" b="1" i="1" dirty="0" err="1" smtClean="0">
                <a:solidFill>
                  <a:srgbClr val="FF0000"/>
                </a:solidFill>
                <a:latin typeface="Times New Roman" pitchFamily="18" charset="0"/>
                <a:cs typeface="Times New Roman" pitchFamily="18" charset="0"/>
              </a:rPr>
              <a:t>Кобдинской</a:t>
            </a:r>
            <a:r>
              <a:rPr lang="ru-RU" b="1" i="1" dirty="0" smtClean="0">
                <a:solidFill>
                  <a:srgbClr val="FF0000"/>
                </a:solidFill>
                <a:latin typeface="Times New Roman" pitchFamily="18" charset="0"/>
                <a:cs typeface="Times New Roman" pitchFamily="18" charset="0"/>
              </a:rPr>
              <a:t> СШ   </a:t>
            </a:r>
          </a:p>
          <a:p>
            <a:pPr algn="ctr"/>
            <a:r>
              <a:rPr lang="ru-RU" b="1" i="1" dirty="0">
                <a:solidFill>
                  <a:srgbClr val="FF0000"/>
                </a:solidFill>
                <a:latin typeface="Times New Roman" pitchFamily="18" charset="0"/>
                <a:cs typeface="Times New Roman" pitchFamily="18" charset="0"/>
              </a:rPr>
              <a:t>6</a:t>
            </a:r>
            <a:r>
              <a:rPr lang="ru-RU" b="1" i="1" dirty="0" smtClean="0">
                <a:solidFill>
                  <a:srgbClr val="FF0000"/>
                </a:solidFill>
                <a:latin typeface="Times New Roman" pitchFamily="18" charset="0"/>
                <a:cs typeface="Times New Roman" pitchFamily="18" charset="0"/>
              </a:rPr>
              <a:t> класс</a:t>
            </a:r>
          </a:p>
        </p:txBody>
      </p:sp>
    </p:spTree>
    <p:extLst>
      <p:ext uri="{BB962C8B-B14F-4D97-AF65-F5344CB8AC3E}">
        <p14:creationId xmlns:p14="http://schemas.microsoft.com/office/powerpoint/2010/main" val="89339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53568" y="502715"/>
            <a:ext cx="11080377" cy="882331"/>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ru-RU" sz="2000" b="1" dirty="0">
                <a:solidFill>
                  <a:schemeClr val="bg1"/>
                </a:solidFill>
              </a:rPr>
              <a:t>Каково значение походов гуннов? </a:t>
            </a:r>
          </a:p>
          <a:p>
            <a:pPr marL="0" indent="0">
              <a:buNone/>
            </a:pPr>
            <a:r>
              <a:rPr lang="ru-RU" sz="2000" b="1" dirty="0" smtClean="0">
                <a:solidFill>
                  <a:schemeClr val="bg1"/>
                </a:solidFill>
              </a:rPr>
              <a:t>В </a:t>
            </a:r>
            <a:r>
              <a:rPr lang="ru-RU" sz="2000" b="1" dirty="0">
                <a:solidFill>
                  <a:schemeClr val="bg1"/>
                </a:solidFill>
              </a:rPr>
              <a:t>какие государства совершал походы </a:t>
            </a:r>
            <a:r>
              <a:rPr lang="ru-RU" sz="2000" b="1" dirty="0" err="1">
                <a:solidFill>
                  <a:schemeClr val="bg1"/>
                </a:solidFill>
              </a:rPr>
              <a:t>Атилла</a:t>
            </a:r>
            <a:r>
              <a:rPr lang="ru-RU" sz="2000" b="1" dirty="0">
                <a:solidFill>
                  <a:schemeClr val="bg1"/>
                </a:solidFill>
              </a:rPr>
              <a:t>?</a:t>
            </a:r>
          </a:p>
        </p:txBody>
      </p:sp>
      <p:pic>
        <p:nvPicPr>
          <p:cNvPr id="4" name="Рисунок 3"/>
          <p:cNvPicPr>
            <a:picLocks noChangeAspect="1"/>
          </p:cNvPicPr>
          <p:nvPr/>
        </p:nvPicPr>
        <p:blipFill>
          <a:blip r:embed="rId2"/>
          <a:stretch>
            <a:fillRect/>
          </a:stretch>
        </p:blipFill>
        <p:spPr>
          <a:xfrm>
            <a:off x="2785918" y="1860042"/>
            <a:ext cx="6615676" cy="4441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8966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53568" y="502716"/>
            <a:ext cx="11080377" cy="478920"/>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a:solidFill>
                  <a:schemeClr val="bg1"/>
                </a:solidFill>
              </a:rPr>
              <a:t>Игра. «Пять предложений». </a:t>
            </a:r>
          </a:p>
        </p:txBody>
      </p:sp>
      <p:sp>
        <p:nvSpPr>
          <p:cNvPr id="2" name="Прямоугольник 1"/>
          <p:cNvSpPr/>
          <p:nvPr/>
        </p:nvSpPr>
        <p:spPr>
          <a:xfrm>
            <a:off x="553565" y="1509035"/>
            <a:ext cx="11080377" cy="400110"/>
          </a:xfrm>
          <a:prstGeom prst="rect">
            <a:avLst/>
          </a:prstGeom>
        </p:spPr>
        <p:txBody>
          <a:bodyPr wrap="square">
            <a:spAutoFit/>
          </a:bodyPr>
          <a:lstStyle/>
          <a:p>
            <a:pPr algn="ctr"/>
            <a:r>
              <a:rPr lang="ru-RU" sz="2000" dirty="0" smtClean="0">
                <a:latin typeface="Arial" panose="020B0604020202020204" pitchFamily="34" charset="0"/>
                <a:ea typeface="Times New Roman" panose="02020603050405020304" pitchFamily="18" charset="0"/>
                <a:cs typeface="Arial" panose="020B0604020202020204" pitchFamily="34" charset="0"/>
              </a:rPr>
              <a:t>Используя </a:t>
            </a:r>
            <a:r>
              <a:rPr lang="ru-RU" sz="2000" dirty="0">
                <a:latin typeface="Arial" panose="020B0604020202020204" pitchFamily="34" charset="0"/>
                <a:ea typeface="Times New Roman" panose="02020603050405020304" pitchFamily="18" charset="0"/>
                <a:cs typeface="Arial" panose="020B0604020202020204" pitchFamily="34" charset="0"/>
              </a:rPr>
              <a:t>услышанные сведения, составьте рассказ об </a:t>
            </a:r>
            <a:r>
              <a:rPr lang="ru-RU" sz="2000" dirty="0" err="1">
                <a:latin typeface="Arial" panose="020B0604020202020204" pitchFamily="34" charset="0"/>
                <a:ea typeface="Times New Roman" panose="02020603050405020304" pitchFamily="18" charset="0"/>
                <a:cs typeface="Arial" panose="020B0604020202020204" pitchFamily="34" charset="0"/>
              </a:rPr>
              <a:t>Атилле</a:t>
            </a:r>
            <a:r>
              <a:rPr lang="ru-RU" sz="2000" dirty="0">
                <a:latin typeface="Arial" panose="020B0604020202020204" pitchFamily="34" charset="0"/>
                <a:ea typeface="Times New Roman" panose="02020603050405020304" pitchFamily="18" charset="0"/>
                <a:cs typeface="Arial" panose="020B0604020202020204" pitchFamily="34" charset="0"/>
              </a:rPr>
              <a:t> из 5 предложений. </a:t>
            </a:r>
            <a:endParaRPr lang="ru-RU" sz="20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3659697" y="2436545"/>
            <a:ext cx="4868115" cy="3298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9773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53568" y="502716"/>
            <a:ext cx="11080377" cy="478920"/>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smtClean="0">
                <a:solidFill>
                  <a:schemeClr val="bg1"/>
                </a:solidFill>
              </a:rPr>
              <a:t>Работа с деформированным текстом</a:t>
            </a:r>
            <a:endParaRPr lang="ru-RU" sz="2000" b="1" dirty="0">
              <a:solidFill>
                <a:schemeClr val="bg1"/>
              </a:solidFill>
            </a:endParaRPr>
          </a:p>
        </p:txBody>
      </p:sp>
      <p:sp>
        <p:nvSpPr>
          <p:cNvPr id="2" name="Прямоугольник 1"/>
          <p:cNvSpPr/>
          <p:nvPr/>
        </p:nvSpPr>
        <p:spPr>
          <a:xfrm>
            <a:off x="553568" y="1186306"/>
            <a:ext cx="11080377" cy="1631216"/>
          </a:xfrm>
          <a:prstGeom prst="rect">
            <a:avLst/>
          </a:prstGeom>
        </p:spPr>
        <p:txBody>
          <a:bodyPr wrap="square">
            <a:spAutoFit/>
          </a:bodyPr>
          <a:lstStyle/>
          <a:p>
            <a:pPr algn="just"/>
            <a:r>
              <a:rPr lang="ru-RU" sz="2000" dirty="0">
                <a:latin typeface="Arial" panose="020B0604020202020204" pitchFamily="34" charset="0"/>
                <a:cs typeface="Arial" panose="020B0604020202020204" pitchFamily="34" charset="0"/>
              </a:rPr>
              <a:t>Продвижение _______________ на Запад привело в движение все другие племена и народы, в истории это движение назвали _____________________. </a:t>
            </a:r>
          </a:p>
          <a:p>
            <a:pPr algn="just"/>
            <a:r>
              <a:rPr lang="ru-RU" sz="2000" dirty="0">
                <a:latin typeface="Arial" panose="020B0604020202020204" pitchFamily="34" charset="0"/>
                <a:cs typeface="Arial" panose="020B0604020202020204" pitchFamily="34" charset="0"/>
              </a:rPr>
              <a:t> В ________ году к власти пришел Аттила. Он объединил разрозненные племена гуннов в ______________ и ____________. Во время правления Аттилы у гуннов сложился __________________________ строй.</a:t>
            </a:r>
          </a:p>
        </p:txBody>
      </p:sp>
      <p:sp>
        <p:nvSpPr>
          <p:cNvPr id="5" name="Прямоугольник 4"/>
          <p:cNvSpPr/>
          <p:nvPr/>
        </p:nvSpPr>
        <p:spPr>
          <a:xfrm>
            <a:off x="553567" y="3775216"/>
            <a:ext cx="11080377" cy="707886"/>
          </a:xfrm>
          <a:prstGeom prst="rect">
            <a:avLst/>
          </a:prstGeom>
        </p:spPr>
        <p:txBody>
          <a:bodyPr wrap="square">
            <a:spAutoFit/>
          </a:bodyPr>
          <a:lstStyle/>
          <a:p>
            <a:pPr algn="just"/>
            <a:r>
              <a:rPr lang="ru-RU" sz="2000" b="1" dirty="0" smtClean="0">
                <a:latin typeface="Arial" panose="020B0604020202020204" pitchFamily="34" charset="0"/>
                <a:cs typeface="Arial" panose="020B0604020202020204" pitchFamily="34" charset="0"/>
              </a:rPr>
              <a:t>Ключ:</a:t>
            </a:r>
            <a:r>
              <a:rPr lang="ru-RU" sz="2000" dirty="0" smtClean="0">
                <a:latin typeface="Arial" panose="020B0604020202020204" pitchFamily="34" charset="0"/>
                <a:cs typeface="Arial" panose="020B0604020202020204" pitchFamily="34" charset="0"/>
              </a:rPr>
              <a:t> </a:t>
            </a:r>
            <a:r>
              <a:rPr lang="ru-RU" sz="2000" b="1" dirty="0">
                <a:latin typeface="Times New Roman" pitchFamily="18" charset="0"/>
                <a:cs typeface="Times New Roman" pitchFamily="18" charset="0"/>
              </a:rPr>
              <a:t>Гуннов, Великое переселение народов, 445 год, Румынии и Венгрии, Военно-демократический строй. </a:t>
            </a:r>
          </a:p>
        </p:txBody>
      </p:sp>
    </p:spTree>
    <p:extLst>
      <p:ext uri="{BB962C8B-B14F-4D97-AF65-F5344CB8AC3E}">
        <p14:creationId xmlns:p14="http://schemas.microsoft.com/office/powerpoint/2010/main" val="272477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3568" y="981195"/>
            <a:ext cx="6194609" cy="416859"/>
          </a:xfrm>
        </p:spPr>
        <p:txBody>
          <a:bodyPr>
            <a:normAutofit/>
          </a:bodyPr>
          <a:lstStyle/>
          <a:p>
            <a:pPr marL="0" indent="0">
              <a:buNone/>
            </a:pPr>
            <a:r>
              <a:rPr lang="ru-RU" dirty="0">
                <a:latin typeface="Arial" panose="020B0604020202020204" pitchFamily="34" charset="0"/>
                <a:cs typeface="Arial" panose="020B0604020202020204" pitchFamily="34" charset="0"/>
              </a:rPr>
              <a:t>Эпоха гуннов охватывает IV в. до н.э.-III в. </a:t>
            </a:r>
            <a:r>
              <a:rPr lang="ru-RU" dirty="0" err="1">
                <a:latin typeface="Arial" panose="020B0604020202020204" pitchFamily="34" charset="0"/>
                <a:cs typeface="Arial" panose="020B0604020202020204" pitchFamily="34" charset="0"/>
              </a:rPr>
              <a:t>н.э</a:t>
            </a:r>
            <a:endParaRPr lang="ru-RU" dirty="0">
              <a:latin typeface="Arial" panose="020B0604020202020204" pitchFamily="34" charset="0"/>
              <a:cs typeface="Arial" panose="020B0604020202020204" pitchFamily="34" charset="0"/>
            </a:endParaRPr>
          </a:p>
        </p:txBody>
      </p:sp>
      <p:sp>
        <p:nvSpPr>
          <p:cNvPr id="4" name="Объект 2"/>
          <p:cNvSpPr txBox="1">
            <a:spLocks/>
          </p:cNvSpPr>
          <p:nvPr/>
        </p:nvSpPr>
        <p:spPr>
          <a:xfrm>
            <a:off x="6748169" y="996207"/>
            <a:ext cx="4982136" cy="419724"/>
          </a:xfrm>
          <a:prstGeom prst="rect">
            <a:avLst/>
          </a:prstGeom>
          <a:solidFill>
            <a:schemeClr val="accent1">
              <a:lumMod val="50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ru-RU" sz="2000" dirty="0" smtClean="0">
                <a:solidFill>
                  <a:schemeClr val="bg1"/>
                </a:solidFill>
                <a:latin typeface="Arial" panose="020B0604020202020204" pitchFamily="34" charset="0"/>
                <a:cs typeface="Arial" panose="020B0604020202020204" pitchFamily="34" charset="0"/>
              </a:rPr>
              <a:t>верно</a:t>
            </a:r>
            <a:endParaRPr lang="ru-RU" sz="2000" dirty="0">
              <a:solidFill>
                <a:schemeClr val="bg1"/>
              </a:solidFill>
              <a:latin typeface="Arial" panose="020B0604020202020204" pitchFamily="34" charset="0"/>
              <a:cs typeface="Arial" panose="020B0604020202020204" pitchFamily="34" charset="0"/>
            </a:endParaRPr>
          </a:p>
        </p:txBody>
      </p:sp>
      <p:sp>
        <p:nvSpPr>
          <p:cNvPr id="5" name="Объект 2"/>
          <p:cNvSpPr txBox="1">
            <a:spLocks/>
          </p:cNvSpPr>
          <p:nvPr/>
        </p:nvSpPr>
        <p:spPr>
          <a:xfrm>
            <a:off x="553561" y="1396566"/>
            <a:ext cx="6194613" cy="41972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ru-RU" dirty="0">
                <a:latin typeface="Arial" panose="020B0604020202020204" pitchFamily="34" charset="0"/>
                <a:cs typeface="Arial" panose="020B0604020202020204" pitchFamily="34" charset="0"/>
              </a:rPr>
              <a:t>Слово «гунн» происходит от названия реки </a:t>
            </a:r>
            <a:r>
              <a:rPr lang="ru-RU" dirty="0" err="1" smtClean="0">
                <a:latin typeface="Arial" panose="020B0604020202020204" pitchFamily="34" charset="0"/>
                <a:cs typeface="Arial" panose="020B0604020202020204" pitchFamily="34" charset="0"/>
              </a:rPr>
              <a:t>Керулен</a:t>
            </a:r>
            <a:endParaRPr lang="ru-RU" dirty="0">
              <a:latin typeface="Arial" panose="020B0604020202020204" pitchFamily="34" charset="0"/>
              <a:cs typeface="Arial" panose="020B0604020202020204" pitchFamily="34" charset="0"/>
            </a:endParaRPr>
          </a:p>
        </p:txBody>
      </p:sp>
      <p:sp>
        <p:nvSpPr>
          <p:cNvPr id="6" name="Объект 2"/>
          <p:cNvSpPr txBox="1">
            <a:spLocks/>
          </p:cNvSpPr>
          <p:nvPr/>
        </p:nvSpPr>
        <p:spPr>
          <a:xfrm>
            <a:off x="6748169" y="1421185"/>
            <a:ext cx="4982136"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неверно</a:t>
            </a:r>
            <a:endParaRPr lang="ru-RU" sz="2000" dirty="0">
              <a:solidFill>
                <a:schemeClr val="bg1"/>
              </a:solidFill>
              <a:latin typeface="Arial" panose="020B0604020202020204" pitchFamily="34" charset="0"/>
              <a:cs typeface="Arial" panose="020B0604020202020204" pitchFamily="34" charset="0"/>
            </a:endParaRPr>
          </a:p>
        </p:txBody>
      </p:sp>
      <p:sp>
        <p:nvSpPr>
          <p:cNvPr id="7" name="Объект 2"/>
          <p:cNvSpPr txBox="1">
            <a:spLocks/>
          </p:cNvSpPr>
          <p:nvPr/>
        </p:nvSpPr>
        <p:spPr>
          <a:xfrm>
            <a:off x="553560" y="1772428"/>
            <a:ext cx="6194613" cy="469561"/>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ru-RU" dirty="0">
                <a:latin typeface="Arial" panose="020B0604020202020204" pitchFamily="34" charset="0"/>
                <a:cs typeface="Arial" panose="020B0604020202020204" pitchFamily="34" charset="0"/>
              </a:rPr>
              <a:t>В 209 году до н.э. возникло государство гуннов во главе с Моде</a:t>
            </a:r>
          </a:p>
        </p:txBody>
      </p:sp>
      <p:sp>
        <p:nvSpPr>
          <p:cNvPr id="8" name="Объект 2"/>
          <p:cNvSpPr txBox="1">
            <a:spLocks/>
          </p:cNvSpPr>
          <p:nvPr/>
        </p:nvSpPr>
        <p:spPr>
          <a:xfrm>
            <a:off x="6748169" y="1873265"/>
            <a:ext cx="4982136"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верно</a:t>
            </a:r>
            <a:endParaRPr lang="ru-RU" sz="2000" dirty="0">
              <a:solidFill>
                <a:schemeClr val="bg1"/>
              </a:solidFill>
              <a:latin typeface="Arial" panose="020B0604020202020204" pitchFamily="34" charset="0"/>
              <a:cs typeface="Arial" panose="020B0604020202020204" pitchFamily="34" charset="0"/>
            </a:endParaRPr>
          </a:p>
        </p:txBody>
      </p:sp>
      <p:sp>
        <p:nvSpPr>
          <p:cNvPr id="9" name="Объект 2"/>
          <p:cNvSpPr txBox="1">
            <a:spLocks/>
          </p:cNvSpPr>
          <p:nvPr/>
        </p:nvSpPr>
        <p:spPr>
          <a:xfrm>
            <a:off x="553560" y="2344830"/>
            <a:ext cx="6194613" cy="419724"/>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ru-RU" dirty="0">
                <a:latin typeface="Arial" panose="020B0604020202020204" pitchFamily="34" charset="0"/>
                <a:cs typeface="Arial" panose="020B0604020202020204" pitchFamily="34" charset="0"/>
              </a:rPr>
              <a:t>Правитель гуннов «</a:t>
            </a:r>
            <a:r>
              <a:rPr lang="ru-RU" dirty="0" err="1">
                <a:latin typeface="Arial" panose="020B0604020202020204" pitchFamily="34" charset="0"/>
                <a:cs typeface="Arial" panose="020B0604020202020204" pitchFamily="34" charset="0"/>
              </a:rPr>
              <a:t>туменбасы</a:t>
            </a:r>
            <a:r>
              <a:rPr lang="ru-RU" dirty="0">
                <a:latin typeface="Arial" panose="020B0604020202020204" pitchFamily="34" charset="0"/>
                <a:cs typeface="Arial" panose="020B0604020202020204" pitchFamily="34" charset="0"/>
              </a:rPr>
              <a:t>» </a:t>
            </a:r>
          </a:p>
        </p:txBody>
      </p:sp>
      <p:sp>
        <p:nvSpPr>
          <p:cNvPr id="10" name="Объект 2"/>
          <p:cNvSpPr txBox="1">
            <a:spLocks/>
          </p:cNvSpPr>
          <p:nvPr/>
        </p:nvSpPr>
        <p:spPr>
          <a:xfrm>
            <a:off x="6748166" y="2342214"/>
            <a:ext cx="4982136"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неверно</a:t>
            </a:r>
            <a:endParaRPr lang="ru-RU" sz="2000" dirty="0">
              <a:solidFill>
                <a:schemeClr val="bg1"/>
              </a:solidFill>
              <a:latin typeface="Arial" panose="020B0604020202020204" pitchFamily="34" charset="0"/>
              <a:cs typeface="Arial" panose="020B0604020202020204" pitchFamily="34" charset="0"/>
            </a:endParaRPr>
          </a:p>
        </p:txBody>
      </p:sp>
      <p:sp>
        <p:nvSpPr>
          <p:cNvPr id="11" name="Объект 2"/>
          <p:cNvSpPr txBox="1">
            <a:spLocks/>
          </p:cNvSpPr>
          <p:nvPr/>
        </p:nvSpPr>
        <p:spPr>
          <a:xfrm>
            <a:off x="553559" y="2733888"/>
            <a:ext cx="6194613" cy="419725"/>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lvl="0" indent="0" algn="just">
              <a:buNone/>
            </a:pPr>
            <a:r>
              <a:rPr lang="ru-RU" dirty="0">
                <a:latin typeface="Arial" panose="020B0604020202020204" pitchFamily="34" charset="0"/>
                <a:cs typeface="Arial" panose="020B0604020202020204" pitchFamily="34" charset="0"/>
              </a:rPr>
              <a:t>Каждый темник имел по 10000 вооружённых всадников</a:t>
            </a:r>
          </a:p>
        </p:txBody>
      </p:sp>
      <p:sp>
        <p:nvSpPr>
          <p:cNvPr id="12" name="Объект 2"/>
          <p:cNvSpPr txBox="1">
            <a:spLocks/>
          </p:cNvSpPr>
          <p:nvPr/>
        </p:nvSpPr>
        <p:spPr>
          <a:xfrm>
            <a:off x="6748167" y="2834788"/>
            <a:ext cx="4982135"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верно</a:t>
            </a:r>
            <a:endParaRPr lang="ru-RU" sz="2000" dirty="0">
              <a:solidFill>
                <a:schemeClr val="bg1"/>
              </a:solidFill>
              <a:latin typeface="Arial" panose="020B0604020202020204" pitchFamily="34" charset="0"/>
              <a:cs typeface="Arial" panose="020B0604020202020204" pitchFamily="34" charset="0"/>
            </a:endParaRPr>
          </a:p>
        </p:txBody>
      </p:sp>
      <p:sp>
        <p:nvSpPr>
          <p:cNvPr id="13" name="Объект 2"/>
          <p:cNvSpPr txBox="1">
            <a:spLocks/>
          </p:cNvSpPr>
          <p:nvPr/>
        </p:nvSpPr>
        <p:spPr>
          <a:xfrm>
            <a:off x="553558" y="3130626"/>
            <a:ext cx="6194613" cy="760340"/>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lvl="0" indent="0" algn="just">
              <a:buNone/>
            </a:pPr>
            <a:r>
              <a:rPr lang="ru-RU" dirty="0">
                <a:latin typeface="Arial" panose="020B0604020202020204" pitchFamily="34" charset="0"/>
                <a:cs typeface="Arial" panose="020B0604020202020204" pitchFamily="34" charset="0"/>
              </a:rPr>
              <a:t>Войны гуннов с китайцами растянулись на более чем 350 лет</a:t>
            </a:r>
          </a:p>
        </p:txBody>
      </p:sp>
      <p:sp>
        <p:nvSpPr>
          <p:cNvPr id="14" name="Объект 2"/>
          <p:cNvSpPr txBox="1">
            <a:spLocks/>
          </p:cNvSpPr>
          <p:nvPr/>
        </p:nvSpPr>
        <p:spPr>
          <a:xfrm>
            <a:off x="6748168" y="3315142"/>
            <a:ext cx="4982134"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неверно</a:t>
            </a:r>
            <a:endParaRPr lang="ru-RU" sz="2000" dirty="0">
              <a:solidFill>
                <a:schemeClr val="bg1"/>
              </a:solidFill>
              <a:latin typeface="Arial" panose="020B0604020202020204" pitchFamily="34" charset="0"/>
              <a:cs typeface="Arial" panose="020B0604020202020204" pitchFamily="34" charset="0"/>
            </a:endParaRPr>
          </a:p>
        </p:txBody>
      </p:sp>
      <p:sp>
        <p:nvSpPr>
          <p:cNvPr id="15" name="Объект 2"/>
          <p:cNvSpPr txBox="1">
            <a:spLocks/>
          </p:cNvSpPr>
          <p:nvPr/>
        </p:nvSpPr>
        <p:spPr>
          <a:xfrm>
            <a:off x="553558" y="3729886"/>
            <a:ext cx="6194613" cy="764082"/>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ru-RU" dirty="0">
                <a:latin typeface="Arial" panose="020B0604020202020204" pitchFamily="34" charset="0"/>
                <a:cs typeface="Arial" panose="020B0604020202020204" pitchFamily="34" charset="0"/>
              </a:rPr>
              <a:t>Китайское государство для защиты от гуннов начали строить Великую китайскую стену</a:t>
            </a:r>
          </a:p>
        </p:txBody>
      </p:sp>
      <p:sp>
        <p:nvSpPr>
          <p:cNvPr id="16" name="Объект 2"/>
          <p:cNvSpPr txBox="1">
            <a:spLocks/>
          </p:cNvSpPr>
          <p:nvPr/>
        </p:nvSpPr>
        <p:spPr>
          <a:xfrm>
            <a:off x="553556" y="4324987"/>
            <a:ext cx="6194613" cy="419724"/>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lvl="0" indent="0" algn="just">
              <a:buNone/>
            </a:pPr>
            <a:r>
              <a:rPr lang="ru-RU" dirty="0">
                <a:latin typeface="Arial" panose="020B0604020202020204" pitchFamily="34" charset="0"/>
                <a:cs typeface="Arial" panose="020B0604020202020204" pitchFamily="34" charset="0"/>
              </a:rPr>
              <a:t>Гунны заключили мирный договор с сарматами</a:t>
            </a:r>
          </a:p>
        </p:txBody>
      </p:sp>
      <p:sp>
        <p:nvSpPr>
          <p:cNvPr id="17" name="Объект 2"/>
          <p:cNvSpPr txBox="1">
            <a:spLocks/>
          </p:cNvSpPr>
          <p:nvPr/>
        </p:nvSpPr>
        <p:spPr>
          <a:xfrm>
            <a:off x="6748168" y="3814524"/>
            <a:ext cx="4982134"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верно</a:t>
            </a:r>
            <a:endParaRPr lang="ru-RU" sz="2000" dirty="0">
              <a:solidFill>
                <a:schemeClr val="bg1"/>
              </a:solidFill>
              <a:latin typeface="Arial" panose="020B0604020202020204" pitchFamily="34" charset="0"/>
              <a:cs typeface="Arial" panose="020B0604020202020204" pitchFamily="34" charset="0"/>
            </a:endParaRPr>
          </a:p>
        </p:txBody>
      </p:sp>
      <p:sp>
        <p:nvSpPr>
          <p:cNvPr id="18" name="Объект 2"/>
          <p:cNvSpPr txBox="1">
            <a:spLocks/>
          </p:cNvSpPr>
          <p:nvPr/>
        </p:nvSpPr>
        <p:spPr>
          <a:xfrm>
            <a:off x="6748168" y="4309539"/>
            <a:ext cx="4982134"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неверно</a:t>
            </a:r>
            <a:endParaRPr lang="ru-RU" sz="2000" dirty="0">
              <a:solidFill>
                <a:schemeClr val="bg1"/>
              </a:solidFill>
              <a:latin typeface="Arial" panose="020B0604020202020204" pitchFamily="34" charset="0"/>
              <a:cs typeface="Arial" panose="020B0604020202020204" pitchFamily="34" charset="0"/>
            </a:endParaRPr>
          </a:p>
        </p:txBody>
      </p:sp>
      <p:sp>
        <p:nvSpPr>
          <p:cNvPr id="19" name="Объект 2"/>
          <p:cNvSpPr txBox="1">
            <a:spLocks/>
          </p:cNvSpPr>
          <p:nvPr/>
        </p:nvSpPr>
        <p:spPr>
          <a:xfrm>
            <a:off x="553568" y="337751"/>
            <a:ext cx="11176742" cy="478920"/>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smtClean="0">
                <a:solidFill>
                  <a:schemeClr val="bg1"/>
                </a:solidFill>
              </a:rPr>
              <a:t>Задание-тест. Верно-неверно.</a:t>
            </a:r>
            <a:endParaRPr lang="ru-RU" sz="2000" b="1" dirty="0">
              <a:solidFill>
                <a:schemeClr val="bg1"/>
              </a:solidFill>
            </a:endParaRPr>
          </a:p>
        </p:txBody>
      </p:sp>
      <p:sp>
        <p:nvSpPr>
          <p:cNvPr id="20" name="Объект 2"/>
          <p:cNvSpPr txBox="1">
            <a:spLocks/>
          </p:cNvSpPr>
          <p:nvPr/>
        </p:nvSpPr>
        <p:spPr>
          <a:xfrm>
            <a:off x="553556" y="4732489"/>
            <a:ext cx="6194613" cy="419724"/>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lvl="0" indent="0" algn="just">
              <a:buNone/>
            </a:pPr>
            <a:r>
              <a:rPr lang="ru-RU" dirty="0">
                <a:latin typeface="Arial" panose="020B0604020202020204" pitchFamily="34" charset="0"/>
                <a:cs typeface="Arial" panose="020B0604020202020204" pitchFamily="34" charset="0"/>
              </a:rPr>
              <a:t>Держава гуннов простиралась от озера Байкал до Тибета, от Восточного Туркестана до реки Хуанхэ</a:t>
            </a:r>
          </a:p>
        </p:txBody>
      </p:sp>
      <p:sp>
        <p:nvSpPr>
          <p:cNvPr id="21" name="Объект 2"/>
          <p:cNvSpPr txBox="1">
            <a:spLocks/>
          </p:cNvSpPr>
          <p:nvPr/>
        </p:nvSpPr>
        <p:spPr>
          <a:xfrm>
            <a:off x="6748169" y="4847552"/>
            <a:ext cx="4982134"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верно</a:t>
            </a:r>
            <a:endParaRPr lang="ru-RU" sz="2000" dirty="0">
              <a:solidFill>
                <a:schemeClr val="bg1"/>
              </a:solidFill>
              <a:latin typeface="Arial" panose="020B0604020202020204" pitchFamily="34" charset="0"/>
              <a:cs typeface="Arial" panose="020B0604020202020204" pitchFamily="34" charset="0"/>
            </a:endParaRPr>
          </a:p>
        </p:txBody>
      </p:sp>
      <p:sp>
        <p:nvSpPr>
          <p:cNvPr id="22" name="Объект 2"/>
          <p:cNvSpPr txBox="1">
            <a:spLocks/>
          </p:cNvSpPr>
          <p:nvPr/>
        </p:nvSpPr>
        <p:spPr>
          <a:xfrm>
            <a:off x="553556" y="5366794"/>
            <a:ext cx="6194613" cy="419724"/>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lvl="0" indent="0" algn="just">
              <a:buNone/>
            </a:pPr>
            <a:r>
              <a:rPr lang="ru-RU" dirty="0">
                <a:latin typeface="Arial" panose="020B0604020202020204" pitchFamily="34" charset="0"/>
                <a:cs typeface="Arial" panose="020B0604020202020204" pitchFamily="34" charset="0"/>
              </a:rPr>
              <a:t>В 55 году до н.э. Гуннское государство разделилось на южных и северных гуннов</a:t>
            </a:r>
          </a:p>
        </p:txBody>
      </p:sp>
      <p:sp>
        <p:nvSpPr>
          <p:cNvPr id="23" name="Объект 2"/>
          <p:cNvSpPr txBox="1">
            <a:spLocks/>
          </p:cNvSpPr>
          <p:nvPr/>
        </p:nvSpPr>
        <p:spPr>
          <a:xfrm>
            <a:off x="6748169" y="5541605"/>
            <a:ext cx="4982134" cy="41972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10000"/>
              </a:lnSpc>
              <a:buNone/>
            </a:pPr>
            <a:r>
              <a:rPr lang="ru-RU" sz="2000" dirty="0" smtClean="0">
                <a:solidFill>
                  <a:schemeClr val="bg1"/>
                </a:solidFill>
                <a:latin typeface="Arial" panose="020B0604020202020204" pitchFamily="34" charset="0"/>
                <a:cs typeface="Arial" panose="020B0604020202020204" pitchFamily="34" charset="0"/>
              </a:rPr>
              <a:t>верно</a:t>
            </a:r>
            <a:endParaRPr lang="ru-R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2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7" grpId="0" animBg="1"/>
      <p:bldP spid="18"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46530" y="239182"/>
            <a:ext cx="11721352" cy="1004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ru-RU" dirty="0" smtClean="0">
                <a:latin typeface="Arial" panose="020B0604020202020204" pitchFamily="34" charset="0"/>
                <a:cs typeface="Arial" panose="020B0604020202020204" pitchFamily="34" charset="0"/>
              </a:rPr>
              <a:t>Рефлексия</a:t>
            </a:r>
            <a:endParaRPr lang="ru-RU" dirty="0">
              <a:latin typeface="Arial" panose="020B0604020202020204" pitchFamily="34" charset="0"/>
              <a:cs typeface="Arial" panose="020B0604020202020204" pitchFamily="34" charset="0"/>
            </a:endParaRPr>
          </a:p>
        </p:txBody>
      </p:sp>
      <p:sp>
        <p:nvSpPr>
          <p:cNvPr id="5" name="Объект 2"/>
          <p:cNvSpPr txBox="1">
            <a:spLocks/>
          </p:cNvSpPr>
          <p:nvPr/>
        </p:nvSpPr>
        <p:spPr>
          <a:xfrm>
            <a:off x="567017" y="1385411"/>
            <a:ext cx="11080377" cy="411685"/>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smtClean="0">
                <a:solidFill>
                  <a:schemeClr val="bg1"/>
                </a:solidFill>
              </a:rPr>
              <a:t>Какие </a:t>
            </a:r>
            <a:r>
              <a:rPr lang="ru-RU" sz="2000" b="1" dirty="0">
                <a:solidFill>
                  <a:schemeClr val="bg1"/>
                </a:solidFill>
              </a:rPr>
              <a:t>вы хотели бы качества личности позаимствовать у Аттилы? </a:t>
            </a:r>
          </a:p>
        </p:txBody>
      </p:sp>
      <p:pic>
        <p:nvPicPr>
          <p:cNvPr id="2" name="Рисунок 1"/>
          <p:cNvPicPr>
            <a:picLocks noChangeAspect="1"/>
          </p:cNvPicPr>
          <p:nvPr/>
        </p:nvPicPr>
        <p:blipFill>
          <a:blip r:embed="rId2"/>
          <a:stretch>
            <a:fillRect/>
          </a:stretch>
        </p:blipFill>
        <p:spPr>
          <a:xfrm>
            <a:off x="9080127" y="3653677"/>
            <a:ext cx="2019300" cy="2266950"/>
          </a:xfrm>
          <a:prstGeom prst="rect">
            <a:avLst/>
          </a:prstGeom>
        </p:spPr>
      </p:pic>
      <p:pic>
        <p:nvPicPr>
          <p:cNvPr id="3" name="Рисунок 2"/>
          <p:cNvPicPr>
            <a:picLocks noChangeAspect="1"/>
          </p:cNvPicPr>
          <p:nvPr/>
        </p:nvPicPr>
        <p:blipFill>
          <a:blip r:embed="rId3"/>
          <a:stretch>
            <a:fillRect/>
          </a:stretch>
        </p:blipFill>
        <p:spPr>
          <a:xfrm>
            <a:off x="567017" y="2065805"/>
            <a:ext cx="5267325"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1441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46530" y="239182"/>
            <a:ext cx="11721352" cy="1004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ru-RU" dirty="0" smtClean="0">
                <a:latin typeface="Arial" panose="020B0604020202020204" pitchFamily="34" charset="0"/>
                <a:cs typeface="Arial" panose="020B0604020202020204" pitchFamily="34" charset="0"/>
              </a:rPr>
              <a:t>Домашнее задание</a:t>
            </a:r>
            <a:endParaRPr lang="ru-RU" dirty="0">
              <a:latin typeface="Arial" panose="020B0604020202020204" pitchFamily="34" charset="0"/>
              <a:cs typeface="Arial" panose="020B0604020202020204" pitchFamily="34" charset="0"/>
            </a:endParaRPr>
          </a:p>
        </p:txBody>
      </p:sp>
      <p:sp>
        <p:nvSpPr>
          <p:cNvPr id="6" name="Объект 2"/>
          <p:cNvSpPr txBox="1">
            <a:spLocks/>
          </p:cNvSpPr>
          <p:nvPr/>
        </p:nvSpPr>
        <p:spPr>
          <a:xfrm>
            <a:off x="524435" y="1507886"/>
            <a:ext cx="11080800" cy="751220"/>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a:solidFill>
                  <a:schemeClr val="bg1"/>
                </a:solidFill>
              </a:rPr>
              <a:t>Параграф 44  (написать мини сочинений на тему: «Путешествие во времена гуннов»</a:t>
            </a:r>
            <a:endParaRPr lang="ru-RU" sz="2000" b="1" dirty="0">
              <a:solidFill>
                <a:schemeClr val="bg1"/>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4448175" y="2523255"/>
            <a:ext cx="3203201" cy="3262035"/>
          </a:xfrm>
          <a:prstGeom prst="rect">
            <a:avLst/>
          </a:prstGeom>
        </p:spPr>
      </p:pic>
    </p:spTree>
    <p:extLst>
      <p:ext uri="{BB962C8B-B14F-4D97-AF65-F5344CB8AC3E}">
        <p14:creationId xmlns:p14="http://schemas.microsoft.com/office/powerpoint/2010/main" val="1118094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66800" y="734518"/>
            <a:ext cx="10058400" cy="5300522"/>
          </a:xfrm>
        </p:spPr>
        <p:txBody>
          <a:bodyPr>
            <a:normAutofit/>
          </a:bodyPr>
          <a:lstStyle/>
          <a:p>
            <a:pPr>
              <a:buNone/>
            </a:pP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Цель</a:t>
            </a:r>
            <a:r>
              <a:rPr lang="ru-RU" sz="2000" dirty="0" smtClean="0">
                <a:latin typeface="Times New Roman" pitchFamily="18" charset="0"/>
                <a:cs typeface="Times New Roman" pitchFamily="18" charset="0"/>
              </a:rPr>
              <a:t>: формирование устойчивого представления о причинах и значении Великого переселения народов, конкретизировать знания детей об Аттиле как полководце и политике. </a:t>
            </a:r>
          </a:p>
          <a:p>
            <a:pPr>
              <a:buNone/>
            </a:pP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Задачи: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-образовательные:  организовать работу на уроке по выявлению причин и значения Великого переселения народов во всемирной истории;  составить исторический портрет Аттилы. </a:t>
            </a:r>
          </a:p>
          <a:p>
            <a:pPr>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развивающие: развивать умение работать с деформированным текстом; </a:t>
            </a:r>
          </a:p>
          <a:p>
            <a:pPr>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организовать работу на уроке, используя различные приемы (найди лишнее, найди сходство) для формирования учебно-познавательных компетенций </a:t>
            </a:r>
          </a:p>
          <a:p>
            <a:pPr>
              <a:buNone/>
            </a:pPr>
            <a:r>
              <a:rPr lang="ru-RU" sz="2000" dirty="0" smtClean="0">
                <a:latin typeface="Times New Roman" pitchFamily="18" charset="0"/>
                <a:cs typeface="Times New Roman" pitchFamily="18" charset="0"/>
              </a:rPr>
              <a:t> -воспитательные: способствовать воспитанию у ребят любознательности, интереса к предмету через различные формы проведения урока и используемых методов; </a:t>
            </a:r>
            <a:r>
              <a:rPr lang="en-US" sz="2000" dirty="0" smtClean="0">
                <a:latin typeface="Times New Roman" pitchFamily="18" charset="0"/>
                <a:cs typeface="Times New Roman" pitchFamily="18" charset="0"/>
              </a:rPr>
              <a:t>c</a:t>
            </a:r>
            <a:r>
              <a:rPr lang="ru-RU" sz="2000" dirty="0" err="1" smtClean="0">
                <a:latin typeface="Times New Roman" pitchFamily="18" charset="0"/>
                <a:cs typeface="Times New Roman" pitchFamily="18" charset="0"/>
              </a:rPr>
              <a:t>одействовать</a:t>
            </a:r>
            <a:r>
              <a:rPr lang="ru-RU" sz="2000" dirty="0" smtClean="0">
                <a:latin typeface="Times New Roman" pitchFamily="18" charset="0"/>
                <a:cs typeface="Times New Roman" pitchFamily="18" charset="0"/>
              </a:rPr>
              <a:t> воспитанию чувства патриотизма, гордости за свой народ.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46530" y="239182"/>
            <a:ext cx="11721352" cy="1004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ru-RU" dirty="0" smtClean="0">
                <a:latin typeface="Arial" panose="020B0604020202020204" pitchFamily="34" charset="0"/>
                <a:cs typeface="Arial" panose="020B0604020202020204" pitchFamily="34" charset="0"/>
              </a:rPr>
              <a:t>Великое переселение народов</a:t>
            </a:r>
            <a:endParaRPr lang="ru-RU" dirty="0">
              <a:latin typeface="Arial" panose="020B0604020202020204" pitchFamily="34" charset="0"/>
              <a:cs typeface="Arial" panose="020B0604020202020204" pitchFamily="34" charset="0"/>
            </a:endParaRPr>
          </a:p>
        </p:txBody>
      </p:sp>
      <p:sp>
        <p:nvSpPr>
          <p:cNvPr id="7" name="Объект 2"/>
          <p:cNvSpPr txBox="1">
            <a:spLocks/>
          </p:cNvSpPr>
          <p:nvPr/>
        </p:nvSpPr>
        <p:spPr>
          <a:xfrm>
            <a:off x="567016" y="1417115"/>
            <a:ext cx="11080377" cy="465473"/>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smtClean="0">
                <a:solidFill>
                  <a:schemeClr val="bg1"/>
                </a:solidFill>
              </a:rPr>
              <a:t>Установи соответствие</a:t>
            </a:r>
            <a:endParaRPr lang="ru-RU" sz="2000" b="1" dirty="0">
              <a:solidFill>
                <a:schemeClr val="bg1"/>
              </a:solidFill>
            </a:endParaRPr>
          </a:p>
        </p:txBody>
      </p:sp>
      <p:sp>
        <p:nvSpPr>
          <p:cNvPr id="9" name="Объект 2"/>
          <p:cNvSpPr txBox="1">
            <a:spLocks/>
          </p:cNvSpPr>
          <p:nvPr/>
        </p:nvSpPr>
        <p:spPr>
          <a:xfrm>
            <a:off x="567017" y="1936376"/>
            <a:ext cx="5147984" cy="465473"/>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smtClean="0">
                <a:solidFill>
                  <a:schemeClr val="bg1"/>
                </a:solidFill>
              </a:rPr>
              <a:t>Исторические понятия</a:t>
            </a:r>
            <a:endParaRPr lang="ru-RU" sz="2000" b="1" dirty="0">
              <a:solidFill>
                <a:schemeClr val="bg1"/>
              </a:solidFill>
            </a:endParaRPr>
          </a:p>
        </p:txBody>
      </p:sp>
      <p:sp>
        <p:nvSpPr>
          <p:cNvPr id="10" name="Объект 2"/>
          <p:cNvSpPr txBox="1">
            <a:spLocks/>
          </p:cNvSpPr>
          <p:nvPr/>
        </p:nvSpPr>
        <p:spPr>
          <a:xfrm>
            <a:off x="6499409" y="1936376"/>
            <a:ext cx="5147984" cy="465473"/>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smtClean="0">
                <a:solidFill>
                  <a:schemeClr val="bg1"/>
                </a:solidFill>
              </a:rPr>
              <a:t>Определение</a:t>
            </a:r>
            <a:endParaRPr lang="ru-RU" sz="2000" b="1" dirty="0">
              <a:solidFill>
                <a:schemeClr val="bg1"/>
              </a:solidFill>
            </a:endParaRPr>
          </a:p>
        </p:txBody>
      </p:sp>
      <p:sp>
        <p:nvSpPr>
          <p:cNvPr id="2" name="Прямоугольник 1"/>
          <p:cNvSpPr/>
          <p:nvPr/>
        </p:nvSpPr>
        <p:spPr>
          <a:xfrm>
            <a:off x="567016" y="2694419"/>
            <a:ext cx="5147985" cy="1631216"/>
          </a:xfrm>
          <a:prstGeom prst="rect">
            <a:avLst/>
          </a:prstGeom>
        </p:spPr>
        <p:txBody>
          <a:bodyPr wrap="square">
            <a:spAutoFit/>
          </a:bodyPr>
          <a:lstStyle/>
          <a:p>
            <a:pPr marL="342900" lvl="0" indent="-342900">
              <a:spcAft>
                <a:spcPts val="0"/>
              </a:spcAft>
              <a:buFont typeface="+mj-lt"/>
              <a:buAutoNum type="arabicPeriod"/>
            </a:pPr>
            <a:r>
              <a:rPr lang="ru-RU" sz="2000" dirty="0" smtClean="0">
                <a:latin typeface="Arial" panose="020B0604020202020204" pitchFamily="34" charset="0"/>
                <a:ea typeface="Calibri" panose="020F0502020204030204" pitchFamily="34" charset="0"/>
                <a:cs typeface="Arial" panose="020B0604020202020204" pitchFamily="34" charset="0"/>
              </a:rPr>
              <a:t>Моде</a:t>
            </a:r>
          </a:p>
          <a:p>
            <a:pPr marL="342900" lvl="0" indent="-342900">
              <a:spcAft>
                <a:spcPts val="0"/>
              </a:spcAft>
              <a:buFont typeface="+mj-lt"/>
              <a:buAutoNum type="arabicPeriod"/>
            </a:pPr>
            <a:r>
              <a:rPr lang="ru-RU" sz="2000" dirty="0" smtClean="0">
                <a:effectLst/>
                <a:latin typeface="Arial" panose="020B0604020202020204" pitchFamily="34" charset="0"/>
                <a:ea typeface="Calibri" panose="020F0502020204030204" pitchFamily="34" charset="0"/>
                <a:cs typeface="Arial" panose="020B0604020202020204" pitchFamily="34" charset="0"/>
              </a:rPr>
              <a:t>Гунны</a:t>
            </a:r>
          </a:p>
          <a:p>
            <a:pPr marL="342900" lvl="0" indent="-342900">
              <a:spcAft>
                <a:spcPts val="0"/>
              </a:spcAft>
              <a:buFont typeface="+mj-lt"/>
              <a:buAutoNum type="arabicPeriod"/>
            </a:pPr>
            <a:r>
              <a:rPr lang="ru-RU" sz="2000" dirty="0" err="1" smtClean="0">
                <a:latin typeface="Arial" panose="020B0604020202020204" pitchFamily="34" charset="0"/>
                <a:ea typeface="Calibri" panose="020F0502020204030204" pitchFamily="34" charset="0"/>
                <a:cs typeface="Arial" panose="020B0604020202020204" pitchFamily="34" charset="0"/>
              </a:rPr>
              <a:t>Туменбасы</a:t>
            </a:r>
            <a:endParaRPr lang="ru-RU" sz="20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mj-lt"/>
              <a:buAutoNum type="arabicPeriod"/>
            </a:pPr>
            <a:r>
              <a:rPr lang="ru-RU" sz="2000" dirty="0" err="1" smtClean="0">
                <a:effectLst/>
                <a:latin typeface="Arial" panose="020B0604020202020204" pitchFamily="34" charset="0"/>
                <a:ea typeface="Calibri" panose="020F0502020204030204" pitchFamily="34" charset="0"/>
                <a:cs typeface="Arial" panose="020B0604020202020204" pitchFamily="34" charset="0"/>
              </a:rPr>
              <a:t>Шаньюй</a:t>
            </a:r>
            <a:endParaRPr lang="ru-RU" sz="20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mj-lt"/>
              <a:buAutoNum type="arabicPeriod"/>
            </a:pPr>
            <a:r>
              <a:rPr lang="ru-RU" sz="2000" dirty="0" smtClean="0">
                <a:latin typeface="Arial" panose="020B0604020202020204" pitchFamily="34" charset="0"/>
                <a:ea typeface="Calibri" panose="020F0502020204030204" pitchFamily="34" charset="0"/>
                <a:cs typeface="Arial" panose="020B0604020202020204" pitchFamily="34" charset="0"/>
              </a:rPr>
              <a:t>Великая Китайская стена</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Прямоугольник 10"/>
          <p:cNvSpPr/>
          <p:nvPr/>
        </p:nvSpPr>
        <p:spPr>
          <a:xfrm>
            <a:off x="6499409" y="2694419"/>
            <a:ext cx="5147985" cy="2246769"/>
          </a:xfrm>
          <a:prstGeom prst="rect">
            <a:avLst/>
          </a:prstGeom>
        </p:spPr>
        <p:txBody>
          <a:bodyPr wrap="square">
            <a:spAutoFit/>
          </a:bodyPr>
          <a:lstStyle/>
          <a:p>
            <a:pPr lvl="0">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А.</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Вторые лица государства после правителя</a:t>
            </a:r>
          </a:p>
          <a:p>
            <a:pPr lvl="0">
              <a:spcAft>
                <a:spcPts val="0"/>
              </a:spcAft>
            </a:pPr>
            <a:r>
              <a:rPr lang="ru-RU" sz="2000" dirty="0" smtClean="0">
                <a:effectLst/>
                <a:latin typeface="Arial" panose="020B0604020202020204" pitchFamily="34" charset="0"/>
                <a:ea typeface="Calibri" panose="020F0502020204030204" pitchFamily="34" charset="0"/>
                <a:cs typeface="Arial" panose="020B0604020202020204" pitchFamily="34" charset="0"/>
              </a:rPr>
              <a:t>Б. Титул правителя</a:t>
            </a:r>
          </a:p>
          <a:p>
            <a:pPr lvl="0">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В. Оборонительные сооружения</a:t>
            </a:r>
          </a:p>
          <a:p>
            <a:pPr lvl="0">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Г. Основатель гуннского государства</a:t>
            </a:r>
          </a:p>
          <a:p>
            <a:pPr lvl="0">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Д. Кочевые племена</a:t>
            </a:r>
          </a:p>
          <a:p>
            <a:pPr lvl="0">
              <a:spcAft>
                <a:spcPts val="0"/>
              </a:spcAft>
            </a:pP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Объект 2"/>
          <p:cNvSpPr txBox="1">
            <a:spLocks/>
          </p:cNvSpPr>
          <p:nvPr/>
        </p:nvSpPr>
        <p:spPr>
          <a:xfrm>
            <a:off x="567016" y="5310844"/>
            <a:ext cx="11080377" cy="465473"/>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a:solidFill>
                  <a:schemeClr val="bg1"/>
                </a:solidFill>
              </a:rPr>
              <a:t>Ключ: 1-Г, 2-Д, 3-А, 4-Б, 5-В.</a:t>
            </a:r>
            <a:endParaRPr lang="ru-RU" sz="2000" dirty="0">
              <a:solidFill>
                <a:schemeClr val="bg1"/>
              </a:solidFill>
            </a:endParaRPr>
          </a:p>
        </p:txBody>
      </p:sp>
    </p:spTree>
    <p:extLst>
      <p:ext uri="{BB962C8B-B14F-4D97-AF65-F5344CB8AC3E}">
        <p14:creationId xmlns:p14="http://schemas.microsoft.com/office/powerpoint/2010/main" val="251379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67015" y="354798"/>
            <a:ext cx="11080377" cy="465473"/>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a:solidFill>
                  <a:schemeClr val="bg1"/>
                </a:solidFill>
                <a:latin typeface="Times New Roman" pitchFamily="18" charset="0"/>
                <a:cs typeface="Times New Roman" pitchFamily="18" charset="0"/>
              </a:rPr>
              <a:t>Перед вами три задания выберите то задание, которое вам нравится и </a:t>
            </a:r>
            <a:r>
              <a:rPr lang="ru-RU" sz="2000" b="1" dirty="0" smtClean="0">
                <a:solidFill>
                  <a:schemeClr val="bg1"/>
                </a:solidFill>
                <a:latin typeface="Times New Roman" pitchFamily="18" charset="0"/>
                <a:cs typeface="Times New Roman" pitchFamily="18" charset="0"/>
              </a:rPr>
              <a:t>интересно </a:t>
            </a:r>
            <a:endParaRPr lang="ru-RU" sz="2000" b="1" dirty="0">
              <a:solidFill>
                <a:schemeClr val="bg1"/>
              </a:solidFill>
              <a:latin typeface="Times New Roman" pitchFamily="18" charset="0"/>
              <a:cs typeface="Times New Roman" pitchFamily="18" charset="0"/>
            </a:endParaRPr>
          </a:p>
        </p:txBody>
      </p:sp>
      <p:sp>
        <p:nvSpPr>
          <p:cNvPr id="6" name="Объект 2"/>
          <p:cNvSpPr txBox="1">
            <a:spLocks/>
          </p:cNvSpPr>
          <p:nvPr/>
        </p:nvSpPr>
        <p:spPr>
          <a:xfrm>
            <a:off x="671944" y="1055588"/>
            <a:ext cx="5220000" cy="747861"/>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smtClean="0">
                <a:solidFill>
                  <a:schemeClr val="bg1"/>
                </a:solidFill>
              </a:rPr>
              <a:t>Что объединяет эти имена</a:t>
            </a:r>
            <a:r>
              <a:rPr lang="en-US" sz="2000" b="1" dirty="0" smtClean="0">
                <a:solidFill>
                  <a:schemeClr val="bg1"/>
                </a:solidFill>
              </a:rPr>
              <a:t>?</a:t>
            </a:r>
            <a:endParaRPr lang="ru-RU" sz="2000" b="1" dirty="0">
              <a:solidFill>
                <a:schemeClr val="bg1"/>
              </a:solidFill>
            </a:endParaRPr>
          </a:p>
        </p:txBody>
      </p:sp>
      <p:sp>
        <p:nvSpPr>
          <p:cNvPr id="8" name="Объект 2"/>
          <p:cNvSpPr txBox="1">
            <a:spLocks/>
          </p:cNvSpPr>
          <p:nvPr/>
        </p:nvSpPr>
        <p:spPr>
          <a:xfrm>
            <a:off x="6427695" y="1040598"/>
            <a:ext cx="5219698" cy="747861"/>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smtClean="0">
                <a:solidFill>
                  <a:schemeClr val="bg1"/>
                </a:solidFill>
              </a:rPr>
              <a:t>Расположи в хронологической последовательности </a:t>
            </a:r>
            <a:endParaRPr lang="ru-RU" sz="2000" b="1" dirty="0">
              <a:solidFill>
                <a:schemeClr val="bg1"/>
              </a:solidFill>
            </a:endParaRPr>
          </a:p>
        </p:txBody>
      </p:sp>
      <p:sp>
        <p:nvSpPr>
          <p:cNvPr id="9" name="Объект 2"/>
          <p:cNvSpPr txBox="1">
            <a:spLocks/>
          </p:cNvSpPr>
          <p:nvPr/>
        </p:nvSpPr>
        <p:spPr>
          <a:xfrm>
            <a:off x="567012" y="3685417"/>
            <a:ext cx="11080380" cy="886583"/>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a:solidFill>
                  <a:schemeClr val="bg1"/>
                </a:solidFill>
              </a:rPr>
              <a:t>Что объединяет эти задания? </a:t>
            </a:r>
            <a:r>
              <a:rPr lang="ru-RU" sz="2000" b="1" dirty="0" smtClean="0">
                <a:solidFill>
                  <a:schemeClr val="bg1"/>
                </a:solidFill>
              </a:rPr>
              <a:t>О </a:t>
            </a:r>
            <a:r>
              <a:rPr lang="ru-RU" sz="2000" b="1" dirty="0">
                <a:solidFill>
                  <a:schemeClr val="bg1"/>
                </a:solidFill>
              </a:rPr>
              <a:t>ком мы не говорили на прошлом     </a:t>
            </a:r>
          </a:p>
          <a:p>
            <a:pPr marL="0" indent="0" algn="ctr">
              <a:buNone/>
            </a:pPr>
            <a:r>
              <a:rPr lang="ru-RU" sz="2000" b="1" dirty="0">
                <a:solidFill>
                  <a:schemeClr val="bg1"/>
                </a:solidFill>
              </a:rPr>
              <a:t> уроке? С какими событиями связывают имя </a:t>
            </a:r>
            <a:r>
              <a:rPr lang="ru-RU" sz="2000" b="1" dirty="0" err="1" smtClean="0">
                <a:solidFill>
                  <a:schemeClr val="bg1"/>
                </a:solidFill>
              </a:rPr>
              <a:t>Атил</a:t>
            </a:r>
            <a:r>
              <a:rPr lang="ru-RU" sz="2000" b="1" dirty="0" err="1">
                <a:solidFill>
                  <a:schemeClr val="bg1"/>
                </a:solidFill>
              </a:rPr>
              <a:t>л</a:t>
            </a:r>
            <a:r>
              <a:rPr lang="ru-RU" sz="2000" b="1" dirty="0" err="1" smtClean="0">
                <a:solidFill>
                  <a:schemeClr val="bg1"/>
                </a:solidFill>
              </a:rPr>
              <a:t>ы</a:t>
            </a:r>
            <a:r>
              <a:rPr lang="ru-RU" sz="2000" b="1" dirty="0">
                <a:solidFill>
                  <a:schemeClr val="bg1"/>
                </a:solidFill>
              </a:rPr>
              <a:t>? </a:t>
            </a:r>
          </a:p>
        </p:txBody>
      </p:sp>
      <p:sp>
        <p:nvSpPr>
          <p:cNvPr id="5" name="Прямоугольник 4"/>
          <p:cNvSpPr/>
          <p:nvPr/>
        </p:nvSpPr>
        <p:spPr>
          <a:xfrm>
            <a:off x="1665336" y="2536883"/>
            <a:ext cx="3023351" cy="400110"/>
          </a:xfrm>
          <a:prstGeom prst="rect">
            <a:avLst/>
          </a:prstGeom>
        </p:spPr>
        <p:txBody>
          <a:bodyPr wrap="square">
            <a:spAutoFit/>
          </a:bodyPr>
          <a:lstStyle/>
          <a:p>
            <a:pPr>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Аттила, Моде, </a:t>
            </a:r>
            <a:r>
              <a:rPr lang="ru-RU" sz="2000" dirty="0" err="1" smtClean="0">
                <a:latin typeface="Arial" panose="020B0604020202020204" pitchFamily="34" charset="0"/>
                <a:ea typeface="Calibri" panose="020F0502020204030204" pitchFamily="34" charset="0"/>
                <a:cs typeface="Arial" panose="020B0604020202020204" pitchFamily="34" charset="0"/>
              </a:rPr>
              <a:t>Чжи-Чжи</a:t>
            </a:r>
            <a:r>
              <a:rPr lang="ru-RU" sz="2000" dirty="0" smtClean="0">
                <a:latin typeface="Arial" panose="020B0604020202020204" pitchFamily="34" charset="0"/>
                <a:ea typeface="Calibri" panose="020F0502020204030204" pitchFamily="34" charset="0"/>
                <a:cs typeface="Arial" panose="020B0604020202020204" pitchFamily="34" charset="0"/>
              </a:rPr>
              <a:t> </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7525868" y="2536883"/>
            <a:ext cx="3023351" cy="400110"/>
          </a:xfrm>
          <a:prstGeom prst="rect">
            <a:avLst/>
          </a:prstGeom>
        </p:spPr>
        <p:txBody>
          <a:bodyPr wrap="square">
            <a:spAutoFit/>
          </a:bodyPr>
          <a:lstStyle/>
          <a:p>
            <a:pPr>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Аттила, Моде, </a:t>
            </a:r>
            <a:r>
              <a:rPr lang="ru-RU" sz="2000" dirty="0" err="1" smtClean="0">
                <a:latin typeface="Arial" panose="020B0604020202020204" pitchFamily="34" charset="0"/>
                <a:ea typeface="Calibri" panose="020F0502020204030204" pitchFamily="34" charset="0"/>
                <a:cs typeface="Arial" panose="020B0604020202020204" pitchFamily="34" charset="0"/>
              </a:rPr>
              <a:t>Чжи-Чжи</a:t>
            </a:r>
            <a:r>
              <a:rPr lang="ru-RU" sz="2000" dirty="0" smtClean="0">
                <a:latin typeface="Arial" panose="020B0604020202020204" pitchFamily="34" charset="0"/>
                <a:ea typeface="Calibri" panose="020F0502020204030204" pitchFamily="34" charset="0"/>
                <a:cs typeface="Arial" panose="020B0604020202020204" pitchFamily="34" charset="0"/>
              </a:rPr>
              <a:t> </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8080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67015" y="462373"/>
            <a:ext cx="11080377" cy="452027"/>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sz="2000" b="1" dirty="0">
                <a:solidFill>
                  <a:schemeClr val="bg1"/>
                </a:solidFill>
              </a:rPr>
              <a:t>Работа с текстом учебника § 44</a:t>
            </a:r>
          </a:p>
        </p:txBody>
      </p:sp>
      <p:sp>
        <p:nvSpPr>
          <p:cNvPr id="2" name="Прямоугольник 1"/>
          <p:cNvSpPr/>
          <p:nvPr/>
        </p:nvSpPr>
        <p:spPr>
          <a:xfrm>
            <a:off x="567014" y="1208801"/>
            <a:ext cx="11080377" cy="1323439"/>
          </a:xfrm>
          <a:prstGeom prst="rect">
            <a:avLst/>
          </a:prstGeom>
        </p:spPr>
        <p:txBody>
          <a:bodyPr wrap="square">
            <a:spAutoFit/>
          </a:bodyPr>
          <a:lstStyle/>
          <a:p>
            <a:r>
              <a:rPr lang="ru-RU" sz="2000" dirty="0" smtClean="0">
                <a:latin typeface="Times New Roman" pitchFamily="18" charset="0"/>
                <a:cs typeface="Times New Roman" pitchFamily="18" charset="0"/>
              </a:rPr>
              <a:t>1 группа</a:t>
            </a:r>
            <a:r>
              <a:rPr lang="ru-RU" sz="2000" dirty="0">
                <a:latin typeface="Times New Roman" pitchFamily="18" charset="0"/>
                <a:cs typeface="Times New Roman" pitchFamily="18" charset="0"/>
              </a:rPr>
              <a:t>: пеший воин</a:t>
            </a:r>
          </a:p>
          <a:p>
            <a:r>
              <a:rPr lang="ru-RU" sz="2000" dirty="0" smtClean="0">
                <a:latin typeface="Times New Roman" pitchFamily="18" charset="0"/>
                <a:cs typeface="Times New Roman" pitchFamily="18" charset="0"/>
              </a:rPr>
              <a:t>2 группа</a:t>
            </a:r>
            <a:r>
              <a:rPr lang="ru-RU" sz="2000" dirty="0">
                <a:latin typeface="Times New Roman" pitchFamily="18" charset="0"/>
                <a:cs typeface="Times New Roman" pitchFamily="18" charset="0"/>
              </a:rPr>
              <a:t>: конный воин</a:t>
            </a:r>
          </a:p>
          <a:p>
            <a:r>
              <a:rPr lang="ru-RU" sz="2000" dirty="0" smtClean="0">
                <a:latin typeface="Times New Roman" pitchFamily="18" charset="0"/>
                <a:cs typeface="Times New Roman" pitchFamily="18" charset="0"/>
              </a:rPr>
              <a:t>3 группа: стенобитное </a:t>
            </a:r>
            <a:r>
              <a:rPr lang="ru-RU" sz="2000" dirty="0">
                <a:latin typeface="Times New Roman" pitchFamily="18" charset="0"/>
                <a:cs typeface="Times New Roman" pitchFamily="18" charset="0"/>
              </a:rPr>
              <a:t>орудие</a:t>
            </a:r>
          </a:p>
          <a:p>
            <a:r>
              <a:rPr lang="ru-RU" sz="2000" dirty="0" smtClean="0">
                <a:latin typeface="Times New Roman" pitchFamily="18" charset="0"/>
                <a:cs typeface="Times New Roman" pitchFamily="18" charset="0"/>
              </a:rPr>
              <a:t>4 группа</a:t>
            </a:r>
            <a:r>
              <a:rPr lang="ru-RU" sz="2000" dirty="0">
                <a:latin typeface="Times New Roman" pitchFamily="18" charset="0"/>
                <a:cs typeface="Times New Roman" pitchFamily="18" charset="0"/>
              </a:rPr>
              <a:t>: колесница</a:t>
            </a:r>
          </a:p>
        </p:txBody>
      </p:sp>
      <p:pic>
        <p:nvPicPr>
          <p:cNvPr id="3" name="Рисунок 2"/>
          <p:cNvPicPr>
            <a:picLocks noChangeAspect="1"/>
          </p:cNvPicPr>
          <p:nvPr/>
        </p:nvPicPr>
        <p:blipFill>
          <a:blip r:embed="rId2"/>
          <a:stretch>
            <a:fillRect/>
          </a:stretch>
        </p:blipFill>
        <p:spPr>
          <a:xfrm>
            <a:off x="4401036" y="1208800"/>
            <a:ext cx="7131498" cy="4815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046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67015" y="448927"/>
            <a:ext cx="11080377" cy="707520"/>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2000" b="1" dirty="0" smtClean="0">
                <a:solidFill>
                  <a:schemeClr val="bg1"/>
                </a:solidFill>
                <a:latin typeface="Times New Roman" pitchFamily="18" charset="0"/>
                <a:cs typeface="Times New Roman" pitchFamily="18" charset="0"/>
              </a:rPr>
              <a:t>1 </a:t>
            </a:r>
            <a:r>
              <a:rPr lang="ru-RU" sz="2000" b="1" dirty="0" smtClean="0">
                <a:solidFill>
                  <a:schemeClr val="bg1"/>
                </a:solidFill>
                <a:latin typeface="Times New Roman" pitchFamily="18" charset="0"/>
                <a:cs typeface="Times New Roman" pitchFamily="18" charset="0"/>
              </a:rPr>
              <a:t>группа. </a:t>
            </a:r>
            <a:r>
              <a:rPr lang="ru-RU" sz="2000" b="1" dirty="0">
                <a:solidFill>
                  <a:schemeClr val="bg1"/>
                </a:solidFill>
                <a:latin typeface="Times New Roman" pitchFamily="18" charset="0"/>
                <a:cs typeface="Times New Roman" pitchFamily="18" charset="0"/>
              </a:rPr>
              <a:t>О переселении гуннов существует легенда. Прочитав данную легенду, выяви причины Великого переселения народов. </a:t>
            </a:r>
          </a:p>
        </p:txBody>
      </p:sp>
      <p:sp>
        <p:nvSpPr>
          <p:cNvPr id="2" name="Прямоугольник 1"/>
          <p:cNvSpPr/>
          <p:nvPr/>
        </p:nvSpPr>
        <p:spPr>
          <a:xfrm>
            <a:off x="567013" y="3656166"/>
            <a:ext cx="11080377" cy="1015663"/>
          </a:xfrm>
          <a:prstGeom prst="rect">
            <a:avLst/>
          </a:prstGeom>
        </p:spPr>
        <p:txBody>
          <a:bodyPr wrap="square">
            <a:spAutoFit/>
          </a:bodyPr>
          <a:lstStyle/>
          <a:p>
            <a:pPr lvl="0" algn="just"/>
            <a:r>
              <a:rPr lang="ru-RU" sz="2000" b="1" dirty="0" smtClean="0">
                <a:latin typeface="Arial" panose="020B0604020202020204" pitchFamily="34" charset="0"/>
                <a:cs typeface="Arial" panose="020B0604020202020204" pitchFamily="34" charset="0"/>
              </a:rPr>
              <a:t>Ответ:</a:t>
            </a:r>
            <a:r>
              <a:rPr lang="ru-RU" sz="2000" b="1"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Причиной </a:t>
            </a:r>
            <a:r>
              <a:rPr lang="ru-RU" sz="2000" b="1" dirty="0">
                <a:latin typeface="Arial" panose="020B0604020202020204" pitchFamily="34" charset="0"/>
                <a:cs typeface="Arial" panose="020B0604020202020204" pitchFamily="34" charset="0"/>
              </a:rPr>
              <a:t>переселения гуннов является уход из оскудевших и неблагоприятных регионов в поиске более привлекательных земель для проживания. </a:t>
            </a:r>
          </a:p>
        </p:txBody>
      </p:sp>
      <p:sp>
        <p:nvSpPr>
          <p:cNvPr id="3" name="Прямоугольник 2"/>
          <p:cNvSpPr/>
          <p:nvPr/>
        </p:nvSpPr>
        <p:spPr>
          <a:xfrm>
            <a:off x="567014" y="1266308"/>
            <a:ext cx="11080377" cy="1631216"/>
          </a:xfrm>
          <a:prstGeom prst="rect">
            <a:avLst/>
          </a:prstGeom>
        </p:spPr>
        <p:txBody>
          <a:bodyPr wrap="square">
            <a:spAutoFit/>
          </a:bodyPr>
          <a:lstStyle/>
          <a:p>
            <a:pPr algn="just">
              <a:spcAft>
                <a:spcPts val="0"/>
              </a:spcAft>
            </a:pPr>
            <a:r>
              <a:rPr lang="ru-RU" sz="2000" dirty="0">
                <a:latin typeface="Times New Roman" pitchFamily="18" charset="0"/>
                <a:ea typeface="Calibri" panose="020F0502020204030204" pitchFamily="34" charset="0"/>
                <a:cs typeface="Times New Roman" pitchFamily="18" charset="0"/>
              </a:rPr>
              <a:t>«Однажды случилось, что преследуемый оводом бык перешёл через озеро и за ним последовал пастух; увидав противолежащую землю, он сообщил о ней соплеменникам. Другие говорят, что перебежавшая лань показала охотившимся гуннам эту дорогу, слегка прикрытую сверху водою. В тот раз они возвратились назад, с удивлением осмотрев страну, более умеренную по климату и удобную для земледелия, и доложили правителю, что они видели». </a:t>
            </a:r>
            <a:endParaRPr lang="ru-RU" sz="16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20924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67015" y="448927"/>
            <a:ext cx="11080377" cy="1030249"/>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en-US" sz="2000" b="1" dirty="0">
                <a:solidFill>
                  <a:schemeClr val="bg1"/>
                </a:solidFill>
                <a:latin typeface="Times New Roman" pitchFamily="18" charset="0"/>
                <a:cs typeface="Times New Roman" pitchFamily="18" charset="0"/>
              </a:rPr>
              <a:t>2</a:t>
            </a:r>
            <a:r>
              <a:rPr lang="en-US"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группа. </a:t>
            </a:r>
            <a:r>
              <a:rPr lang="ru-RU" sz="2000" b="1" dirty="0">
                <a:solidFill>
                  <a:schemeClr val="bg1"/>
                </a:solidFill>
                <a:latin typeface="Times New Roman" pitchFamily="18" charset="0"/>
                <a:cs typeface="Times New Roman" pitchFamily="18" charset="0"/>
              </a:rPr>
              <a:t>Изучив карту и текст учебника: «Переселение гуннов на </a:t>
            </a:r>
            <a:r>
              <a:rPr lang="ru-RU" sz="2000" b="1" dirty="0" smtClean="0">
                <a:solidFill>
                  <a:schemeClr val="bg1"/>
                </a:solidFill>
                <a:latin typeface="Times New Roman" pitchFamily="18" charset="0"/>
                <a:cs typeface="Times New Roman" pitchFamily="18" charset="0"/>
              </a:rPr>
              <a:t>Запад», определите  </a:t>
            </a:r>
            <a:r>
              <a:rPr lang="ru-RU" sz="2000" b="1" dirty="0">
                <a:solidFill>
                  <a:schemeClr val="bg1"/>
                </a:solidFill>
                <a:latin typeface="Times New Roman" pitchFamily="18" charset="0"/>
                <a:cs typeface="Times New Roman" pitchFamily="18" charset="0"/>
              </a:rPr>
              <a:t>хронологические рамки переселения </a:t>
            </a:r>
            <a:r>
              <a:rPr lang="ru-RU" sz="2000" b="1" dirty="0" smtClean="0">
                <a:solidFill>
                  <a:schemeClr val="bg1"/>
                </a:solidFill>
                <a:latin typeface="Times New Roman" pitchFamily="18" charset="0"/>
                <a:cs typeface="Times New Roman" pitchFamily="18" charset="0"/>
              </a:rPr>
              <a:t>гуннов.</a:t>
            </a:r>
            <a:r>
              <a:rPr lang="en-US"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Составь </a:t>
            </a:r>
            <a:r>
              <a:rPr lang="ru-RU" sz="2000" b="1" dirty="0">
                <a:solidFill>
                  <a:schemeClr val="bg1"/>
                </a:solidFill>
                <a:latin typeface="Times New Roman" pitchFamily="18" charset="0"/>
                <a:cs typeface="Times New Roman" pitchFamily="18" charset="0"/>
              </a:rPr>
              <a:t>маршрут движения гуннских племен по карте. </a:t>
            </a:r>
          </a:p>
        </p:txBody>
      </p:sp>
      <p:sp>
        <p:nvSpPr>
          <p:cNvPr id="2" name="Прямоугольник 1"/>
          <p:cNvSpPr/>
          <p:nvPr/>
        </p:nvSpPr>
        <p:spPr>
          <a:xfrm>
            <a:off x="567015" y="5027766"/>
            <a:ext cx="11080377" cy="707886"/>
          </a:xfrm>
          <a:prstGeom prst="rect">
            <a:avLst/>
          </a:prstGeom>
        </p:spPr>
        <p:txBody>
          <a:bodyPr wrap="square">
            <a:spAutoFit/>
          </a:bodyPr>
          <a:lstStyle/>
          <a:p>
            <a:pPr lvl="0" algn="just"/>
            <a:r>
              <a:rPr lang="ru-RU" sz="2000" b="1" dirty="0">
                <a:latin typeface="Times New Roman" pitchFamily="18" charset="0"/>
                <a:cs typeface="Times New Roman" pitchFamily="18" charset="0"/>
              </a:rPr>
              <a:t>Ответ:</a:t>
            </a:r>
            <a:r>
              <a:rPr lang="ru-RU" sz="2000"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Движение </a:t>
            </a:r>
            <a:r>
              <a:rPr lang="ru-RU" sz="2000" b="1" dirty="0">
                <a:latin typeface="Times New Roman" pitchFamily="18" charset="0"/>
                <a:cs typeface="Times New Roman" pitchFamily="18" charset="0"/>
              </a:rPr>
              <a:t>гуннских племен с востока на запад началось  во 2 в </a:t>
            </a:r>
            <a:r>
              <a:rPr lang="ru-RU" sz="2000" b="1" dirty="0" err="1">
                <a:latin typeface="Times New Roman" pitchFamily="18" charset="0"/>
                <a:cs typeface="Times New Roman" pitchFamily="18" charset="0"/>
              </a:rPr>
              <a:t>до.н.э</a:t>
            </a:r>
            <a:r>
              <a:rPr lang="ru-RU" sz="2000" b="1" dirty="0">
                <a:latin typeface="Times New Roman" pitchFamily="18" charset="0"/>
                <a:cs typeface="Times New Roman" pitchFamily="18" charset="0"/>
              </a:rPr>
              <a:t>.- растянулось до  4 в н.э. </a:t>
            </a:r>
          </a:p>
        </p:txBody>
      </p:sp>
      <p:pic>
        <p:nvPicPr>
          <p:cNvPr id="4" name="Рисунок 3"/>
          <p:cNvPicPr>
            <a:picLocks noChangeAspect="1"/>
          </p:cNvPicPr>
          <p:nvPr/>
        </p:nvPicPr>
        <p:blipFill>
          <a:blip r:embed="rId2"/>
          <a:stretch>
            <a:fillRect/>
          </a:stretch>
        </p:blipFill>
        <p:spPr>
          <a:xfrm>
            <a:off x="3535451" y="1640821"/>
            <a:ext cx="5143500" cy="3038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451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67015" y="448927"/>
            <a:ext cx="11080377" cy="1621920"/>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ru-RU" sz="2000" b="1" dirty="0" smtClean="0">
                <a:solidFill>
                  <a:schemeClr val="bg1"/>
                </a:solidFill>
                <a:latin typeface="Times New Roman" pitchFamily="18" charset="0"/>
                <a:cs typeface="Times New Roman" pitchFamily="18" charset="0"/>
              </a:rPr>
              <a:t>3</a:t>
            </a:r>
            <a:r>
              <a:rPr lang="en-US"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группа. Когда </a:t>
            </a:r>
            <a:r>
              <a:rPr lang="ru-RU" sz="2000" b="1" dirty="0">
                <a:solidFill>
                  <a:schemeClr val="bg1"/>
                </a:solidFill>
                <a:latin typeface="Times New Roman" pitchFamily="18" charset="0"/>
                <a:cs typeface="Times New Roman" pitchFamily="18" charset="0"/>
              </a:rPr>
              <a:t>и где состоялась </a:t>
            </a:r>
            <a:r>
              <a:rPr lang="ru-RU" sz="2000" b="1" dirty="0" err="1">
                <a:solidFill>
                  <a:schemeClr val="bg1"/>
                </a:solidFill>
                <a:latin typeface="Times New Roman" pitchFamily="18" charset="0"/>
                <a:cs typeface="Times New Roman" pitchFamily="18" charset="0"/>
              </a:rPr>
              <a:t>Каталаунская</a:t>
            </a:r>
            <a:r>
              <a:rPr lang="ru-RU" sz="2000" b="1" dirty="0">
                <a:solidFill>
                  <a:schemeClr val="bg1"/>
                </a:solidFill>
                <a:latin typeface="Times New Roman" pitchFamily="18" charset="0"/>
                <a:cs typeface="Times New Roman" pitchFamily="18" charset="0"/>
              </a:rPr>
              <a:t> битва, ее </a:t>
            </a:r>
            <a:r>
              <a:rPr lang="ru-RU" sz="2000" b="1" dirty="0" smtClean="0">
                <a:solidFill>
                  <a:schemeClr val="bg1"/>
                </a:solidFill>
                <a:latin typeface="Times New Roman" pitchFamily="18" charset="0"/>
                <a:cs typeface="Times New Roman" pitchFamily="18" charset="0"/>
              </a:rPr>
              <a:t>значение. Представьте</a:t>
            </a:r>
            <a:r>
              <a:rPr lang="ru-RU" sz="2000" b="1" dirty="0">
                <a:solidFill>
                  <a:schemeClr val="bg1"/>
                </a:solidFill>
                <a:latin typeface="Times New Roman" pitchFamily="18" charset="0"/>
                <a:cs typeface="Times New Roman" pitchFamily="18" charset="0"/>
              </a:rPr>
              <a:t>, что вы гуннский воин, который собирается в военный поход против римлян. Что бы вы взяли из ниже перечисленного с собой? Для этого вспомни военное оснащение гуннской армии. </a:t>
            </a:r>
            <a:r>
              <a:rPr lang="ru-RU" sz="2000" b="1" dirty="0" smtClean="0">
                <a:solidFill>
                  <a:schemeClr val="bg1"/>
                </a:solidFill>
                <a:latin typeface="Times New Roman" pitchFamily="18" charset="0"/>
                <a:cs typeface="Times New Roman" pitchFamily="18" charset="0"/>
              </a:rPr>
              <a:t>Отметьте </a:t>
            </a:r>
            <a:r>
              <a:rPr lang="ru-RU" sz="2000" b="1" dirty="0">
                <a:solidFill>
                  <a:schemeClr val="bg1"/>
                </a:solidFill>
                <a:latin typeface="Times New Roman" pitchFamily="18" charset="0"/>
                <a:cs typeface="Times New Roman" pitchFamily="18" charset="0"/>
              </a:rPr>
              <a:t>галочкой в таблице вещи, которые вы возьмете с собой, обоснуйте свой ответ. </a:t>
            </a:r>
          </a:p>
        </p:txBody>
      </p:sp>
      <p:sp>
        <p:nvSpPr>
          <p:cNvPr id="2" name="Прямоугольник 1"/>
          <p:cNvSpPr/>
          <p:nvPr/>
        </p:nvSpPr>
        <p:spPr>
          <a:xfrm>
            <a:off x="567014" y="2164976"/>
            <a:ext cx="11080377" cy="3170099"/>
          </a:xfrm>
          <a:prstGeom prst="rect">
            <a:avLst/>
          </a:prstGeom>
        </p:spPr>
        <p:txBody>
          <a:bodyPr wrap="square">
            <a:spAutoFit/>
          </a:bodyPr>
          <a:lstStyle/>
          <a:p>
            <a:r>
              <a:rPr lang="ru-RU" sz="2000" dirty="0" smtClean="0">
                <a:latin typeface="Arial" panose="020B0604020202020204" pitchFamily="34" charset="0"/>
                <a:cs typeface="Arial" panose="020B0604020202020204" pitchFamily="34" charset="0"/>
              </a:rPr>
              <a:t>1. </a:t>
            </a:r>
            <a:r>
              <a:rPr lang="ru-RU" sz="2000" dirty="0">
                <a:latin typeface="Arial" panose="020B0604020202020204" pitchFamily="34" charset="0"/>
                <a:cs typeface="Arial" panose="020B0604020202020204" pitchFamily="34" charset="0"/>
              </a:rPr>
              <a:t>Панцирь из двух бронзовых пластин, прикрывающий грудь и спину </a:t>
            </a:r>
            <a:r>
              <a:rPr lang="ru-RU" sz="2000" dirty="0" smtClean="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2</a:t>
            </a:r>
            <a:r>
              <a:rPr lang="ru-RU" sz="2000" dirty="0">
                <a:latin typeface="Arial" panose="020B0604020202020204" pitchFamily="34" charset="0"/>
                <a:cs typeface="Arial" panose="020B0604020202020204" pitchFamily="34" charset="0"/>
              </a:rPr>
              <a:t>. Бронзовые наколенники </a:t>
            </a:r>
          </a:p>
          <a:p>
            <a:r>
              <a:rPr lang="ru-RU" sz="2000" dirty="0" smtClean="0">
                <a:latin typeface="Arial" panose="020B0604020202020204" pitchFamily="34" charset="0"/>
                <a:cs typeface="Arial" panose="020B0604020202020204" pitchFamily="34" charset="0"/>
              </a:rPr>
              <a:t>3</a:t>
            </a:r>
            <a:r>
              <a:rPr lang="ru-RU" sz="2000" dirty="0">
                <a:latin typeface="Arial" panose="020B0604020202020204" pitchFamily="34" charset="0"/>
                <a:cs typeface="Arial" panose="020B0604020202020204" pitchFamily="34" charset="0"/>
              </a:rPr>
              <a:t>. Кожаное седло </a:t>
            </a:r>
          </a:p>
          <a:p>
            <a:r>
              <a:rPr lang="ru-RU" sz="2000" dirty="0" smtClean="0">
                <a:latin typeface="Arial" panose="020B0604020202020204" pitchFamily="34" charset="0"/>
                <a:cs typeface="Arial" panose="020B0604020202020204" pitchFamily="34" charset="0"/>
              </a:rPr>
              <a:t>4</a:t>
            </a:r>
            <a:r>
              <a:rPr lang="ru-RU" sz="2000" dirty="0">
                <a:latin typeface="Arial" panose="020B0604020202020204" pitchFamily="34" charset="0"/>
                <a:cs typeface="Arial" panose="020B0604020202020204" pitchFamily="34" charset="0"/>
              </a:rPr>
              <a:t>. Лук и стрелы </a:t>
            </a:r>
          </a:p>
          <a:p>
            <a:r>
              <a:rPr lang="ru-RU" sz="2000" dirty="0" smtClean="0">
                <a:latin typeface="Arial" panose="020B0604020202020204" pitchFamily="34" charset="0"/>
                <a:cs typeface="Arial" panose="020B0604020202020204" pitchFamily="34" charset="0"/>
              </a:rPr>
              <a:t>5</a:t>
            </a:r>
            <a:r>
              <a:rPr lang="ru-RU" sz="2000" dirty="0">
                <a:latin typeface="Arial" panose="020B0604020202020204" pitchFamily="34" charset="0"/>
                <a:cs typeface="Arial" panose="020B0604020202020204" pitchFamily="34" charset="0"/>
              </a:rPr>
              <a:t>. Бронзовый шлем </a:t>
            </a:r>
          </a:p>
          <a:p>
            <a:r>
              <a:rPr lang="ru-RU" sz="2000" dirty="0" smtClean="0">
                <a:latin typeface="Arial" panose="020B0604020202020204" pitchFamily="34" charset="0"/>
                <a:cs typeface="Arial" panose="020B0604020202020204" pitchFamily="34" charset="0"/>
              </a:rPr>
              <a:t>6</a:t>
            </a:r>
            <a:r>
              <a:rPr lang="ru-RU" sz="2000" dirty="0">
                <a:latin typeface="Arial" panose="020B0604020202020204" pitchFamily="34" charset="0"/>
                <a:cs typeface="Arial" panose="020B0604020202020204" pitchFamily="34" charset="0"/>
              </a:rPr>
              <a:t>. Длинное копье </a:t>
            </a:r>
          </a:p>
          <a:p>
            <a:r>
              <a:rPr lang="ru-RU" sz="2000" dirty="0" smtClean="0">
                <a:latin typeface="Arial" panose="020B0604020202020204" pitchFamily="34" charset="0"/>
                <a:cs typeface="Arial" panose="020B0604020202020204" pitchFamily="34" charset="0"/>
              </a:rPr>
              <a:t>7</a:t>
            </a:r>
            <a:r>
              <a:rPr lang="ru-RU" sz="2000" dirty="0">
                <a:latin typeface="Arial" panose="020B0604020202020204" pitchFamily="34" charset="0"/>
                <a:cs typeface="Arial" panose="020B0604020202020204" pitchFamily="34" charset="0"/>
              </a:rPr>
              <a:t>. Колесница </a:t>
            </a:r>
          </a:p>
          <a:p>
            <a:r>
              <a:rPr lang="ru-RU" sz="2000" dirty="0" smtClean="0">
                <a:latin typeface="Arial" panose="020B0604020202020204" pitchFamily="34" charset="0"/>
                <a:cs typeface="Arial" panose="020B0604020202020204" pitchFamily="34" charset="0"/>
              </a:rPr>
              <a:t>8</a:t>
            </a:r>
            <a:r>
              <a:rPr lang="ru-RU" sz="2000" dirty="0">
                <a:latin typeface="Arial" panose="020B0604020202020204" pitchFamily="34" charset="0"/>
                <a:cs typeface="Arial" panose="020B0604020202020204" pitchFamily="34" charset="0"/>
              </a:rPr>
              <a:t>. Камнеметная техника </a:t>
            </a:r>
          </a:p>
          <a:p>
            <a:r>
              <a:rPr lang="ru-RU" sz="2000" dirty="0" smtClean="0">
                <a:latin typeface="Arial" panose="020B0604020202020204" pitchFamily="34" charset="0"/>
                <a:cs typeface="Arial" panose="020B0604020202020204" pitchFamily="34" charset="0"/>
              </a:rPr>
              <a:t>9</a:t>
            </a:r>
            <a:r>
              <a:rPr lang="ru-RU" sz="2000" dirty="0">
                <a:latin typeface="Arial" panose="020B0604020202020204" pitchFamily="34" charset="0"/>
                <a:cs typeface="Arial" panose="020B0604020202020204" pitchFamily="34" charset="0"/>
              </a:rPr>
              <a:t>. Таран (деревянное бревно, подвешенное на кожаных </a:t>
            </a:r>
            <a:r>
              <a:rPr lang="ru-RU" sz="2000" dirty="0" smtClean="0">
                <a:latin typeface="Arial" panose="020B0604020202020204" pitchFamily="34" charset="0"/>
                <a:cs typeface="Arial" panose="020B0604020202020204" pitchFamily="34" charset="0"/>
              </a:rPr>
              <a:t>ремнях, </a:t>
            </a:r>
            <a:r>
              <a:rPr lang="ru-RU" sz="2000" dirty="0">
                <a:latin typeface="Arial" panose="020B0604020202020204" pitchFamily="34" charset="0"/>
                <a:cs typeface="Arial" panose="020B0604020202020204" pitchFamily="34" charset="0"/>
              </a:rPr>
              <a:t>с железным наконечником, используемое для разрушение крепостных стен) </a:t>
            </a:r>
          </a:p>
        </p:txBody>
      </p:sp>
      <p:sp>
        <p:nvSpPr>
          <p:cNvPr id="5" name="Прямоугольник 4"/>
          <p:cNvSpPr/>
          <p:nvPr/>
        </p:nvSpPr>
        <p:spPr>
          <a:xfrm>
            <a:off x="567013" y="5335075"/>
            <a:ext cx="11080377" cy="707886"/>
          </a:xfrm>
          <a:prstGeom prst="rect">
            <a:avLst/>
          </a:prstGeom>
        </p:spPr>
        <p:txBody>
          <a:bodyPr wrap="square">
            <a:spAutoFit/>
          </a:bodyPr>
          <a:lstStyle/>
          <a:p>
            <a:pPr lvl="0" algn="just"/>
            <a:r>
              <a:rPr lang="ru-RU" sz="2000" dirty="0">
                <a:latin typeface="Arial" panose="020B0604020202020204" pitchFamily="34" charset="0"/>
                <a:cs typeface="Arial" panose="020B0604020202020204" pitchFamily="34" charset="0"/>
              </a:rPr>
              <a:t>Ответ: в 451 году в </a:t>
            </a:r>
            <a:r>
              <a:rPr lang="ru-RU" sz="2000" dirty="0" err="1">
                <a:latin typeface="Arial" panose="020B0604020202020204" pitchFamily="34" charset="0"/>
                <a:cs typeface="Arial" panose="020B0604020202020204" pitchFamily="34" charset="0"/>
              </a:rPr>
              <a:t>Галии</a:t>
            </a:r>
            <a:r>
              <a:rPr lang="ru-RU" sz="2000" dirty="0">
                <a:latin typeface="Arial" panose="020B0604020202020204" pitchFamily="34" charset="0"/>
                <a:cs typeface="Arial" panose="020B0604020202020204" pitchFamily="34" charset="0"/>
              </a:rPr>
              <a:t> на территории современной </a:t>
            </a:r>
            <a:r>
              <a:rPr lang="ru-RU" sz="2000" dirty="0" smtClean="0">
                <a:latin typeface="Arial" panose="020B0604020202020204" pitchFamily="34" charset="0"/>
                <a:cs typeface="Arial" panose="020B0604020202020204" pitchFamily="34" charset="0"/>
              </a:rPr>
              <a:t>Франции. </a:t>
            </a:r>
          </a:p>
          <a:p>
            <a:pPr lvl="0" algn="just"/>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Верные </a:t>
            </a:r>
            <a:r>
              <a:rPr lang="ru-RU" sz="2000" dirty="0">
                <a:latin typeface="Arial" panose="020B0604020202020204" pitchFamily="34" charset="0"/>
                <a:cs typeface="Arial" panose="020B0604020202020204" pitchFamily="34" charset="0"/>
              </a:rPr>
              <a:t>ответы: 3, 4, 5, 6, 8, 9 </a:t>
            </a:r>
          </a:p>
        </p:txBody>
      </p:sp>
    </p:spTree>
    <p:extLst>
      <p:ext uri="{BB962C8B-B14F-4D97-AF65-F5344CB8AC3E}">
        <p14:creationId xmlns:p14="http://schemas.microsoft.com/office/powerpoint/2010/main" val="23736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567015" y="448928"/>
            <a:ext cx="11080377" cy="734414"/>
          </a:xfrm>
          <a:prstGeom prst="rect">
            <a:avLst/>
          </a:prstGeom>
          <a:solidFill>
            <a:schemeClr val="accent1">
              <a:lumMod val="50000"/>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ru-RU" sz="2000" b="1" dirty="0" smtClean="0">
                <a:solidFill>
                  <a:schemeClr val="bg1"/>
                </a:solidFill>
                <a:latin typeface="Times New Roman" pitchFamily="18" charset="0"/>
                <a:cs typeface="Times New Roman" pitchFamily="18" charset="0"/>
              </a:rPr>
              <a:t>4</a:t>
            </a:r>
            <a:r>
              <a:rPr lang="en-US"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группа</a:t>
            </a:r>
            <a:r>
              <a:rPr lang="ru-RU" sz="2000" b="1" dirty="0" smtClean="0">
                <a:solidFill>
                  <a:schemeClr val="bg1"/>
                </a:solidFill>
              </a:rPr>
              <a:t>. </a:t>
            </a:r>
            <a:r>
              <a:rPr lang="ru-RU" sz="2000" b="1" dirty="0">
                <a:solidFill>
                  <a:schemeClr val="bg1"/>
                </a:solidFill>
              </a:rPr>
              <a:t>Прочитав описание Аттилы Прииском, выдели характерные черты характера и личности Аттилы. </a:t>
            </a:r>
          </a:p>
        </p:txBody>
      </p:sp>
      <p:sp>
        <p:nvSpPr>
          <p:cNvPr id="2" name="Прямоугольник 1"/>
          <p:cNvSpPr/>
          <p:nvPr/>
        </p:nvSpPr>
        <p:spPr>
          <a:xfrm>
            <a:off x="537035" y="3648750"/>
            <a:ext cx="7097810" cy="707886"/>
          </a:xfrm>
          <a:prstGeom prst="rect">
            <a:avLst/>
          </a:prstGeom>
        </p:spPr>
        <p:txBody>
          <a:bodyPr wrap="square">
            <a:spAutoFit/>
          </a:bodyPr>
          <a:lstStyle/>
          <a:p>
            <a:r>
              <a:rPr lang="ru-RU" sz="2000" b="1" dirty="0">
                <a:latin typeface="Times New Roman" pitchFamily="18" charset="0"/>
                <a:cs typeface="Times New Roman" pitchFamily="18" charset="0"/>
              </a:rPr>
              <a:t>Ответ: х</a:t>
            </a:r>
            <a:r>
              <a:rPr lang="ru-RU" sz="2000" b="1" dirty="0" smtClean="0">
                <a:latin typeface="Times New Roman" pitchFamily="18" charset="0"/>
                <a:cs typeface="Times New Roman" pitchFamily="18" charset="0"/>
              </a:rPr>
              <a:t>рабрый</a:t>
            </a:r>
            <a:r>
              <a:rPr lang="ru-RU" sz="2000" b="1" dirty="0">
                <a:latin typeface="Times New Roman" pitchFamily="18" charset="0"/>
                <a:cs typeface="Times New Roman" pitchFamily="18" charset="0"/>
              </a:rPr>
              <a:t>, целеустремленный, хороший оратор, умный </a:t>
            </a:r>
          </a:p>
        </p:txBody>
      </p:sp>
      <p:sp>
        <p:nvSpPr>
          <p:cNvPr id="3" name="Прямоугольник 2"/>
          <p:cNvSpPr/>
          <p:nvPr/>
        </p:nvSpPr>
        <p:spPr>
          <a:xfrm>
            <a:off x="567015" y="1282711"/>
            <a:ext cx="7097810" cy="1938992"/>
          </a:xfrm>
          <a:prstGeom prst="rect">
            <a:avLst/>
          </a:prstGeom>
        </p:spPr>
        <p:txBody>
          <a:bodyPr wrap="square">
            <a:spAutoFit/>
          </a:bodyPr>
          <a:lstStyle/>
          <a:p>
            <a:pPr algn="just">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"Кто видел его, тот сразу скажет, что это настоящий азиат. Большая голова, среднего роста, крепкого телосложения. Глаза раскосые, взгляд пронзительный, словно пронизывающий то место, куда смотрит. Походка уверенная, быстрая. Голос звенит, словно серебро и очень хорошо воспринимается." </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7866529" y="1282711"/>
            <a:ext cx="3780862" cy="5252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134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Савон</Template>
  <TotalTime>190</TotalTime>
  <Words>895</Words>
  <Application>Microsoft Office PowerPoint</Application>
  <PresentationFormat>Произвольный</PresentationFormat>
  <Paragraphs>90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Savon</vt:lpstr>
      <vt:lpstr>Великое переселение народов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Повторительно-обобщающий урок «Племенной союз-саки</dc:title>
  <dc:creator>Парфенова Дарья Витальевна</dc:creator>
  <cp:lastModifiedBy>Натали</cp:lastModifiedBy>
  <cp:revision>48</cp:revision>
  <dcterms:created xsi:type="dcterms:W3CDTF">2016-01-19T20:49:56Z</dcterms:created>
  <dcterms:modified xsi:type="dcterms:W3CDTF">2016-01-25T12:14:05Z</dcterms:modified>
</cp:coreProperties>
</file>