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9" r:id="rId2"/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73" r:id="rId13"/>
    <p:sldId id="284" r:id="rId14"/>
    <p:sldId id="265" r:id="rId15"/>
    <p:sldId id="267" r:id="rId16"/>
    <p:sldId id="268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1" r:id="rId28"/>
    <p:sldId id="282" r:id="rId29"/>
    <p:sldId id="280" r:id="rId30"/>
    <p:sldId id="285" r:id="rId31"/>
    <p:sldId id="283" r:id="rId32"/>
    <p:sldId id="286" r:id="rId33"/>
    <p:sldId id="287" r:id="rId34"/>
    <p:sldId id="288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1571612"/>
            <a:ext cx="6286544" cy="2786081"/>
          </a:xfrm>
        </p:spPr>
        <p:txBody>
          <a:bodyPr/>
          <a:lstStyle>
            <a:lvl1pPr>
              <a:defRPr b="1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0" y="4857760"/>
            <a:ext cx="385765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7643812" cy="1000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857375" y="1214438"/>
            <a:ext cx="708660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4F9D85AF-5B7C-497D-BF0C-E7922A83B0E3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B603DBD-D3C5-429D-9768-C3B7077DA5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ln w="1841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slide" Target="slide20.xml"/><Relationship Id="rId7" Type="http://schemas.openxmlformats.org/officeDocument/2006/relationships/slide" Target="slide2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slide" Target="slide24.xml"/><Relationship Id="rId4" Type="http://schemas.openxmlformats.org/officeDocument/2006/relationships/slide" Target="slide22.xml"/><Relationship Id="rId9" Type="http://schemas.openxmlformats.org/officeDocument/2006/relationships/slide" Target="slide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2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slide" Target="slide13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1571613"/>
            <a:ext cx="6286544" cy="19293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 по математике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797152"/>
            <a:ext cx="8712968" cy="2232248"/>
          </a:xfrm>
        </p:spPr>
        <p:txBody>
          <a:bodyPr/>
          <a:lstStyle/>
          <a:p>
            <a:r>
              <a:rPr lang="ru-RU" sz="1400" b="1" dirty="0" smtClean="0"/>
              <a:t>Предметная область: Математика</a:t>
            </a:r>
          </a:p>
          <a:p>
            <a:r>
              <a:rPr lang="ru-RU" sz="1400" b="1" dirty="0" smtClean="0"/>
              <a:t>Черненко Наталья Дмитриевна</a:t>
            </a:r>
          </a:p>
          <a:p>
            <a:r>
              <a:rPr lang="ru-RU" sz="1400" b="1" dirty="0" smtClean="0"/>
              <a:t>Учитель математики</a:t>
            </a:r>
          </a:p>
          <a:p>
            <a:r>
              <a:rPr lang="ru-RU" sz="1400" b="1" dirty="0" smtClean="0"/>
              <a:t>КГУ «</a:t>
            </a:r>
            <a:r>
              <a:rPr lang="ru-RU" sz="1400" b="1" dirty="0" err="1" smtClean="0"/>
              <a:t>Воскресеновская</a:t>
            </a:r>
            <a:r>
              <a:rPr lang="ru-RU" sz="1400" b="1" dirty="0" smtClean="0"/>
              <a:t> средняя школа»</a:t>
            </a:r>
          </a:p>
          <a:p>
            <a:r>
              <a:rPr lang="ru-RU" sz="1400" b="1" dirty="0" smtClean="0"/>
              <a:t>Северо-Казахстанская область</a:t>
            </a:r>
          </a:p>
          <a:p>
            <a:r>
              <a:rPr lang="ru-RU" sz="1400" b="1" dirty="0" err="1" smtClean="0"/>
              <a:t>Мамлютский</a:t>
            </a:r>
            <a:r>
              <a:rPr lang="ru-RU" sz="1400" b="1" dirty="0" smtClean="0"/>
              <a:t> район</a:t>
            </a:r>
          </a:p>
          <a:p>
            <a:r>
              <a:rPr lang="ru-RU" sz="1400" b="1" dirty="0" err="1"/>
              <a:t>с</a:t>
            </a:r>
            <a:r>
              <a:rPr lang="ru-RU" sz="1400" b="1" dirty="0" err="1" smtClean="0"/>
              <a:t>.Воскресеновка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09458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000" b="1" i="1" dirty="0">
                <a:solidFill>
                  <a:srgbClr val="7030A0"/>
                </a:solidFill>
              </a:rPr>
              <a:t>Умение наблюдать необходимо в жизни любому человеку. Ученые свою исследовательскую работу обычно начинали с наблюдения. Например, ученые физики заметили, что все тела падают на Землю. После долгих наблюдений за этими явлениями они открыли закон Всемирного тяготения, с которым вы познакомитесь на уроках физики. Поэтому постарайтесь сегодня на уроке хотя бы мысленно, а иногда и вслух, начинать свой ответ со слов «А вот я заметил   »</a:t>
            </a:r>
          </a:p>
          <a:p>
            <a:endParaRPr lang="ru-RU" sz="2000" dirty="0"/>
          </a:p>
        </p:txBody>
      </p:sp>
      <p:pic>
        <p:nvPicPr>
          <p:cNvPr id="4" name="Picture 2" descr="F:\1\Boltzma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581128"/>
            <a:ext cx="2875756" cy="21568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629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42321" y="1263551"/>
            <a:ext cx="51378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Страна дробей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342900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СМАЙЛЫ</a:t>
            </a:r>
            <a:endParaRPr lang="ru-RU" dirty="0"/>
          </a:p>
        </p:txBody>
      </p:sp>
      <p:pic>
        <p:nvPicPr>
          <p:cNvPr id="8194" name="Picture 2" descr="http://1.bp.blogspot.com/-rR-EpMjJAVc/Tp-_-E8vKPI/AAAAAAAAAG0/jtOParVFXdI/s400/%25D0%25B4%25D1%2580%25D0%25BE%25D0%25B1%25D0%25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222866"/>
            <a:ext cx="5544616" cy="4158462"/>
          </a:xfrm>
          <a:prstGeom prst="rect">
            <a:avLst/>
          </a:prstGeom>
          <a:noFill/>
        </p:spPr>
      </p:pic>
      <p:pic>
        <p:nvPicPr>
          <p:cNvPr id="8196" name="Picture 4" descr="http://klub-drug.ru/wp-content/uploads/2011/04/7996677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5229200"/>
            <a:ext cx="1304925" cy="1238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648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ladybloger.ru/wp-content/uploads/2011/10/Smayl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3563888" cy="2668571"/>
          </a:xfrm>
          <a:prstGeom prst="rect">
            <a:avLst/>
          </a:prstGeom>
          <a:noFill/>
        </p:spPr>
      </p:pic>
      <p:pic>
        <p:nvPicPr>
          <p:cNvPr id="30726" name="Picture 6" descr="http://lifehacker.ru/wp-content/uploads/2012/12/sad-smiley-fa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988840"/>
            <a:ext cx="2857500" cy="2857500"/>
          </a:xfrm>
          <a:prstGeom prst="rect">
            <a:avLst/>
          </a:prstGeom>
          <a:noFill/>
        </p:spPr>
      </p:pic>
      <p:grpSp>
        <p:nvGrpSpPr>
          <p:cNvPr id="12" name="Группа 11"/>
          <p:cNvGrpSpPr/>
          <p:nvPr/>
        </p:nvGrpSpPr>
        <p:grpSpPr>
          <a:xfrm>
            <a:off x="3563888" y="2132856"/>
            <a:ext cx="2304256" cy="2448272"/>
            <a:chOff x="3563888" y="2132856"/>
            <a:chExt cx="2304256" cy="2448272"/>
          </a:xfrm>
        </p:grpSpPr>
        <p:sp>
          <p:nvSpPr>
            <p:cNvPr id="7" name="Овал 6"/>
            <p:cNvSpPr/>
            <p:nvPr/>
          </p:nvSpPr>
          <p:spPr>
            <a:xfrm>
              <a:off x="3563888" y="2132856"/>
              <a:ext cx="2304256" cy="2448272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995936" y="2492896"/>
              <a:ext cx="360040" cy="79208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4788024" y="2492896"/>
              <a:ext cx="360040" cy="79208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139952" y="3861048"/>
              <a:ext cx="115212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07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307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Карта «Страны дробей»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419872" y="1340768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«Вычислительная»</a:t>
            </a:r>
            <a:endParaRPr lang="ru-RU" b="1" dirty="0"/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6084168" y="2204864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«Исправительная»</a:t>
            </a:r>
            <a:endParaRPr lang="ru-RU" b="1" dirty="0"/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683568" y="3068960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«Привальная»</a:t>
            </a:r>
            <a:endParaRPr lang="ru-RU" b="1" dirty="0"/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5508104" y="4437112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«Смекалистая»</a:t>
            </a:r>
            <a:endParaRPr lang="ru-RU" b="1" dirty="0"/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0" y="4365104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«Театральная»</a:t>
            </a:r>
            <a:endParaRPr lang="ru-RU" b="1" dirty="0"/>
          </a:p>
        </p:txBody>
      </p:sp>
      <p:sp>
        <p:nvSpPr>
          <p:cNvPr id="12" name="Прямоугольник 11">
            <a:hlinkClick r:id="rId8" action="ppaction://hlinksldjump"/>
          </p:cNvPr>
          <p:cNvSpPr/>
          <p:nvPr/>
        </p:nvSpPr>
        <p:spPr>
          <a:xfrm>
            <a:off x="2915816" y="5805264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«Конечная»</a:t>
            </a:r>
            <a:endParaRPr lang="ru-RU" b="1" dirty="0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6983760" y="3284984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«Практическая»</a:t>
            </a:r>
            <a:endParaRPr lang="ru-RU" b="1" dirty="0"/>
          </a:p>
        </p:txBody>
      </p:sp>
      <p:sp>
        <p:nvSpPr>
          <p:cNvPr id="14" name="Прямоугольник 13">
            <a:hlinkClick r:id="" action="ppaction://hlinkshowjump?jump=nextslide"/>
          </p:cNvPr>
          <p:cNvSpPr/>
          <p:nvPr/>
        </p:nvSpPr>
        <p:spPr>
          <a:xfrm>
            <a:off x="0" y="1268760"/>
            <a:ext cx="21602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«Торопись, да не ошибись»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643812" cy="1000125"/>
          </a:xfrm>
        </p:spPr>
        <p:txBody>
          <a:bodyPr>
            <a:noAutofit/>
          </a:bodyPr>
          <a:lstStyle/>
          <a:p>
            <a:r>
              <a:rPr lang="ru-RU" sz="3200" dirty="0" smtClean="0"/>
              <a:t>Станция «Торопись, да не ошибись»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888232" y="3464320"/>
                <a:ext cx="7086600" cy="3205040"/>
              </a:xfrm>
            </p:spPr>
            <p:txBody>
              <a:bodyPr numCol="2"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ru-RU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dirty="0" smtClean="0"/>
                  <a:t>;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dirty="0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b="0" i="1" dirty="0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ru-RU" b="0" i="1" dirty="0" smtClean="0">
                        <a:latin typeface="Cambria Math"/>
                      </a:rPr>
                      <m:t>; </m:t>
                    </m:r>
                  </m:oMath>
                </a14:m>
                <a:endParaRPr lang="ru-RU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b="0" i="1" dirty="0" smtClean="0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ru-RU" b="0" i="1" dirty="0" smtClean="0">
                        <a:latin typeface="Cambria Math"/>
                      </a:rPr>
                      <m:t>; </m:t>
                    </m:r>
                  </m:oMath>
                </a14:m>
                <a:endParaRPr lang="ru-RU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dirty="0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ru-RU" b="0" i="1" dirty="0" smtClean="0">
                            <a:latin typeface="Cambria Math"/>
                          </a:rPr>
                          <m:t>15</m:t>
                        </m:r>
                      </m:den>
                    </m:f>
                    <m:r>
                      <a:rPr lang="ru-RU" b="0" i="1" dirty="0" smtClean="0">
                        <a:latin typeface="Cambria Math"/>
                      </a:rPr>
                      <m:t>; </m:t>
                    </m:r>
                  </m:oMath>
                </a14:m>
                <a:endParaRPr lang="ru-RU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dirty="0" smtClean="0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ru-RU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b="0" i="1" dirty="0" smtClean="0">
                        <a:latin typeface="Cambria Math"/>
                      </a:rPr>
                      <m:t>;</m:t>
                    </m:r>
                  </m:oMath>
                </a14:m>
                <a:endParaRPr lang="ru-RU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ru-RU" b="0" i="1" dirty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dirty="0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ru-RU" b="0" i="1" dirty="0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dirty="0" smtClean="0"/>
                  <a:t>;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dirty="0" smtClean="0">
                            <a:latin typeface="Cambria Math"/>
                          </a:rPr>
                          <m:t>14</m:t>
                        </m:r>
                      </m:num>
                      <m:den>
                        <m:r>
                          <a:rPr lang="ru-RU" b="0" i="1" dirty="0" smtClean="0">
                            <a:latin typeface="Cambria Math"/>
                          </a:rPr>
                          <m:t>14</m:t>
                        </m:r>
                      </m:den>
                    </m:f>
                    <m:r>
                      <a:rPr lang="ru-RU" b="0" i="1" dirty="0" smtClean="0">
                        <a:latin typeface="Cambria Math"/>
                      </a:rPr>
                      <m:t>.</m:t>
                    </m:r>
                  </m:oMath>
                </a14:m>
                <a:endParaRPr lang="ru-RU" sz="4000" dirty="0" smtClean="0"/>
              </a:p>
              <a:p>
                <a:endParaRPr lang="ru-RU" dirty="0"/>
              </a:p>
              <a:p>
                <a:endParaRPr lang="ru-RU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8232" y="3464320"/>
                <a:ext cx="7086600" cy="3205040"/>
              </a:xfrm>
              <a:blipFill rotWithShape="1">
                <a:blip r:embed="rId2"/>
                <a:stretch>
                  <a:fillRect b="-11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267744" y="2204864"/>
            <a:ext cx="55161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Выберите правильные, </a:t>
            </a:r>
          </a:p>
          <a:p>
            <a:pPr algn="ctr"/>
            <a:r>
              <a:rPr lang="ru-RU" sz="4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неправильные</a:t>
            </a:r>
            <a:endParaRPr lang="ru-RU" sz="40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7172" name="Picture 4" descr="школьные картинки к презентаци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4941168"/>
            <a:ext cx="1647056" cy="164705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1124744"/>
            <a:ext cx="6759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solidFill>
                  <a:srgbClr val="7030A0"/>
                </a:solidFill>
                <a:latin typeface="Arial Narrow" panose="020B0606020202030204" pitchFamily="34" charset="0"/>
              </a:rPr>
              <a:t>Прочитайте дроби, назовите числитель и знаменатель. Что показывает числитель и что показывает знаменатель?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963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90020" y="879103"/>
            <a:ext cx="451206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Сократите дробь</a:t>
            </a:r>
            <a:endParaRPr lang="ru-RU" sz="4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95736" y="1772815"/>
                <a:ext cx="864096" cy="67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1772815"/>
                <a:ext cx="864096" cy="67063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5736" y="3356992"/>
                <a:ext cx="864096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356992"/>
                <a:ext cx="864096" cy="6685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59832" y="1779583"/>
                <a:ext cx="864096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779583"/>
                <a:ext cx="864096" cy="6685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23928" y="1804280"/>
                <a:ext cx="864096" cy="669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804280"/>
                <a:ext cx="864096" cy="66954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88024" y="1804280"/>
                <a:ext cx="864096" cy="67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804280"/>
                <a:ext cx="864096" cy="67063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35670" y="1804280"/>
                <a:ext cx="864096" cy="697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670" y="1804280"/>
                <a:ext cx="864096" cy="69717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76019" y="3356992"/>
                <a:ext cx="864096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019" y="3356992"/>
                <a:ext cx="864096" cy="6685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17831" y="3356992"/>
                <a:ext cx="864096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7831" y="3356992"/>
                <a:ext cx="864096" cy="69506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809338" y="3356992"/>
                <a:ext cx="864096" cy="66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338" y="3356992"/>
                <a:ext cx="864096" cy="66742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73434" y="3356992"/>
                <a:ext cx="864096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2000" b="1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434" y="3356992"/>
                <a:ext cx="864096" cy="69506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399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71800" y="1052736"/>
            <a:ext cx="444474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Выделите целую </a:t>
            </a:r>
          </a:p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часть числа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67744" y="2708920"/>
                <a:ext cx="1008112" cy="793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𝟑𝟓</m:t>
                          </m:r>
                        </m:num>
                        <m:den>
                          <m:r>
                            <a:rPr lang="ru-RU" sz="2400" b="1" i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708920"/>
                <a:ext cx="1008112" cy="79387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79912" y="2708920"/>
                <a:ext cx="1008112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𝟏𝟒</m:t>
                          </m:r>
                        </m:num>
                        <m:den>
                          <m:r>
                            <a:rPr lang="ru-RU" sz="2400" b="1" i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708920"/>
                <a:ext cx="1008112" cy="7863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148064" y="2708920"/>
                <a:ext cx="1008112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ru-RU" sz="2400" b="1" i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708920"/>
                <a:ext cx="1008112" cy="78636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20144" y="4365104"/>
                <a:ext cx="1008112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𝟒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2400" b="1" i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144" y="4365104"/>
                <a:ext cx="1008112" cy="7863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38827" y="4365104"/>
                <a:ext cx="1008112" cy="818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𝟏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ru-RU" sz="2400" b="1" i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827" y="4365104"/>
                <a:ext cx="1008112" cy="81823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148064" y="4365104"/>
                <a:ext cx="1008112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</a:rPr>
                        <m:t>𝟑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2400" b="1" i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365104"/>
                <a:ext cx="1008112" cy="7863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121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1124744"/>
            <a:ext cx="65742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Верны ли равенства?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07704" y="2564904"/>
                <a:ext cx="3672408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𝟑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4000" b="1" i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ru-RU" sz="40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𝟏𝟕</m:t>
                          </m:r>
                        </m:num>
                        <m:den>
                          <m:r>
                            <a:rPr lang="ru-RU" sz="4000" b="1" i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564904"/>
                <a:ext cx="3672408" cy="124880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5868144" y="2265975"/>
            <a:ext cx="2042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Верно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78968" y="4581128"/>
                <a:ext cx="3672408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𝟐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40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ru-RU" sz="4000" b="1" i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968" y="4581128"/>
                <a:ext cx="3672408" cy="12488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857891" y="4596962"/>
            <a:ext cx="2783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Нев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ерно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05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5696" y="1052736"/>
            <a:ext cx="677390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Назовите дробь, обратную</a:t>
            </a:r>
          </a:p>
          <a:p>
            <a:pPr algn="ctr"/>
            <a:r>
              <a:rPr lang="ru-RU" sz="4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</a:t>
            </a:r>
            <a:r>
              <a:rPr lang="ru-RU" sz="4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данной дроби</a:t>
            </a:r>
            <a:endParaRPr lang="ru-RU" sz="4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11760" y="2780928"/>
                <a:ext cx="122413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32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780928"/>
                <a:ext cx="1224136" cy="101752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38310" y="2782797"/>
                <a:ext cx="122413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ru-RU" sz="32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10" y="2782797"/>
                <a:ext cx="1224136" cy="101752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22649" y="2782797"/>
                <a:ext cx="1224136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649" y="2782797"/>
                <a:ext cx="1224136" cy="10157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33491" y="4797152"/>
                <a:ext cx="122413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491" y="4797152"/>
                <a:ext cx="1224136" cy="101752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10027" y="4797152"/>
                <a:ext cx="122413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027" y="4797152"/>
                <a:ext cx="1224136" cy="101752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08521" y="4772127"/>
                <a:ext cx="1224136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ru-RU" sz="32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521" y="4772127"/>
                <a:ext cx="1224136" cy="101572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795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028384" y="5661248"/>
            <a:ext cx="792088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95736" y="1340768"/>
            <a:ext cx="64807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i="1" dirty="0">
                <a:solidFill>
                  <a:srgbClr val="7030A0"/>
                </a:solidFill>
              </a:rPr>
              <a:t>Когда сгорела треть свечи и еще 3 см., то высота свечи стала равной 3 см. Какой была высота свечи?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4149080"/>
            <a:ext cx="16658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9 см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277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4581128"/>
            <a:ext cx="5112568" cy="21602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1962706"/>
            <a:ext cx="620990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Урок математики </a:t>
            </a:r>
            <a:endParaRPr lang="ru-RU" sz="5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 5 </a:t>
            </a: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классе.</a:t>
            </a:r>
            <a:endParaRPr lang="ru-RU" sz="5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«Вычислительная»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вал 6"/>
              <p:cNvSpPr/>
              <p:nvPr/>
            </p:nvSpPr>
            <p:spPr>
              <a:xfrm>
                <a:off x="0" y="2780928"/>
                <a:ext cx="1296144" cy="15121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Овал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780928"/>
                <a:ext cx="1296144" cy="1512168"/>
              </a:xfrm>
              <a:prstGeom prst="ellipse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/>
          <p:cNvCxnSpPr>
            <a:stCxn id="7" idx="6"/>
          </p:cNvCxnSpPr>
          <p:nvPr/>
        </p:nvCxnSpPr>
        <p:spPr>
          <a:xfrm>
            <a:off x="1296144" y="3537012"/>
            <a:ext cx="5395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404156" y="3127518"/>
            <a:ext cx="323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вал 7"/>
              <p:cNvSpPr/>
              <p:nvPr/>
            </p:nvSpPr>
            <p:spPr>
              <a:xfrm>
                <a:off x="1835696" y="2781739"/>
                <a:ext cx="1296144" cy="15121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10</m:t>
                          </m:r>
                        </m:num>
                        <m:den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Овал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2781739"/>
                <a:ext cx="1296144" cy="1512168"/>
              </a:xfrm>
              <a:prstGeom prst="ellipse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/>
          <p:cNvCxnSpPr/>
          <p:nvPr/>
        </p:nvCxnSpPr>
        <p:spPr>
          <a:xfrm>
            <a:off x="3095836" y="3536218"/>
            <a:ext cx="5395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03848" y="3126724"/>
            <a:ext cx="323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:</a:t>
            </a:r>
            <a:endParaRPr lang="ru-RU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/>
              <p:cNvSpPr/>
              <p:nvPr/>
            </p:nvSpPr>
            <p:spPr>
              <a:xfrm>
                <a:off x="3635388" y="2770750"/>
                <a:ext cx="1296144" cy="15121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Овал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388" y="2770750"/>
                <a:ext cx="1296144" cy="1512168"/>
              </a:xfrm>
              <a:prstGeom prst="ellipse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/>
          <p:cNvCxnSpPr/>
          <p:nvPr/>
        </p:nvCxnSpPr>
        <p:spPr>
          <a:xfrm>
            <a:off x="4855737" y="3560617"/>
            <a:ext cx="5395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963749" y="3151123"/>
            <a:ext cx="323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Х</a:t>
            </a:r>
            <a:endParaRPr lang="ru-RU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/>
              <p:cNvSpPr/>
              <p:nvPr/>
            </p:nvSpPr>
            <p:spPr>
              <a:xfrm>
                <a:off x="5395289" y="2795149"/>
                <a:ext cx="1296144" cy="15121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3</m:t>
                      </m:r>
                      <m:f>
                        <m:f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Овал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289" y="2795149"/>
                <a:ext cx="1296144" cy="1512168"/>
              </a:xfrm>
              <a:prstGeom prst="ellipse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>
            <a:off x="6612053" y="3579265"/>
            <a:ext cx="5395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20065" y="3169771"/>
            <a:ext cx="323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17" name="Овал 16"/>
          <p:cNvSpPr/>
          <p:nvPr/>
        </p:nvSpPr>
        <p:spPr>
          <a:xfrm>
            <a:off x="7159209" y="2795149"/>
            <a:ext cx="1296144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7</a:t>
            </a:r>
            <a:endParaRPr lang="ru-RU" sz="6000" b="1" dirty="0">
              <a:solidFill>
                <a:schemeClr val="tx1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8557765" y="3537823"/>
            <a:ext cx="3600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557765" y="3678821"/>
            <a:ext cx="3600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Овал 19"/>
              <p:cNvSpPr/>
              <p:nvPr/>
            </p:nvSpPr>
            <p:spPr>
              <a:xfrm>
                <a:off x="4333425" y="4725144"/>
                <a:ext cx="1709936" cy="194421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𝟏𝟒</m:t>
                      </m:r>
                      <m:f>
                        <m:f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Овал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425" y="4725144"/>
                <a:ext cx="1709936" cy="1944216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14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8" grpId="0" animBg="1"/>
      <p:bldP spid="10" grpId="0"/>
      <p:bldP spid="11" grpId="0" animBg="1"/>
      <p:bldP spid="13" grpId="0"/>
      <p:bldP spid="14" grpId="0" animBg="1"/>
      <p:bldP spid="16" grpId="0"/>
      <p:bldP spid="17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«Вычислительная»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вал 6"/>
              <p:cNvSpPr/>
              <p:nvPr/>
            </p:nvSpPr>
            <p:spPr>
              <a:xfrm>
                <a:off x="0" y="2780928"/>
                <a:ext cx="1296144" cy="15121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3</m:t>
                      </m:r>
                      <m:f>
                        <m:f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Овал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780928"/>
                <a:ext cx="1296144" cy="1512168"/>
              </a:xfrm>
              <a:prstGeom prst="ellipse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/>
          <p:cNvCxnSpPr>
            <a:stCxn id="7" idx="6"/>
          </p:cNvCxnSpPr>
          <p:nvPr/>
        </p:nvCxnSpPr>
        <p:spPr>
          <a:xfrm>
            <a:off x="1296144" y="3537012"/>
            <a:ext cx="5395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300538" y="2592584"/>
            <a:ext cx="53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-</a:t>
            </a:r>
            <a:endParaRPr lang="ru-RU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вал 7"/>
              <p:cNvSpPr/>
              <p:nvPr/>
            </p:nvSpPr>
            <p:spPr>
              <a:xfrm>
                <a:off x="1835696" y="2781739"/>
                <a:ext cx="1296144" cy="15121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f>
                        <m:f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Овал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2781739"/>
                <a:ext cx="1296144" cy="1512168"/>
              </a:xfrm>
              <a:prstGeom prst="ellipse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/>
          <p:cNvCxnSpPr/>
          <p:nvPr/>
        </p:nvCxnSpPr>
        <p:spPr>
          <a:xfrm>
            <a:off x="3095836" y="3536218"/>
            <a:ext cx="5395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03848" y="3126724"/>
            <a:ext cx="323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/>
              <p:cNvSpPr/>
              <p:nvPr/>
            </p:nvSpPr>
            <p:spPr>
              <a:xfrm>
                <a:off x="3635388" y="2770750"/>
                <a:ext cx="1296144" cy="151216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f>
                        <m:fPr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Овал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388" y="2770750"/>
                <a:ext cx="1296144" cy="1512168"/>
              </a:xfrm>
              <a:prstGeom prst="ellipse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/>
          <p:cNvCxnSpPr/>
          <p:nvPr/>
        </p:nvCxnSpPr>
        <p:spPr>
          <a:xfrm>
            <a:off x="4855737" y="3560617"/>
            <a:ext cx="5395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5395289" y="2795149"/>
            <a:ext cx="1296144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0,125</a:t>
            </a:r>
            <a:endParaRPr lang="ru-RU" sz="2400" b="1" dirty="0">
              <a:solidFill>
                <a:schemeClr val="tx1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804248" y="3515914"/>
            <a:ext cx="3600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804248" y="3656912"/>
            <a:ext cx="3600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4333425" y="4725144"/>
            <a:ext cx="170993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1,625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18280" y="2642043"/>
            <a:ext cx="53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-</a:t>
            </a:r>
            <a:endParaRPr lang="ru-RU" sz="5400" b="1" dirty="0"/>
          </a:p>
        </p:txBody>
      </p:sp>
      <p:sp>
        <p:nvSpPr>
          <p:cNvPr id="16" name="Управляющая кнопка: домой 15">
            <a:hlinkClick r:id="rId5" action="ppaction://hlinksldjump" highlightClick="1"/>
          </p:cNvPr>
          <p:cNvSpPr/>
          <p:nvPr/>
        </p:nvSpPr>
        <p:spPr>
          <a:xfrm>
            <a:off x="8028384" y="5661248"/>
            <a:ext cx="792088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58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8" grpId="0" animBg="1"/>
      <p:bldP spid="10" grpId="0"/>
      <p:bldP spid="11" grpId="0" animBg="1"/>
      <p:bldP spid="14" grpId="0" animBg="1"/>
      <p:bldP spid="20" grpId="0" animBg="1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«Исправительная»</a:t>
            </a:r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351912" y="5993904"/>
            <a:ext cx="792088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28734" y="1124744"/>
            <a:ext cx="62231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Найти и исправить ошибки</a:t>
            </a:r>
            <a:endParaRPr lang="ru-RU" sz="4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79712" y="1988839"/>
                <a:ext cx="3019330" cy="676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000" b="1" i="1">
                          <a:solidFill>
                            <a:srgbClr val="00B0F0"/>
                          </a:solidFill>
                          <a:latin typeface="Cambria Math"/>
                        </a:rPr>
                        <m:t>: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ru-RU" sz="2000" b="1">
                          <a:solidFill>
                            <a:srgbClr val="00B0F0"/>
                          </a:solidFill>
                          <a:latin typeface="Cambria Math"/>
                        </a:rPr>
                        <m:t>∗</m:t>
                      </m:r>
                      <m:r>
                        <a:rPr lang="ru-RU" sz="2000" b="1" i="1">
                          <a:solidFill>
                            <a:srgbClr val="00B0F0"/>
                          </a:solidFill>
                          <a:latin typeface="Cambria Math"/>
                        </a:rPr>
                        <m:t>𝟐𝟎</m:t>
                      </m:r>
                      <m:r>
                        <a:rPr lang="ru-RU" sz="2000" b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𝟔𝟒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1988839"/>
                <a:ext cx="3019330" cy="6769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4860032" y="1988839"/>
            <a:ext cx="25907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Неправильно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79712" y="2798164"/>
                <a:ext cx="3019330" cy="676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defRPr sz="2800" b="1" i="1">
                    <a:solidFill>
                      <a:srgbClr val="00B0F0"/>
                    </a:solidFill>
                    <a:latin typeface="Cambria Math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i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2000" i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000" i="0">
                          <a:latin typeface="Cambria Math"/>
                        </a:rPr>
                        <m:t>∗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i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ru-RU" sz="2000" i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ru-RU" sz="2000" i="0">
                          <a:latin typeface="Cambria Math"/>
                        </a:rPr>
                        <m:t>∗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i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2000" i="0">
                              <a:latin typeface="Cambria Math"/>
                            </a:rPr>
                            <m:t>𝟐𝟎</m:t>
                          </m:r>
                        </m:den>
                      </m:f>
                      <m:r>
                        <a:rPr lang="ru-RU" sz="2000" i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i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2000" i="0">
                              <a:latin typeface="Cambria Math"/>
                            </a:rPr>
                            <m:t>𝟔𝟒</m:t>
                          </m:r>
                        </m:den>
                      </m:f>
                    </m:oMath>
                  </m:oMathPara>
                </a14:m>
                <a:endParaRPr lang="ru-RU" i="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798164"/>
                <a:ext cx="3019330" cy="67691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4860032" y="2859185"/>
            <a:ext cx="21627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62133" y="3479119"/>
                <a:ext cx="301933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defRPr sz="2000" b="1" i="0">
                    <a:solidFill>
                      <a:srgbClr val="00B0F0"/>
                    </a:solidFill>
                    <a:latin typeface="Cambria Math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>
                          <a:latin typeface="Cambria Math"/>
                        </a:rPr>
                        <m:t>∗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ru-RU" b="1">
                          <a:latin typeface="Cambria Math"/>
                        </a:rPr>
                        <m:t>∗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b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𝟔𝟒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133" y="3479119"/>
                <a:ext cx="3019330" cy="6705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4999042" y="3522015"/>
            <a:ext cx="21627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55439" y="4332379"/>
                <a:ext cx="301933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defRPr sz="2000" b="1" i="0">
                    <a:solidFill>
                      <a:srgbClr val="00B0F0"/>
                    </a:solidFill>
                    <a:latin typeface="Cambria Math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ru-RU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ru-RU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439" y="4332379"/>
                <a:ext cx="3019330" cy="6705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4860032" y="4332379"/>
            <a:ext cx="25907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Неправильно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853278" y="5155347"/>
                <a:ext cx="301933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defRPr sz="2000" b="1" i="0">
                    <a:solidFill>
                      <a:srgbClr val="00B0F0"/>
                    </a:solidFill>
                    <a:latin typeface="Cambria Math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/>
                        </a:rPr>
                        <m:t>𝟐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ru-RU" b="1" i="1">
                          <a:latin typeface="Cambria Math"/>
                        </a:rPr>
                        <m:t>∗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ru-RU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278" y="5155347"/>
                <a:ext cx="3019330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4785041" y="5198243"/>
            <a:ext cx="25907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Неправильно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955439" y="6011194"/>
                <a:ext cx="3019330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>
                  <a:defRPr sz="2000" b="1" i="0">
                    <a:solidFill>
                      <a:srgbClr val="00B0F0"/>
                    </a:solidFill>
                    <a:latin typeface="Cambria Math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/>
                        </a:rPr>
                        <m:t>𝟑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ru-RU" b="1" i="1">
                          <a:latin typeface="Cambria Math"/>
                        </a:rPr>
                        <m:t>:</m:t>
                      </m:r>
                      <m:r>
                        <a:rPr lang="ru-RU" b="1" i="1">
                          <a:latin typeface="Cambria Math"/>
                        </a:rPr>
                        <m:t>𝟑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𝟐𝟎</m:t>
                          </m:r>
                        </m:den>
                      </m:f>
                      <m:r>
                        <a:rPr lang="ru-RU" b="1" i="1">
                          <a:latin typeface="Cambria Math"/>
                        </a:rPr>
                        <m:t>=</m:t>
                      </m:r>
                      <m:r>
                        <a:rPr lang="ru-RU" b="1" i="1">
                          <a:latin typeface="Cambria Math"/>
                        </a:rPr>
                        <m:t>𝟏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439" y="6011194"/>
                <a:ext cx="3019330" cy="67056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4981463" y="6054090"/>
            <a:ext cx="21627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625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«Практическая»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sz="2400" b="1" i="1" dirty="0" smtClean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1 вариант: </a:t>
                </a:r>
                <a:r>
                  <a:rPr lang="ru-RU" sz="2400" dirty="0" smtClean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Квартира состоит из 2-х комнат. Длина одной комнаты составляет 6 м, а ширина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solidFill>
                          <a:srgbClr val="00B0F0"/>
                        </a:solidFill>
                        <a:latin typeface="Cambria Math"/>
                      </a:rPr>
                      <m:t>5</m:t>
                    </m:r>
                    <m:f>
                      <m:fPr>
                        <m:ctrlPr>
                          <a:rPr lang="ru-RU" sz="240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ru-RU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dirty="0" smtClean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 м. Длина второй комнаты, также 6 м, а ширина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solidFill>
                          <a:srgbClr val="00B0F0"/>
                        </a:solidFill>
                        <a:latin typeface="Cambria Math"/>
                      </a:rPr>
                      <m:t>4</m:t>
                    </m:r>
                    <m:f>
                      <m:fPr>
                        <m:ctrlPr>
                          <a:rPr lang="ru-RU" sz="240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ru-RU" sz="2400" b="0" i="1" smtClean="0">
                        <a:solidFill>
                          <a:srgbClr val="00B0F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ru-RU" sz="2400" dirty="0" smtClean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 На сколько площадь одной комнаты отличается от площади другой комнаты.</a:t>
                </a:r>
              </a:p>
              <a:p>
                <a:r>
                  <a:rPr lang="ru-RU" sz="2400" b="1" i="1" dirty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2 вариант</a:t>
                </a:r>
                <a:r>
                  <a:rPr lang="ru-RU" sz="2400" b="1" i="1" dirty="0" smtClean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: </a:t>
                </a:r>
                <a:r>
                  <a:rPr lang="ru-RU" sz="2400" dirty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Длина одной стороны </a:t>
                </a:r>
                <a:r>
                  <a:rPr lang="ru-RU" sz="2400" dirty="0" smtClean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бассейна 20 м, а другой стороны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solidFill>
                          <a:srgbClr val="00B0F0"/>
                        </a:solidFill>
                        <a:latin typeface="Cambria Math"/>
                        <a:ea typeface="Batang" panose="02030600000101010101" pitchFamily="18" charset="-127"/>
                      </a:rPr>
                      <m:t>2</m:t>
                    </m:r>
                    <m:f>
                      <m:fPr>
                        <m:ctrlPr>
                          <a:rPr lang="ru-RU" sz="2400" i="1" smtClean="0">
                            <a:solidFill>
                              <a:srgbClr val="00B0F0"/>
                            </a:solidFill>
                            <a:latin typeface="Cambria Math"/>
                            <a:ea typeface="Batang" panose="02030600000101010101" pitchFamily="18" charset="-127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srgbClr val="00B0F0"/>
                            </a:solidFill>
                            <a:latin typeface="Cambria Math"/>
                            <a:ea typeface="Batang" panose="02030600000101010101" pitchFamily="18" charset="-127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srgbClr val="00B0F0"/>
                            </a:solidFill>
                            <a:latin typeface="Cambria Math"/>
                            <a:ea typeface="Batang" panose="02030600000101010101" pitchFamily="18" charset="-127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2400" dirty="0" smtClean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 . Ширина другого бассейна 20 м, а длина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solidFill>
                          <a:srgbClr val="00B0F0"/>
                        </a:solidFill>
                        <a:latin typeface="Cambria Math"/>
                        <a:ea typeface="Batang" panose="02030600000101010101" pitchFamily="18" charset="-127"/>
                      </a:rPr>
                      <m:t>1</m:t>
                    </m:r>
                    <m:f>
                      <m:fPr>
                        <m:ctrlPr>
                          <a:rPr lang="ru-RU" sz="2400" i="1" smtClean="0">
                            <a:solidFill>
                              <a:srgbClr val="00B0F0"/>
                            </a:solidFill>
                            <a:latin typeface="Cambria Math"/>
                            <a:ea typeface="Batang" panose="02030600000101010101" pitchFamily="18" charset="-127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srgbClr val="00B0F0"/>
                            </a:solidFill>
                            <a:latin typeface="Cambria Math"/>
                            <a:ea typeface="Batang" panose="02030600000101010101" pitchFamily="18" charset="-127"/>
                          </a:rPr>
                          <m:t>7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srgbClr val="00B0F0"/>
                            </a:solidFill>
                            <a:latin typeface="Cambria Math"/>
                            <a:ea typeface="Batang" panose="02030600000101010101" pitchFamily="18" charset="-127"/>
                          </a:rPr>
                          <m:t>10</m:t>
                        </m:r>
                      </m:den>
                    </m:f>
                    <m:r>
                      <a:rPr lang="ru-RU" sz="2400" i="1" smtClean="0">
                        <a:solidFill>
                          <a:srgbClr val="00B0F0"/>
                        </a:solidFill>
                        <a:latin typeface="Cambria Math"/>
                        <a:ea typeface="Batang" panose="02030600000101010101" pitchFamily="18" charset="-127"/>
                      </a:rPr>
                      <m:t> </m:t>
                    </m:r>
                  </m:oMath>
                </a14:m>
                <a:r>
                  <a:rPr lang="ru-RU" sz="2400" dirty="0" smtClean="0">
                    <a:solidFill>
                      <a:srgbClr val="00B0F0"/>
                    </a:solidFill>
                    <a:latin typeface="+mn-lt"/>
                    <a:ea typeface="Batang" panose="02030600000101010101" pitchFamily="18" charset="-127"/>
                  </a:rPr>
                  <a:t>м. На сколько площадь одного бассейна отличается от площади другого.</a:t>
                </a:r>
                <a:endParaRPr lang="ru-RU" sz="2400" dirty="0">
                  <a:solidFill>
                    <a:srgbClr val="00B0F0"/>
                  </a:solidFill>
                  <a:latin typeface="+mn-lt"/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05" t="-886" r="-3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028384" y="5661248"/>
            <a:ext cx="792088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http://klub-drug.ru/wp-content/uploads/2011/04/3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3" y="-10766"/>
            <a:ext cx="1403648" cy="12155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680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«Привальная»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 smtClean="0"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Сядьте так, как вам удобно. Закройте глаза. Представьте себе, что мы оказались в зимнем лесу. Как прекрасен, как тих зимний лес. Деревья спят глубоким сном в своих снежных шубах и шапках. Их ветви хрупки и нежны, будто хрустальные. Елочки-красавицы зимой еще прекраснее, чем летом. Их зеленые наряды </a:t>
            </a:r>
            <a:r>
              <a:rPr lang="ru-RU" sz="2400" i="1" dirty="0" err="1" smtClean="0"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отторочены</a:t>
            </a:r>
            <a:r>
              <a:rPr lang="ru-RU" sz="2400" i="1" dirty="0" smtClean="0"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белоснежным мехом и сверкают, и переливаются под зимним солнцем разноцветными искорками. В лесу до весны поселилась дрема и тишина.</a:t>
            </a:r>
          </a:p>
          <a:p>
            <a:endParaRPr lang="ru-RU" dirty="0"/>
          </a:p>
        </p:txBody>
      </p:sp>
      <p:pic>
        <p:nvPicPr>
          <p:cNvPr id="5" name="Музыка для релаксации - 01 Сон накануне весны (mp3ostrov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267744" y="5877272"/>
            <a:ext cx="609600" cy="609600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8028384" y="5661248"/>
            <a:ext cx="792088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17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97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«Смекалистая»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Задача: Лифт от первого до второго этажа идет за 4 сек. Сколько секунд он будет идти без остановки от 1-го до 6-го этажа. </a:t>
            </a:r>
            <a:endParaRPr lang="ru-RU" b="1" i="1" dirty="0"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028384" y="5661248"/>
            <a:ext cx="792088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6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«Театральная»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F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Для каждой парты «почтальон» принес конверт с посланием от клоуна. В конвертах задания, которые необходимо выполнить.</a:t>
            </a:r>
            <a:endParaRPr lang="ru-RU" b="1" i="1" dirty="0">
              <a:solidFill>
                <a:srgbClr val="00B0F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532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«Театральная»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857375" y="1214439"/>
                <a:ext cx="2642617" cy="4230786"/>
              </a:xfrm>
            </p:spPr>
            <p:txBody>
              <a:bodyPr/>
              <a:lstStyle/>
              <a:p>
                <a:r>
                  <a:rPr lang="ru-RU" sz="2800" dirty="0" smtClean="0">
                    <a:solidFill>
                      <a:srgbClr val="00B0F0"/>
                    </a:solidFill>
                  </a:rPr>
                  <a:t>1 вариант.</a:t>
                </a: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endParaRPr lang="ru-RU" sz="2800" b="0" dirty="0" smtClean="0">
                  <a:solidFill>
                    <a:srgbClr val="0070C0"/>
                  </a:solidFill>
                </a:endParaRP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2)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solidFill>
                          <a:srgbClr val="0070C0"/>
                        </a:solidFill>
                        <a:latin typeface="Cambria Math"/>
                      </a:rPr>
                      <m:t>8</m:t>
                    </m:r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15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−4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20</m:t>
                        </m:r>
                      </m:den>
                    </m:f>
                  </m:oMath>
                </a14:m>
                <a:endParaRPr lang="ru-RU" sz="2800" b="0" dirty="0" smtClean="0">
                  <a:solidFill>
                    <a:srgbClr val="0070C0"/>
                  </a:solidFill>
                </a:endParaRP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3) </a:t>
                </a:r>
                <a14:m>
                  <m:oMath xmlns:m="http://schemas.openxmlformats.org/officeDocument/2006/math">
                    <m:r>
                      <a:rPr lang="ru-RU" sz="2800">
                        <a:solidFill>
                          <a:srgbClr val="0070C0"/>
                        </a:solidFill>
                        <a:latin typeface="Cambria Math"/>
                      </a:rPr>
                      <m:t>7</m:t>
                    </m:r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−3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endParaRPr lang="ru-RU" sz="2800" b="0" dirty="0" smtClean="0">
                  <a:solidFill>
                    <a:srgbClr val="0070C0"/>
                  </a:solidFill>
                </a:endParaRP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17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∗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34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45</m:t>
                        </m:r>
                      </m:den>
                    </m:f>
                  </m:oMath>
                </a14:m>
                <a:endParaRPr lang="ru-RU" sz="2800" b="0" dirty="0" smtClean="0">
                  <a:solidFill>
                    <a:srgbClr val="0070C0"/>
                  </a:solidFill>
                </a:endParaRP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5)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solidFill>
                          <a:srgbClr val="0070C0"/>
                        </a:solidFill>
                        <a:latin typeface="Cambria Math"/>
                      </a:rPr>
                      <m:t>11</m:t>
                    </m:r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:3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ru-RU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57375" y="1214439"/>
                <a:ext cx="2642617" cy="4230786"/>
              </a:xfrm>
              <a:blipFill rotWithShape="1">
                <a:blip r:embed="rId2"/>
                <a:stretch>
                  <a:fillRect l="-4157" t="-1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6821460"/>
                  </p:ext>
                </p:extLst>
              </p:nvPr>
            </p:nvGraphicFramePr>
            <p:xfrm>
              <a:off x="5076055" y="1412776"/>
              <a:ext cx="2808313" cy="11469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26893"/>
                    <a:gridCol w="597244"/>
                    <a:gridCol w="504056"/>
                    <a:gridCol w="504056"/>
                    <a:gridCol w="576064"/>
                  </a:tblGrid>
                  <a:tr h="5400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Ц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У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Я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И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Н</a:t>
                          </a:r>
                          <a:endParaRPr lang="ru-RU" b="1" dirty="0"/>
                        </a:p>
                      </a:txBody>
                      <a:tcPr/>
                    </a:tc>
                  </a:tr>
                  <a:tr h="54006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/>
                                  </a:rPr>
                                  <m:t>3</m:t>
                                </m:r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14</m:t>
                                    </m:r>
                                  </m:num>
                                  <m:den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15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/>
                                  </a:rPr>
                                  <m:t>1</m:t>
                                </m:r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8</m:t>
                                    </m:r>
                                  </m:num>
                                  <m:den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35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/>
                                  </a:rPr>
                                  <m:t>4</m:t>
                                </m:r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12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6821460"/>
                  </p:ext>
                </p:extLst>
              </p:nvPr>
            </p:nvGraphicFramePr>
            <p:xfrm>
              <a:off x="5076055" y="1412776"/>
              <a:ext cx="2808313" cy="11469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26893"/>
                    <a:gridCol w="597244"/>
                    <a:gridCol w="504056"/>
                    <a:gridCol w="504056"/>
                    <a:gridCol w="576064"/>
                  </a:tblGrid>
                  <a:tr h="5400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Ц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У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Я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И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Н</a:t>
                          </a:r>
                          <a:endParaRPr lang="ru-RU" b="1" dirty="0"/>
                        </a:p>
                      </a:txBody>
                      <a:tcPr/>
                    </a:tc>
                  </a:tr>
                  <a:tr h="60687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71" t="-94949" r="-3475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6122" t="-94949" r="-2653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ru-RU" dirty="0" smtClean="0"/>
                            <a:t>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42169" t="-94949" r="-1144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90426" t="-94949" r="-106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23728" y="5661248"/>
                <a:ext cx="4248472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</a:rPr>
                  <a:t>Унция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4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b="1" dirty="0" smtClean="0">
                    <a:solidFill>
                      <a:srgbClr val="C00000"/>
                    </a:solidFill>
                  </a:rPr>
                  <a:t> часть</a:t>
                </a:r>
                <a:endParaRPr lang="ru-RU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661248"/>
                <a:ext cx="4248472" cy="624082"/>
              </a:xfrm>
              <a:prstGeom prst="rect">
                <a:avLst/>
              </a:prstGeom>
              <a:blipFill rotWithShape="1">
                <a:blip r:embed="rId4"/>
                <a:stretch>
                  <a:fillRect l="-11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00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«Театральная»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857375" y="1214439"/>
                <a:ext cx="2642617" cy="4302794"/>
              </a:xfrm>
            </p:spPr>
            <p:txBody>
              <a:bodyPr/>
              <a:lstStyle/>
              <a:p>
                <a:r>
                  <a:rPr lang="ru-RU" sz="2800" dirty="0" smtClean="0">
                    <a:solidFill>
                      <a:srgbClr val="00B0F0"/>
                    </a:solidFill>
                  </a:rPr>
                  <a:t>2 вариант.</a:t>
                </a: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9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18</m:t>
                        </m:r>
                      </m:den>
                    </m:f>
                  </m:oMath>
                </a14:m>
                <a:endParaRPr lang="ru-RU" sz="2800" b="0" dirty="0" smtClean="0">
                  <a:solidFill>
                    <a:srgbClr val="0070C0"/>
                  </a:solidFill>
                </a:endParaRP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2) </a:t>
                </a:r>
                <a14:m>
                  <m:oMath xmlns:m="http://schemas.openxmlformats.org/officeDocument/2006/math">
                    <m:r>
                      <a:rPr lang="ru-RU" sz="2800">
                        <a:solidFill>
                          <a:srgbClr val="0070C0"/>
                        </a:solidFill>
                        <a:latin typeface="Cambria Math"/>
                      </a:rPr>
                      <m:t>4</m:t>
                    </m:r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+1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15</m:t>
                        </m:r>
                      </m:den>
                    </m:f>
                  </m:oMath>
                </a14:m>
                <a:endParaRPr lang="ru-RU" sz="2800" b="0" dirty="0" smtClean="0">
                  <a:solidFill>
                    <a:srgbClr val="0070C0"/>
                  </a:solidFill>
                </a:endParaRP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3)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solidFill>
                          <a:srgbClr val="0070C0"/>
                        </a:solidFill>
                        <a:latin typeface="Cambria Math"/>
                      </a:rPr>
                      <m:t>5</m:t>
                    </m:r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20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−2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endParaRPr lang="ru-RU" sz="2800" b="0" dirty="0" smtClean="0">
                  <a:solidFill>
                    <a:srgbClr val="0070C0"/>
                  </a:solidFill>
                </a:endParaRP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14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39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: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21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52</m:t>
                        </m:r>
                      </m:den>
                    </m:f>
                  </m:oMath>
                </a14:m>
                <a:endParaRPr lang="ru-RU" sz="2800" b="0" dirty="0" smtClean="0">
                  <a:solidFill>
                    <a:srgbClr val="0070C0"/>
                  </a:solidFill>
                </a:endParaRPr>
              </a:p>
              <a:p>
                <a:r>
                  <a:rPr lang="ru-RU" sz="2800" dirty="0" smtClean="0">
                    <a:solidFill>
                      <a:srgbClr val="0070C0"/>
                    </a:solidFill>
                  </a:rPr>
                  <a:t>5) 9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ru-RU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−2</m:t>
                    </m:r>
                    <m:f>
                      <m:fPr>
                        <m:ctrlP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57375" y="1214439"/>
                <a:ext cx="2642617" cy="4302794"/>
              </a:xfrm>
              <a:blipFill rotWithShape="1">
                <a:blip r:embed="rId2"/>
                <a:stretch>
                  <a:fillRect l="-4157" t="-1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028384" y="5661248"/>
            <a:ext cx="792088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81098630"/>
                  </p:ext>
                </p:extLst>
              </p:nvPr>
            </p:nvGraphicFramePr>
            <p:xfrm>
              <a:off x="5076055" y="1412776"/>
              <a:ext cx="2808313" cy="11468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26893"/>
                    <a:gridCol w="597244"/>
                    <a:gridCol w="504056"/>
                    <a:gridCol w="504056"/>
                    <a:gridCol w="576064"/>
                  </a:tblGrid>
                  <a:tr h="5400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С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И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М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Е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С</a:t>
                          </a:r>
                          <a:endParaRPr lang="ru-RU" b="1" dirty="0"/>
                        </a:p>
                      </a:txBody>
                      <a:tcPr/>
                    </a:tc>
                  </a:tr>
                  <a:tr h="54006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/>
                                  </a:rPr>
                                  <m:t>6</m:t>
                                </m:r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39</m:t>
                                    </m:r>
                                  </m:num>
                                  <m:den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40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/>
                                  </a:rPr>
                                  <m:t>2</m:t>
                                </m:r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8</m:t>
                                    </m:r>
                                  </m:num>
                                  <m:den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13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/>
                                  </a:rPr>
                                  <m:t>2</m:t>
                                </m:r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29</m:t>
                                    </m:r>
                                  </m:num>
                                  <m:den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30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/>
                                  </a:rPr>
                                  <m:t>6</m:t>
                                </m:r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30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b="0" i="1" smtClean="0">
                                        <a:latin typeface="Cambria Math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81098630"/>
                  </p:ext>
                </p:extLst>
              </p:nvPr>
            </p:nvGraphicFramePr>
            <p:xfrm>
              <a:off x="5076055" y="1412776"/>
              <a:ext cx="2808313" cy="11468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26893"/>
                    <a:gridCol w="597244"/>
                    <a:gridCol w="504056"/>
                    <a:gridCol w="504056"/>
                    <a:gridCol w="576064"/>
                  </a:tblGrid>
                  <a:tr h="5400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С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И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М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Е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С</a:t>
                          </a:r>
                          <a:endParaRPr lang="ru-RU" b="1" dirty="0"/>
                        </a:p>
                      </a:txBody>
                      <a:tcPr/>
                    </a:tc>
                  </a:tr>
                  <a:tr h="60680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971" t="-94949" r="-3475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106122" t="-94949" r="-2653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246341" t="-94949" r="-2170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42169" t="-94949" r="-1144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390426" t="-94949" r="-106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23728" y="5661248"/>
                <a:ext cx="4248472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err="1" smtClean="0">
                    <a:solidFill>
                      <a:srgbClr val="C00000"/>
                    </a:solidFill>
                  </a:rPr>
                  <a:t>Семис</a:t>
                </a:r>
                <a:r>
                  <a:rPr lang="ru-RU" b="1" dirty="0" smtClean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4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b="1" dirty="0" smtClean="0">
                    <a:solidFill>
                      <a:srgbClr val="C00000"/>
                    </a:solidFill>
                  </a:rPr>
                  <a:t> часть</a:t>
                </a:r>
                <a:endParaRPr lang="ru-RU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661248"/>
                <a:ext cx="4248472" cy="624082"/>
              </a:xfrm>
              <a:prstGeom prst="rect">
                <a:avLst/>
              </a:prstGeom>
              <a:blipFill rotWithShape="1">
                <a:blip r:embed="rId5"/>
                <a:stretch>
                  <a:fillRect l="-11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841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«Конечная»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Мы сегодня проделали большую работу, путешествуя по стране «Дробей». А хотите ли вы узнать, как вы сегодня работали на уроке? Для этого отгадаем кроссворд.</a:t>
            </a:r>
            <a:endParaRPr lang="ru-RU" b="1" i="1" dirty="0"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769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7744" y="1556792"/>
            <a:ext cx="6317829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Тема:</a:t>
            </a:r>
          </a:p>
          <a:p>
            <a:pPr algn="ctr"/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Действия с обыкновенными</a:t>
            </a:r>
          </a:p>
          <a:p>
            <a:pPr algn="ctr"/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дробями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4581128"/>
            <a:ext cx="5112568" cy="21602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«Конечная»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Вопросы для кроссворда.</a:t>
            </a:r>
          </a:p>
          <a:p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1) Как называется ряд чисел, которые соединяются между собой знаками.</a:t>
            </a:r>
          </a:p>
          <a:p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2) Как называется число, которое является долей.</a:t>
            </a:r>
          </a:p>
          <a:p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3) Число, стоящее над дробной чертой.</a:t>
            </a:r>
          </a:p>
          <a:p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4) Сотая часть числа.</a:t>
            </a:r>
          </a:p>
          <a:p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5) Что означает дробная черта.</a:t>
            </a:r>
          </a:p>
          <a:p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6) Чему равно произведение дробей, обратных друг другу.</a:t>
            </a:r>
          </a:p>
          <a:p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7) Простейший прибор, применяется для выполнения арифметических вычислений.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000"/>
                            </p:stCondLst>
                            <p:childTnLst>
                              <p:par>
                                <p:cTn id="5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«Конечная»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722957"/>
              </p:ext>
            </p:extLst>
          </p:nvPr>
        </p:nvGraphicFramePr>
        <p:xfrm>
          <a:off x="1979712" y="1124744"/>
          <a:ext cx="6336704" cy="374441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08765"/>
                <a:gridCol w="543064"/>
                <a:gridCol w="543064"/>
                <a:gridCol w="543064"/>
                <a:gridCol w="543064"/>
                <a:gridCol w="543064"/>
                <a:gridCol w="543064"/>
                <a:gridCol w="543064"/>
                <a:gridCol w="404917"/>
                <a:gridCol w="404917"/>
                <a:gridCol w="404917"/>
                <a:gridCol w="405870"/>
                <a:gridCol w="405870"/>
              </a:tblGrid>
              <a:tr h="534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1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4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2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534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3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4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4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1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5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1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6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3491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7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35896" y="1269383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        р        и        </a:t>
            </a:r>
            <a:r>
              <a:rPr lang="ru-RU" b="1" dirty="0" smtClean="0">
                <a:solidFill>
                  <a:srgbClr val="FF0000"/>
                </a:solidFill>
              </a:rPr>
              <a:t>м</a:t>
            </a:r>
            <a:r>
              <a:rPr lang="ru-RU" dirty="0" smtClean="0"/>
              <a:t>        е       р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139952" y="1791115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        р         </a:t>
            </a:r>
            <a:r>
              <a:rPr lang="ru-RU" b="1" dirty="0" smtClean="0">
                <a:solidFill>
                  <a:srgbClr val="FF0000"/>
                </a:solidFill>
              </a:rPr>
              <a:t>о </a:t>
            </a:r>
            <a:r>
              <a:rPr lang="ru-RU" dirty="0" smtClean="0"/>
              <a:t>       </a:t>
            </a:r>
            <a:r>
              <a:rPr lang="ru-RU" dirty="0"/>
              <a:t>б </a:t>
            </a:r>
            <a:r>
              <a:rPr lang="ru-RU" dirty="0" smtClean="0"/>
              <a:t>       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2351362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</a:t>
            </a:r>
            <a:r>
              <a:rPr lang="ru-RU" dirty="0" smtClean="0"/>
              <a:t>        и        </a:t>
            </a:r>
            <a:r>
              <a:rPr lang="ru-RU" dirty="0"/>
              <a:t> с      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л        </a:t>
            </a:r>
            <a:r>
              <a:rPr lang="ru-RU" dirty="0"/>
              <a:t>и       т       е     л    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39952" y="285293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        р         </a:t>
            </a:r>
            <a:r>
              <a:rPr lang="ru-RU" b="1" dirty="0" smtClean="0">
                <a:solidFill>
                  <a:srgbClr val="FF0000"/>
                </a:solidFill>
              </a:rPr>
              <a:t>о </a:t>
            </a:r>
            <a:r>
              <a:rPr lang="ru-RU" dirty="0" smtClean="0"/>
              <a:t>       ц        е       н    т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220072" y="335699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д </a:t>
            </a:r>
            <a:r>
              <a:rPr lang="ru-RU" dirty="0" smtClean="0"/>
              <a:t>       е        </a:t>
            </a:r>
            <a:r>
              <a:rPr lang="ru-RU" dirty="0"/>
              <a:t>л </a:t>
            </a:r>
            <a:r>
              <a:rPr lang="ru-RU" dirty="0" smtClean="0"/>
              <a:t>      е      н    и     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55776" y="393305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</a:t>
            </a:r>
            <a:r>
              <a:rPr lang="ru-RU" dirty="0" smtClean="0"/>
              <a:t>       </a:t>
            </a:r>
            <a:r>
              <a:rPr lang="ru-RU" dirty="0"/>
              <a:t> </a:t>
            </a:r>
            <a:r>
              <a:rPr lang="ru-RU" dirty="0" smtClean="0"/>
              <a:t>д       </a:t>
            </a:r>
            <a:r>
              <a:rPr lang="ru-RU" dirty="0"/>
              <a:t> и        </a:t>
            </a:r>
            <a:r>
              <a:rPr lang="ru-RU" dirty="0" smtClean="0"/>
              <a:t>н        и        </a:t>
            </a:r>
            <a:r>
              <a:rPr lang="ru-RU" b="1" dirty="0">
                <a:solidFill>
                  <a:srgbClr val="FF0000"/>
                </a:solidFill>
              </a:rPr>
              <a:t> ц        </a:t>
            </a:r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063922" y="4437112"/>
            <a:ext cx="273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         ч          </a:t>
            </a:r>
            <a:r>
              <a:rPr lang="ru-RU" dirty="0"/>
              <a:t>е </a:t>
            </a:r>
            <a:r>
              <a:rPr lang="ru-RU" dirty="0" smtClean="0"/>
              <a:t>      т        </a:t>
            </a:r>
            <a:r>
              <a:rPr lang="ru-RU" b="1" dirty="0" smtClean="0">
                <a:solidFill>
                  <a:srgbClr val="FF0000"/>
                </a:solidFill>
              </a:rPr>
              <a:t>ы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30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241201"/>
            <a:ext cx="640194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 каким настроение </a:t>
            </a: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вы уходите с урока?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84189" y="1052736"/>
            <a:ext cx="655339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buAutoNum type="arabicParenR"/>
            </a:pPr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Придумайте сказку </a:t>
            </a:r>
          </a:p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об обыкновенных дробях</a:t>
            </a:r>
            <a:endParaRPr lang="ru-RU" sz="4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49274" y="2499286"/>
            <a:ext cx="7190365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2) </a:t>
            </a:r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Придумать и решить задачу </a:t>
            </a:r>
          </a:p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 все действия </a:t>
            </a:r>
          </a:p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 обыкновенными дробями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2708920"/>
            <a:ext cx="7035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3010" name="Picture 2" descr="http://klub-drug.ru/wp-content/uploads/2011/04/75547695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005064"/>
            <a:ext cx="2016224" cy="23995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0886"/>
            <a:ext cx="7643812" cy="1000125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С</a:t>
            </a:r>
            <a:r>
              <a:rPr lang="ru-RU" dirty="0" smtClean="0">
                <a:effectLst/>
              </a:rPr>
              <a:t>писок </a:t>
            </a:r>
            <a:r>
              <a:rPr lang="ru-RU" dirty="0">
                <a:effectLst/>
              </a:rPr>
              <a:t>источников содержания и иллюстраций.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0070C0"/>
                </a:solidFill>
              </a:rPr>
              <a:t>1. </a:t>
            </a:r>
            <a:r>
              <a:rPr lang="ru-RU" sz="2000" dirty="0" smtClean="0">
                <a:solidFill>
                  <a:srgbClr val="0070C0"/>
                </a:solidFill>
              </a:rPr>
              <a:t>Учебник «Математика 5 класс», авторы: А.Е. </a:t>
            </a:r>
            <a:r>
              <a:rPr lang="ru-RU" sz="2000" dirty="0" err="1" smtClean="0">
                <a:solidFill>
                  <a:srgbClr val="0070C0"/>
                </a:solidFill>
              </a:rPr>
              <a:t>Абылкасымова</a:t>
            </a:r>
            <a:r>
              <a:rPr lang="ru-RU" sz="2000" dirty="0" smtClean="0">
                <a:solidFill>
                  <a:srgbClr val="0070C0"/>
                </a:solidFill>
              </a:rPr>
              <a:t>, Т.П. Кучер, З.А. </a:t>
            </a:r>
            <a:r>
              <a:rPr lang="ru-RU" sz="2000" dirty="0" err="1" smtClean="0">
                <a:solidFill>
                  <a:srgbClr val="0070C0"/>
                </a:solidFill>
              </a:rPr>
              <a:t>Жумагулова</a:t>
            </a:r>
            <a:r>
              <a:rPr lang="ru-RU" sz="2000" dirty="0" smtClean="0">
                <a:solidFill>
                  <a:srgbClr val="0070C0"/>
                </a:solidFill>
              </a:rPr>
              <a:t>, Алматы «</a:t>
            </a:r>
            <a:r>
              <a:rPr lang="ru-RU" sz="2000" dirty="0" err="1" smtClean="0">
                <a:solidFill>
                  <a:srgbClr val="0070C0"/>
                </a:solidFill>
              </a:rPr>
              <a:t>Мектеп</a:t>
            </a:r>
            <a:r>
              <a:rPr lang="ru-RU" sz="2000" dirty="0" smtClean="0">
                <a:solidFill>
                  <a:srgbClr val="0070C0"/>
                </a:solidFill>
              </a:rPr>
              <a:t>» 2010.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2. </a:t>
            </a:r>
            <a:r>
              <a:rPr lang="en-US" sz="2000" dirty="0">
                <a:solidFill>
                  <a:srgbClr val="0070C0"/>
                </a:solidFill>
              </a:rPr>
              <a:t>https://e.edu.kz/ui/#/lcms/main</a:t>
            </a:r>
          </a:p>
          <a:p>
            <a:r>
              <a:rPr lang="en-US" sz="2000" dirty="0" smtClean="0">
                <a:solidFill>
                  <a:srgbClr val="0070C0"/>
                </a:solidFill>
              </a:rPr>
              <a:t>3</a:t>
            </a:r>
            <a:r>
              <a:rPr lang="en-US" sz="2000" dirty="0">
                <a:solidFill>
                  <a:srgbClr val="0070C0"/>
                </a:solidFill>
              </a:rPr>
              <a:t>. </a:t>
            </a:r>
            <a:r>
              <a:rPr lang="en-US" sz="2000" dirty="0" smtClean="0">
                <a:solidFill>
                  <a:srgbClr val="0070C0"/>
                </a:solidFill>
              </a:rPr>
              <a:t>https</a:t>
            </a:r>
            <a:r>
              <a:rPr lang="en-US" sz="2000" dirty="0">
                <a:solidFill>
                  <a:srgbClr val="0070C0"/>
                </a:solidFill>
              </a:rPr>
              <a:t>://images.google.com</a:t>
            </a:r>
          </a:p>
          <a:p>
            <a:endParaRPr lang="en-US" sz="2000" dirty="0" smtClean="0">
              <a:solidFill>
                <a:srgbClr val="0070C0"/>
              </a:solidFill>
            </a:endParaRPr>
          </a:p>
          <a:p>
            <a:endParaRPr lang="ru-RU" sz="20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3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285663"/>
            <a:ext cx="788436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Обобщить знания по </a:t>
            </a:r>
            <a:r>
              <a:rPr lang="ru-RU" sz="28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теме </a:t>
            </a:r>
            <a:endParaRPr lang="ru-RU" sz="2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</a:t>
            </a:r>
            <a:r>
              <a:rPr lang="ru-RU" sz="28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Действия с обыкновенными дробями».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Задачи урока: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rgbClr val="00B0F0"/>
                </a:solidFill>
              </a:rPr>
              <a:t>Закрепить </a:t>
            </a:r>
            <a:r>
              <a:rPr lang="ru-RU" i="1" dirty="0">
                <a:solidFill>
                  <a:srgbClr val="00B0F0"/>
                </a:solidFill>
              </a:rPr>
              <a:t>и усовершенствовать навыки </a:t>
            </a:r>
            <a:r>
              <a:rPr lang="ru-RU" i="1" dirty="0" smtClean="0">
                <a:solidFill>
                  <a:srgbClr val="00B0F0"/>
                </a:solidFill>
              </a:rPr>
              <a:t>выполнения действий </a:t>
            </a:r>
            <a:r>
              <a:rPr lang="ru-RU" i="1" dirty="0">
                <a:solidFill>
                  <a:srgbClr val="00B0F0"/>
                </a:solidFill>
              </a:rPr>
              <a:t>с обыкновенными </a:t>
            </a:r>
            <a:r>
              <a:rPr lang="ru-RU" i="1" dirty="0" smtClean="0">
                <a:solidFill>
                  <a:srgbClr val="00B0F0"/>
                </a:solidFill>
              </a:rPr>
              <a:t>дробями, совершенствовать вычислительные навыки.</a:t>
            </a:r>
            <a:endParaRPr lang="ru-RU" i="1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rgbClr val="00B0F0"/>
                </a:solidFill>
              </a:rPr>
              <a:t>Развивать </a:t>
            </a:r>
            <a:r>
              <a:rPr lang="ru-RU" i="1" dirty="0">
                <a:solidFill>
                  <a:srgbClr val="00B0F0"/>
                </a:solidFill>
              </a:rPr>
              <a:t>внимание, самостоятельность в решении заданий. Привить интерес к предмету.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solidFill>
                  <a:srgbClr val="00B0F0"/>
                </a:solidFill>
              </a:rPr>
              <a:t>Воспитывать </a:t>
            </a:r>
            <a:r>
              <a:rPr lang="ru-RU" i="1" dirty="0">
                <a:solidFill>
                  <a:srgbClr val="00B0F0"/>
                </a:solidFill>
              </a:rPr>
              <a:t>активность, уверенность в </a:t>
            </a:r>
            <a:r>
              <a:rPr lang="ru-RU" i="1" dirty="0" smtClean="0">
                <a:solidFill>
                  <a:srgbClr val="00B0F0"/>
                </a:solidFill>
              </a:rPr>
              <a:t>себе</a:t>
            </a:r>
            <a:r>
              <a:rPr lang="ru-RU" i="1" dirty="0">
                <a:solidFill>
                  <a:srgbClr val="00B0F0"/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u="sng" dirty="0">
                <a:solidFill>
                  <a:srgbClr val="00B0F0"/>
                </a:solidFill>
              </a:rPr>
              <a:t>Тип урока: </a:t>
            </a:r>
            <a:r>
              <a:rPr lang="ru-RU" i="1" dirty="0">
                <a:solidFill>
                  <a:srgbClr val="00B0F0"/>
                </a:solidFill>
              </a:rPr>
              <a:t>Обобщающий.</a:t>
            </a:r>
          </a:p>
          <a:p>
            <a:r>
              <a:rPr lang="ru-RU" b="1" i="1" u="sng" dirty="0">
                <a:solidFill>
                  <a:srgbClr val="00B0F0"/>
                </a:solidFill>
              </a:rPr>
              <a:t>Форма урока: </a:t>
            </a:r>
            <a:r>
              <a:rPr lang="ru-RU" i="1" dirty="0">
                <a:solidFill>
                  <a:srgbClr val="00B0F0"/>
                </a:solidFill>
              </a:rPr>
              <a:t>урок-путешествие.</a:t>
            </a:r>
          </a:p>
          <a:p>
            <a:r>
              <a:rPr lang="ru-RU" b="1" i="1" u="sng" dirty="0">
                <a:solidFill>
                  <a:srgbClr val="00B0F0"/>
                </a:solidFill>
              </a:rPr>
              <a:t>Оборудование: </a:t>
            </a:r>
            <a:r>
              <a:rPr lang="ru-RU" i="1" dirty="0" smtClean="0">
                <a:solidFill>
                  <a:srgbClr val="00B0F0"/>
                </a:solidFill>
              </a:rPr>
              <a:t>мультимедийное оборудование, </a:t>
            </a:r>
            <a:r>
              <a:rPr lang="ru-RU" i="1" dirty="0">
                <a:solidFill>
                  <a:srgbClr val="00B0F0"/>
                </a:solidFill>
              </a:rPr>
              <a:t>индивидуальные карточки для учащихся.</a:t>
            </a:r>
          </a:p>
          <a:p>
            <a:r>
              <a:rPr lang="ru-RU" b="1" i="1" u="sng" dirty="0" smtClean="0">
                <a:solidFill>
                  <a:srgbClr val="00B0F0"/>
                </a:solidFill>
              </a:rPr>
              <a:t>Элементы технологии</a:t>
            </a:r>
            <a:r>
              <a:rPr lang="ru-RU" b="1" i="1" u="sng" dirty="0">
                <a:solidFill>
                  <a:srgbClr val="00B0F0"/>
                </a:solidFill>
              </a:rPr>
              <a:t>: </a:t>
            </a:r>
            <a:r>
              <a:rPr lang="ru-RU" i="1" dirty="0">
                <a:solidFill>
                  <a:srgbClr val="00B0F0"/>
                </a:solidFill>
              </a:rPr>
              <a:t>ИКТ, </a:t>
            </a:r>
            <a:r>
              <a:rPr lang="ru-RU" i="1" dirty="0" err="1">
                <a:solidFill>
                  <a:srgbClr val="00B0F0"/>
                </a:solidFill>
              </a:rPr>
              <a:t>здоровьесберегающая</a:t>
            </a:r>
            <a:r>
              <a:rPr lang="ru-RU" i="1" dirty="0">
                <a:solidFill>
                  <a:srgbClr val="00B0F0"/>
                </a:solidFill>
              </a:rPr>
              <a:t>, частично-поисковая, сотрудничества.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643812" cy="10001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Структура </a:t>
            </a:r>
            <a:r>
              <a:rPr lang="ru-RU" dirty="0"/>
              <a:t>урока: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i="1" dirty="0">
                <a:solidFill>
                  <a:srgbClr val="7030A0"/>
                </a:solidFill>
              </a:rPr>
              <a:t>Вводно-мотивационный этап.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>
                <a:solidFill>
                  <a:srgbClr val="7030A0"/>
                </a:solidFill>
              </a:rPr>
              <a:t>Постановка цели урока.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>
                <a:solidFill>
                  <a:srgbClr val="7030A0"/>
                </a:solidFill>
              </a:rPr>
              <a:t>Актуализация знаний: устная, работа, самостоятельная работа, решение задач.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>
                <a:solidFill>
                  <a:srgbClr val="7030A0"/>
                </a:solidFill>
              </a:rPr>
              <a:t>Физкультминутка.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>
                <a:solidFill>
                  <a:srgbClr val="7030A0"/>
                </a:solidFill>
              </a:rPr>
              <a:t>Домашнее задание(творческое).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>
                <a:solidFill>
                  <a:srgbClr val="7030A0"/>
                </a:solidFill>
              </a:rPr>
              <a:t>Рефлексия.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c07.deviantart.net/fs30/f/2008/159/9/7/Wonderland_by_LAMP_a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0265"/>
            <a:ext cx="9144000" cy="69482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7030A0"/>
                </a:solidFill>
              </a:rPr>
              <a:t>I </a:t>
            </a:r>
            <a:r>
              <a:rPr lang="ru-RU" b="1" i="1" dirty="0">
                <a:solidFill>
                  <a:srgbClr val="7030A0"/>
                </a:solidFill>
              </a:rPr>
              <a:t>Вводно-мотивационный этап</a:t>
            </a:r>
            <a:r>
              <a:rPr lang="ru-RU" b="1" i="1" dirty="0" smtClean="0">
                <a:solidFill>
                  <a:srgbClr val="7030A0"/>
                </a:solidFill>
              </a:rPr>
              <a:t>.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933056"/>
            <a:ext cx="8892480" cy="259228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i="1" dirty="0">
                <a:solidFill>
                  <a:srgbClr val="00B0F0"/>
                </a:solidFill>
              </a:rPr>
              <a:t>«В нескольких шагах от нее сидел на ветке </a:t>
            </a:r>
            <a:r>
              <a:rPr lang="ru-RU" i="1" dirty="0" err="1">
                <a:solidFill>
                  <a:srgbClr val="00B0F0"/>
                </a:solidFill>
              </a:rPr>
              <a:t>чеширский</a:t>
            </a:r>
            <a:r>
              <a:rPr lang="ru-RU" i="1" dirty="0">
                <a:solidFill>
                  <a:srgbClr val="00B0F0"/>
                </a:solidFill>
              </a:rPr>
              <a:t> кот</a:t>
            </a:r>
          </a:p>
          <a:p>
            <a:pPr>
              <a:buNone/>
            </a:pPr>
            <a:r>
              <a:rPr lang="ru-RU" i="1" dirty="0">
                <a:solidFill>
                  <a:srgbClr val="00B0F0"/>
                </a:solidFill>
              </a:rPr>
              <a:t>-Скажите, пожалуйста, куда мне отсюда идти?</a:t>
            </a:r>
          </a:p>
          <a:p>
            <a:pPr>
              <a:buNone/>
            </a:pPr>
            <a:r>
              <a:rPr lang="ru-RU" i="1" dirty="0">
                <a:solidFill>
                  <a:srgbClr val="00B0F0"/>
                </a:solidFill>
              </a:rPr>
              <a:t>-А куда ты хочешь попасть? – ответил Кот.</a:t>
            </a:r>
          </a:p>
          <a:p>
            <a:pPr>
              <a:buNone/>
            </a:pPr>
            <a:r>
              <a:rPr lang="ru-RU" i="1" dirty="0">
                <a:solidFill>
                  <a:srgbClr val="00B0F0"/>
                </a:solidFill>
              </a:rPr>
              <a:t>-Мне все равно … - сказала Алиса.</a:t>
            </a:r>
          </a:p>
          <a:p>
            <a:pPr>
              <a:buNone/>
            </a:pPr>
            <a:r>
              <a:rPr lang="ru-RU" i="1" dirty="0">
                <a:solidFill>
                  <a:srgbClr val="00B0F0"/>
                </a:solidFill>
              </a:rPr>
              <a:t>-Тогда все равно, куда и идти, -  заметил Кот».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BatangChe" panose="02030609000101010101" pitchFamily="49" charset="-127"/>
                <a:ea typeface="BatangChe" panose="02030609000101010101" pitchFamily="49" charset="-127"/>
                <a:cs typeface="Browallia New" panose="020B0604020202020204" pitchFamily="34" charset="-34"/>
              </a:rPr>
              <a:t>- О чем хочет поведать этими словами Кот Алисе и зачем я вам их прочитала в самом начале?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Презентация КЛАССНАЯ РАБОТ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Закон всемирного тяготения</Template>
  <TotalTime>470</TotalTime>
  <Words>1486</Words>
  <Application>Microsoft Office PowerPoint</Application>
  <PresentationFormat>Экран (4:3)</PresentationFormat>
  <Paragraphs>215</Paragraphs>
  <Slides>35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Презентация КЛАССНАЯ РАБОТА</vt:lpstr>
      <vt:lpstr>Презентация по математике </vt:lpstr>
      <vt:lpstr>Презентация PowerPoint</vt:lpstr>
      <vt:lpstr>Презентация PowerPoint</vt:lpstr>
      <vt:lpstr>Цель:</vt:lpstr>
      <vt:lpstr>Задачи урока: </vt:lpstr>
      <vt:lpstr>Презентация PowerPoint</vt:lpstr>
      <vt:lpstr>Структура урока: </vt:lpstr>
      <vt:lpstr>I Вводно-мотивационный этап.</vt:lpstr>
      <vt:lpstr>Вопрос:</vt:lpstr>
      <vt:lpstr>Презентация PowerPoint</vt:lpstr>
      <vt:lpstr>Презентация PowerPoint</vt:lpstr>
      <vt:lpstr>Презентация PowerPoint</vt:lpstr>
      <vt:lpstr>Карта «Страны дробей»</vt:lpstr>
      <vt:lpstr>Станция «Торопись, да не ошибись»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«Вычислительная»</vt:lpstr>
      <vt:lpstr>Станция «Вычислительная»</vt:lpstr>
      <vt:lpstr>Станция «Исправительная»</vt:lpstr>
      <vt:lpstr>Станция «Практическая»</vt:lpstr>
      <vt:lpstr>Станция «Привальная»</vt:lpstr>
      <vt:lpstr>Станция «Смекалистая»</vt:lpstr>
      <vt:lpstr>Станция «Театральная»</vt:lpstr>
      <vt:lpstr>Станция «Театральная»</vt:lpstr>
      <vt:lpstr>Станция «Театральная»</vt:lpstr>
      <vt:lpstr>Станция «Конечная»</vt:lpstr>
      <vt:lpstr>Станция «Конечная»</vt:lpstr>
      <vt:lpstr>Станция «Конечная»</vt:lpstr>
      <vt:lpstr>Рефлексия</vt:lpstr>
      <vt:lpstr>Домашнее задание</vt:lpstr>
      <vt:lpstr>Презентация PowerPoint</vt:lpstr>
      <vt:lpstr>Список источников содержания и иллюстраций.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</dc:creator>
  <cp:lastModifiedBy>дж</cp:lastModifiedBy>
  <cp:revision>61</cp:revision>
  <dcterms:created xsi:type="dcterms:W3CDTF">2015-02-17T17:40:14Z</dcterms:created>
  <dcterms:modified xsi:type="dcterms:W3CDTF">2015-02-20T06:20:12Z</dcterms:modified>
</cp:coreProperties>
</file>