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73" r:id="rId13"/>
    <p:sldId id="28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0" r:id="rId30"/>
    <p:sldId id="285" r:id="rId31"/>
    <p:sldId id="283" r:id="rId32"/>
    <p:sldId id="286" r:id="rId33"/>
    <p:sldId id="287" r:id="rId34"/>
    <p:sldId id="288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286544" cy="2786081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857760"/>
            <a:ext cx="38576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643812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7375" y="1214438"/>
            <a:ext cx="70866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F9D85AF-5B7C-497D-BF0C-E7922A83B0E3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B603DBD-D3C5-429D-9768-C3B7077D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0.xml"/><Relationship Id="rId7" Type="http://schemas.openxmlformats.org/officeDocument/2006/relationships/slide" Target="slide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13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71613"/>
            <a:ext cx="6286544" cy="1929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математике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8712968" cy="2232248"/>
          </a:xfrm>
        </p:spPr>
        <p:txBody>
          <a:bodyPr/>
          <a:lstStyle/>
          <a:p>
            <a:r>
              <a:rPr lang="ru-RU" sz="1400" b="1" dirty="0" smtClean="0"/>
              <a:t>Предметная область: Математика</a:t>
            </a:r>
          </a:p>
          <a:p>
            <a:r>
              <a:rPr lang="ru-RU" sz="1400" b="1" dirty="0" smtClean="0"/>
              <a:t>Черненко Наталья Дмитриевна</a:t>
            </a:r>
          </a:p>
          <a:p>
            <a:r>
              <a:rPr lang="ru-RU" sz="1400" b="1" dirty="0" smtClean="0"/>
              <a:t>Учитель математики</a:t>
            </a:r>
          </a:p>
          <a:p>
            <a:r>
              <a:rPr lang="ru-RU" sz="1400" b="1" dirty="0" smtClean="0"/>
              <a:t>КГУ «</a:t>
            </a:r>
            <a:r>
              <a:rPr lang="ru-RU" sz="1400" b="1" dirty="0" err="1" smtClean="0"/>
              <a:t>Воскресеновская</a:t>
            </a:r>
            <a:r>
              <a:rPr lang="ru-RU" sz="1400" b="1" dirty="0" smtClean="0"/>
              <a:t> средняя школа»</a:t>
            </a:r>
          </a:p>
          <a:p>
            <a:r>
              <a:rPr lang="ru-RU" sz="1400" b="1" dirty="0" smtClean="0"/>
              <a:t>Северо-Казахстанская область</a:t>
            </a:r>
          </a:p>
          <a:p>
            <a:r>
              <a:rPr lang="ru-RU" sz="1400" b="1" dirty="0" err="1" smtClean="0"/>
              <a:t>Мамлютский</a:t>
            </a:r>
            <a:r>
              <a:rPr lang="ru-RU" sz="1400" b="1" dirty="0" smtClean="0"/>
              <a:t> район</a:t>
            </a:r>
          </a:p>
          <a:p>
            <a:r>
              <a:rPr lang="ru-RU" sz="1400" b="1" dirty="0" err="1"/>
              <a:t>с</a:t>
            </a:r>
            <a:r>
              <a:rPr lang="ru-RU" sz="1400" b="1" dirty="0" err="1" smtClean="0"/>
              <a:t>.Воскресеновка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945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Умение наблюдать необходимо в жизни любому человеку. Ученые свою исследовательскую работу обычно начинали с наблюдения. Например, ученые физики заметили, что все тела падают на Землю. После долгих наблюдений за этими явлениями они открыли закон Всемирного тяготения, с которым вы познакомитесь на уроках физики. Поэтому постарайтесь сегодня на уроке хотя бы мысленно, а иногда и вслух, начинать свой ответ со слов «А вот я заметил   »</a:t>
            </a:r>
          </a:p>
          <a:p>
            <a:endParaRPr lang="ru-RU" sz="2000" dirty="0"/>
          </a:p>
        </p:txBody>
      </p:sp>
      <p:pic>
        <p:nvPicPr>
          <p:cNvPr id="4" name="Picture 2" descr="F:\1\Boltzm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81128"/>
            <a:ext cx="2875756" cy="215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2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2321" y="1263551"/>
            <a:ext cx="513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дробей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4290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СМАЙЛЫ</a:t>
            </a:r>
            <a:endParaRPr lang="ru-RU" dirty="0"/>
          </a:p>
        </p:txBody>
      </p:sp>
      <p:pic>
        <p:nvPicPr>
          <p:cNvPr id="8194" name="Picture 2" descr="http://1.bp.blogspot.com/-rR-EpMjJAVc/Tp-_-E8vKPI/AAAAAAAAAG0/jtOParVFXdI/s400/%25D0%25B4%25D1%2580%25D0%25BE%25D0%25B1%25D0%25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22866"/>
            <a:ext cx="5544616" cy="4158462"/>
          </a:xfrm>
          <a:prstGeom prst="rect">
            <a:avLst/>
          </a:prstGeom>
          <a:noFill/>
        </p:spPr>
      </p:pic>
      <p:pic>
        <p:nvPicPr>
          <p:cNvPr id="8196" name="Picture 4" descr="http://klub-drug.ru/wp-content/uploads/2011/04/799667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1304925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4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ladybloger.ru/wp-content/uploads/2011/10/Smay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563888" cy="2668571"/>
          </a:xfrm>
          <a:prstGeom prst="rect">
            <a:avLst/>
          </a:prstGeom>
          <a:noFill/>
        </p:spPr>
      </p:pic>
      <p:pic>
        <p:nvPicPr>
          <p:cNvPr id="30726" name="Picture 6" descr="http://lifehacker.ru/wp-content/uploads/2012/12/sad-smiley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857500" cy="28575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3563888" y="2132856"/>
            <a:ext cx="2304256" cy="2448272"/>
            <a:chOff x="3563888" y="2132856"/>
            <a:chExt cx="2304256" cy="2448272"/>
          </a:xfrm>
        </p:grpSpPr>
        <p:sp>
          <p:nvSpPr>
            <p:cNvPr id="7" name="Овал 6"/>
            <p:cNvSpPr/>
            <p:nvPr/>
          </p:nvSpPr>
          <p:spPr>
            <a:xfrm>
              <a:off x="3563888" y="2132856"/>
              <a:ext cx="2304256" cy="244827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95936" y="2492896"/>
              <a:ext cx="360040" cy="7920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788024" y="2492896"/>
              <a:ext cx="360040" cy="7920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139952" y="3861048"/>
              <a:ext cx="11521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«Страны дробей»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419872" y="1340768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«Вычислительная»</a:t>
            </a:r>
            <a:endParaRPr lang="ru-RU" b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084168" y="220486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«Исправительная»</a:t>
            </a:r>
            <a:endParaRPr lang="ru-RU" b="1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83568" y="306896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«Привальная»</a:t>
            </a:r>
            <a:endParaRPr lang="ru-RU" b="1" dirty="0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5508104" y="4437112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«Смекалистая»</a:t>
            </a:r>
            <a:endParaRPr lang="ru-RU" b="1" dirty="0"/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0" y="436510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«Театральная»</a:t>
            </a:r>
            <a:endParaRPr lang="ru-RU" b="1" dirty="0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2915816" y="580526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«Конечная»</a:t>
            </a:r>
            <a:endParaRPr lang="ru-RU" b="1" dirty="0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6983760" y="3284984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«Практическая»</a:t>
            </a:r>
            <a:endParaRPr lang="ru-RU" b="1" dirty="0"/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0" y="126876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«Торопись, да не ошибись»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43812" cy="10001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Станция «Торопись, да не ошибись»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88232" y="3464320"/>
                <a:ext cx="7086600" cy="3205040"/>
              </a:xfrm>
            </p:spPr>
            <p:txBody>
              <a:bodyPr numCol="2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;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; 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; 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; 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;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ru-RU" sz="4000" dirty="0" smtClean="0"/>
              </a:p>
              <a:p>
                <a:endParaRPr lang="ru-RU" dirty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232" y="3464320"/>
                <a:ext cx="7086600" cy="3205040"/>
              </a:xfrm>
              <a:blipFill rotWithShape="1">
                <a:blip r:embed="rId2"/>
                <a:stretch>
                  <a:fillRect b="-1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267744" y="2204864"/>
            <a:ext cx="5516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Выберите правильные, </a:t>
            </a:r>
          </a:p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неправильные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2" name="Picture 4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647056" cy="16470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124744"/>
            <a:ext cx="6759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</a:rPr>
              <a:t>Прочитайте дроби, назовите числитель и знаменатель. Что показывает числитель и что показывает знаменатель?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0020" y="879103"/>
            <a:ext cx="4512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Сократите дробь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5736" y="1772815"/>
                <a:ext cx="86409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72815"/>
                <a:ext cx="864096" cy="6706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3356992"/>
                <a:ext cx="86409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356992"/>
                <a:ext cx="864096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9832" y="1779583"/>
                <a:ext cx="86409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779583"/>
                <a:ext cx="864096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3928" y="1804280"/>
                <a:ext cx="864096" cy="6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04280"/>
                <a:ext cx="864096" cy="6695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1804280"/>
                <a:ext cx="86409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804280"/>
                <a:ext cx="864096" cy="6706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35670" y="1804280"/>
                <a:ext cx="864096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670" y="1804280"/>
                <a:ext cx="864096" cy="6971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6019" y="3356992"/>
                <a:ext cx="86409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19" y="3356992"/>
                <a:ext cx="864096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7831" y="3356992"/>
                <a:ext cx="864096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831" y="3356992"/>
                <a:ext cx="864096" cy="6950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09338" y="3356992"/>
                <a:ext cx="864096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338" y="3356992"/>
                <a:ext cx="864096" cy="6674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3434" y="3356992"/>
                <a:ext cx="864096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34" y="3356992"/>
                <a:ext cx="864096" cy="69506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9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1052736"/>
            <a:ext cx="44447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Выделите целую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часть числа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67744" y="2708920"/>
                <a:ext cx="1008112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𝟑𝟓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08920"/>
                <a:ext cx="1008112" cy="7938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9912" y="2708920"/>
                <a:ext cx="1008112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08920"/>
                <a:ext cx="1008112" cy="7863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8064" y="2708920"/>
                <a:ext cx="1008112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8920"/>
                <a:ext cx="1008112" cy="786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0144" y="4365104"/>
                <a:ext cx="1008112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144" y="4365104"/>
                <a:ext cx="1008112" cy="7863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8827" y="4365104"/>
                <a:ext cx="1008112" cy="81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827" y="4365104"/>
                <a:ext cx="1008112" cy="818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4365104"/>
                <a:ext cx="1008112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65104"/>
                <a:ext cx="1008112" cy="7863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124744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Верны ли равенства?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2564904"/>
                <a:ext cx="367240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ru-RU" sz="40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3672408" cy="12488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868144" y="2265975"/>
            <a:ext cx="2042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8968" y="4581128"/>
                <a:ext cx="367240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40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ru-RU" sz="40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68" y="4581128"/>
                <a:ext cx="3672408" cy="1248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857891" y="4596962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5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052736"/>
            <a:ext cx="67739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Назовите дробь, обратную</a:t>
            </a:r>
          </a:p>
          <a:p>
            <a:pPr algn="ctr"/>
            <a:r>
              <a:rPr lang="ru-RU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</a:t>
            </a:r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данной дроби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2780928"/>
                <a:ext cx="122413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80928"/>
                <a:ext cx="1224136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8310" y="2782797"/>
                <a:ext cx="122413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10" y="2782797"/>
                <a:ext cx="1224136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2649" y="2782797"/>
                <a:ext cx="1224136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49" y="2782797"/>
                <a:ext cx="1224136" cy="1015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3491" y="4797152"/>
                <a:ext cx="122413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91" y="4797152"/>
                <a:ext cx="122413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0027" y="4797152"/>
                <a:ext cx="122413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027" y="4797152"/>
                <a:ext cx="1224136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08521" y="4772127"/>
                <a:ext cx="1224136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521" y="4772127"/>
                <a:ext cx="1224136" cy="10157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9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1340768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7030A0"/>
                </a:solidFill>
              </a:rPr>
              <a:t>Когда сгорела треть свечи и еще 3 см., то высота свечи стала равной 3 см. Какой была высота свечи?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149080"/>
            <a:ext cx="1665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см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7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581128"/>
            <a:ext cx="5112568" cy="2160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962706"/>
            <a:ext cx="62099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математики 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5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классе.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«Вычислительная»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вал 6"/>
              <p:cNvSpPr/>
              <p:nvPr/>
            </p:nvSpPr>
            <p:spPr>
              <a:xfrm>
                <a:off x="0" y="2780928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Овал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0928"/>
                <a:ext cx="1296144" cy="1512168"/>
              </a:xfrm>
              <a:prstGeom prst="ellipse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>
            <a:stCxn id="7" idx="6"/>
          </p:cNvCxnSpPr>
          <p:nvPr/>
        </p:nvCxnSpPr>
        <p:spPr>
          <a:xfrm>
            <a:off x="1296144" y="3537012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156" y="3127518"/>
            <a:ext cx="3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вал 7"/>
              <p:cNvSpPr/>
              <p:nvPr/>
            </p:nvSpPr>
            <p:spPr>
              <a:xfrm>
                <a:off x="1835696" y="2781739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Овал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781739"/>
                <a:ext cx="1296144" cy="1512168"/>
              </a:xfrm>
              <a:prstGeom prst="ellipse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3095836" y="3536218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3126724"/>
            <a:ext cx="3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: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/>
              <p:cNvSpPr/>
              <p:nvPr/>
            </p:nvSpPr>
            <p:spPr>
              <a:xfrm>
                <a:off x="3635388" y="2770750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Овал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388" y="2770750"/>
                <a:ext cx="1296144" cy="1512168"/>
              </a:xfrm>
              <a:prstGeom prst="ellipse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4855737" y="3560617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3749" y="3151123"/>
            <a:ext cx="3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/>
              <p:cNvSpPr/>
              <p:nvPr/>
            </p:nvSpPr>
            <p:spPr>
              <a:xfrm>
                <a:off x="5395289" y="2795149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Овал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289" y="2795149"/>
                <a:ext cx="1296144" cy="1512168"/>
              </a:xfrm>
              <a:prstGeom prst="ellipse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6612053" y="3579265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0065" y="3169771"/>
            <a:ext cx="3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7159209" y="2795149"/>
            <a:ext cx="129614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7</a:t>
            </a:r>
            <a:endParaRPr lang="ru-RU" sz="60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557765" y="3537823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57765" y="3678821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Овал 19"/>
              <p:cNvSpPr/>
              <p:nvPr/>
            </p:nvSpPr>
            <p:spPr>
              <a:xfrm>
                <a:off x="4333425" y="4725144"/>
                <a:ext cx="1709936" cy="19442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Овал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25" y="4725144"/>
                <a:ext cx="1709936" cy="194421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4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10" grpId="0"/>
      <p:bldP spid="11" grpId="0" animBg="1"/>
      <p:bldP spid="13" grpId="0"/>
      <p:bldP spid="14" grpId="0" animBg="1"/>
      <p:bldP spid="16" grpId="0"/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«Вычислительная»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вал 6"/>
              <p:cNvSpPr/>
              <p:nvPr/>
            </p:nvSpPr>
            <p:spPr>
              <a:xfrm>
                <a:off x="0" y="2780928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Овал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80928"/>
                <a:ext cx="1296144" cy="1512168"/>
              </a:xfrm>
              <a:prstGeom prst="ellipse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>
            <a:stCxn id="7" idx="6"/>
          </p:cNvCxnSpPr>
          <p:nvPr/>
        </p:nvCxnSpPr>
        <p:spPr>
          <a:xfrm>
            <a:off x="1296144" y="3537012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00538" y="2592584"/>
            <a:ext cx="53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-</a:t>
            </a:r>
            <a:endParaRPr lang="ru-RU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вал 7"/>
              <p:cNvSpPr/>
              <p:nvPr/>
            </p:nvSpPr>
            <p:spPr>
              <a:xfrm>
                <a:off x="1835696" y="2781739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Овал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781739"/>
                <a:ext cx="1296144" cy="1512168"/>
              </a:xfrm>
              <a:prstGeom prst="ellipse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3095836" y="3536218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3126724"/>
            <a:ext cx="32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/>
              <p:cNvSpPr/>
              <p:nvPr/>
            </p:nvSpPr>
            <p:spPr>
              <a:xfrm>
                <a:off x="3635388" y="2770750"/>
                <a:ext cx="1296144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Овал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388" y="2770750"/>
                <a:ext cx="1296144" cy="1512168"/>
              </a:xfrm>
              <a:prstGeom prst="ellipse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4855737" y="3560617"/>
            <a:ext cx="5395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395289" y="2795149"/>
            <a:ext cx="129614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0,125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804248" y="3515914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04248" y="3656912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33425" y="4725144"/>
            <a:ext cx="170993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1,625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8280" y="2642043"/>
            <a:ext cx="53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-</a:t>
            </a:r>
            <a:endParaRPr lang="ru-RU" sz="5400" b="1" dirty="0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10" grpId="0"/>
      <p:bldP spid="11" grpId="0" animBg="1"/>
      <p:bldP spid="14" grpId="0" animBg="1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«Исправительная»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1912" y="5993904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8734" y="1124744"/>
            <a:ext cx="6223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Найти и исправить ошибки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9712" y="1988839"/>
                <a:ext cx="3019330" cy="67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sz="2000" b="1">
                          <a:solidFill>
                            <a:srgbClr val="00B0F0"/>
                          </a:solidFill>
                          <a:latin typeface="Cambria Math"/>
                        </a:rPr>
                        <m:t>∗</m:t>
                      </m:r>
                      <m:r>
                        <a:rPr lang="ru-RU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𝟐𝟎</m:t>
                      </m:r>
                      <m:r>
                        <a:rPr lang="ru-RU" sz="2000" b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88839"/>
                <a:ext cx="3019330" cy="67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860032" y="1988839"/>
            <a:ext cx="2590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712" y="2798164"/>
                <a:ext cx="3019330" cy="67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 b="1" i="1">
                    <a:solidFill>
                      <a:srgbClr val="00B0F0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i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i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000" i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sz="2000" i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i="0"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ru-RU" sz="20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000" i="0">
                              <a:latin typeface="Cambria Math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ru-RU" i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98164"/>
                <a:ext cx="3019330" cy="676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860032" y="2859185"/>
            <a:ext cx="2162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62133" y="3479119"/>
                <a:ext cx="301933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 i="0">
                    <a:solidFill>
                      <a:srgbClr val="00B0F0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b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33" y="3479119"/>
                <a:ext cx="301933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999042" y="3522015"/>
            <a:ext cx="2162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55439" y="4332379"/>
                <a:ext cx="301933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 i="0">
                    <a:solidFill>
                      <a:srgbClr val="00B0F0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39" y="4332379"/>
                <a:ext cx="3019330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4860032" y="4332379"/>
            <a:ext cx="2590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53278" y="5155347"/>
                <a:ext cx="301933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 i="0">
                    <a:solidFill>
                      <a:srgbClr val="00B0F0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278" y="5155347"/>
                <a:ext cx="3019330" cy="670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785041" y="5198243"/>
            <a:ext cx="2590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5439" y="6011194"/>
                <a:ext cx="301933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 i="0">
                    <a:solidFill>
                      <a:srgbClr val="00B0F0"/>
                    </a:solidFill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:</m:t>
                      </m:r>
                      <m:r>
                        <a:rPr lang="ru-RU" b="1" i="1">
                          <a:latin typeface="Cambria Math"/>
                        </a:rPr>
                        <m:t>𝟑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𝟐𝟎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=</m:t>
                      </m:r>
                      <m:r>
                        <a:rPr lang="ru-RU" b="1" i="1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39" y="6011194"/>
                <a:ext cx="3019330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981463" y="6054090"/>
            <a:ext cx="2162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2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«Практическая»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2400" b="1" i="1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1 вариант: </a:t>
                </a:r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Квартира состоит из 2-х комнат. Длина одной комнаты составляет 6 м, а ширина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B0F0"/>
                        </a:solidFill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 м. Длина второй комнаты, также 6 м, а ширина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B0F0"/>
                        </a:solidFill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 На сколько площадь одной комнаты отличается от площади другой комнаты.</a:t>
                </a:r>
              </a:p>
              <a:p>
                <a:r>
                  <a:rPr lang="ru-RU" sz="2400" b="1" i="1" dirty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2 вариант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: </a:t>
                </a:r>
                <a:r>
                  <a:rPr lang="ru-RU" sz="2400" dirty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Длина одной стороны </a:t>
                </a:r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бассейна 20 м, а другой стороны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B0F0"/>
                        </a:solidFill>
                        <a:latin typeface="Cambria Math"/>
                        <a:ea typeface="Batang" panose="02030600000101010101" pitchFamily="18" charset="-127"/>
                      </a:rPr>
                      <m:t>2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 . Ширина другого бассейна 20 м, а длина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B0F0"/>
                        </a:solidFill>
                        <a:latin typeface="Cambria Math"/>
                        <a:ea typeface="Batang" panose="02030600000101010101" pitchFamily="18" charset="-127"/>
                      </a:rPr>
                      <m:t>1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B0F0"/>
                            </a:solidFill>
                            <a:latin typeface="Cambria Math"/>
                            <a:ea typeface="Batang" panose="02030600000101010101" pitchFamily="18" charset="-127"/>
                          </a:rPr>
                          <m:t>10</m:t>
                        </m:r>
                      </m:den>
                    </m:f>
                    <m:r>
                      <a:rPr lang="ru-RU" sz="2400" i="1" smtClean="0">
                        <a:solidFill>
                          <a:srgbClr val="00B0F0"/>
                        </a:solidFill>
                        <a:latin typeface="Cambria Math"/>
                        <a:ea typeface="Batang" panose="02030600000101010101" pitchFamily="18" charset="-127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00B0F0"/>
                    </a:solidFill>
                    <a:latin typeface="+mn-lt"/>
                    <a:ea typeface="Batang" panose="02030600000101010101" pitchFamily="18" charset="-127"/>
                  </a:rPr>
                  <a:t>м. На сколько площадь одного бассейна отличается от площади другого.</a:t>
                </a:r>
                <a:endParaRPr lang="ru-RU" sz="2400" dirty="0">
                  <a:solidFill>
                    <a:srgbClr val="00B0F0"/>
                  </a:solidFill>
                  <a:latin typeface="+mn-lt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05" t="-886" r="-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klub-drug.ru/wp-content/uploads/2011/04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-10766"/>
            <a:ext cx="1403648" cy="1215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8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«Привальная»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Сядьте так, как вам удобно. Закройте глаза. Представьте себе, что мы оказались в зимнем лесу. Как прекрасен, как тих зимний лес. Деревья спят глубоким сном в своих снежных шубах и шапках. Их ветви хрупки и нежны, будто хрустальные. Елочки-красавицы зимой еще прекраснее, чем летом. Их зеленые наряды </a:t>
            </a:r>
            <a:r>
              <a:rPr lang="ru-RU" sz="2400" i="1" dirty="0" err="1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отторочены</a:t>
            </a:r>
            <a:r>
              <a:rPr lang="ru-RU" sz="2400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белоснежным мехом и сверкают, и переливаются под зимним солнцем разноцветными искорками. В лесу до весны поселилась дрема и тишина.</a:t>
            </a:r>
          </a:p>
          <a:p>
            <a:endParaRPr lang="ru-RU" dirty="0"/>
          </a:p>
        </p:txBody>
      </p:sp>
      <p:pic>
        <p:nvPicPr>
          <p:cNvPr id="5" name="Музыка для релаксации - 01 Сон накануне весны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67744" y="5877272"/>
            <a:ext cx="609600" cy="6096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7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«Смекалистая»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Задача: Лифт от первого до второго этажа идет за 4 сек. Сколько секунд он будет идти без остановки от 1-го до 6-го этажа. </a:t>
            </a:r>
            <a:endParaRPr lang="ru-RU" b="1" i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«Театральная»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Для каждой парты «почтальон» принес конверт с посланием от клоуна. В конвертах задания, которые необходимо выполнить.</a:t>
            </a:r>
            <a:endParaRPr lang="ru-RU" b="1" i="1" dirty="0">
              <a:solidFill>
                <a:srgbClr val="00B0F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3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«Театральная»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57375" y="1214439"/>
                <a:ext cx="2642617" cy="4230786"/>
              </a:xfrm>
            </p:spPr>
            <p:txBody>
              <a:bodyPr/>
              <a:lstStyle/>
              <a:p>
                <a:r>
                  <a:rPr lang="ru-RU" sz="2800" dirty="0" smtClean="0">
                    <a:solidFill>
                      <a:srgbClr val="00B0F0"/>
                    </a:solidFill>
                  </a:rPr>
                  <a:t>1 вариант.</a:t>
                </a: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−4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ru-RU" sz="2800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45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5)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11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:3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5" y="1214439"/>
                <a:ext cx="2642617" cy="4230786"/>
              </a:xfrm>
              <a:blipFill rotWithShape="1">
                <a:blip r:embed="rId2"/>
                <a:stretch>
                  <a:fillRect l="-4157" t="-1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21460"/>
                  </p:ext>
                </p:extLst>
              </p:nvPr>
            </p:nvGraphicFramePr>
            <p:xfrm>
              <a:off x="5076055" y="1412776"/>
              <a:ext cx="2808313" cy="1146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6893"/>
                    <a:gridCol w="597244"/>
                    <a:gridCol w="504056"/>
                    <a:gridCol w="504056"/>
                    <a:gridCol w="576064"/>
                  </a:tblGrid>
                  <a:tr h="54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Ц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У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Я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И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Н</a:t>
                          </a:r>
                          <a:endParaRPr lang="ru-RU" b="1" dirty="0"/>
                        </a:p>
                      </a:txBody>
                      <a:tcPr/>
                    </a:tc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21460"/>
                  </p:ext>
                </p:extLst>
              </p:nvPr>
            </p:nvGraphicFramePr>
            <p:xfrm>
              <a:off x="5076055" y="1412776"/>
              <a:ext cx="2808313" cy="1146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6893"/>
                    <a:gridCol w="597244"/>
                    <a:gridCol w="504056"/>
                    <a:gridCol w="504056"/>
                    <a:gridCol w="576064"/>
                  </a:tblGrid>
                  <a:tr h="54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Ц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У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Я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И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Н</a:t>
                          </a:r>
                          <a:endParaRPr lang="ru-RU" b="1" dirty="0"/>
                        </a:p>
                      </a:txBody>
                      <a:tcPr/>
                    </a:tc>
                  </a:tr>
                  <a:tr h="6068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71" t="-94949" r="-347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6122" t="-94949" r="-265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2169" t="-94949" r="-1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0426" t="-94949" r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3728" y="5661248"/>
                <a:ext cx="424847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</a:rPr>
                  <a:t>Унция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C00000"/>
                    </a:solidFill>
                  </a:rPr>
                  <a:t> часть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661248"/>
                <a:ext cx="4248472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«Театральная»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57375" y="1214439"/>
                <a:ext cx="2642617" cy="4302794"/>
              </a:xfrm>
            </p:spPr>
            <p:txBody>
              <a:bodyPr/>
              <a:lstStyle/>
              <a:p>
                <a:r>
                  <a:rPr lang="ru-RU" sz="2800" dirty="0" smtClean="0">
                    <a:solidFill>
                      <a:srgbClr val="00B0F0"/>
                    </a:solidFill>
                  </a:rPr>
                  <a:t>2 вариант.</a:t>
                </a: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ru-RU" sz="280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3)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solidFill>
                          <a:srgbClr val="0070C0"/>
                        </a:solidFill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−2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39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ru-RU" sz="2800" b="0" dirty="0" smtClean="0">
                  <a:solidFill>
                    <a:srgbClr val="0070C0"/>
                  </a:solidFill>
                </a:endParaRPr>
              </a:p>
              <a:p>
                <a:r>
                  <a:rPr lang="ru-RU" sz="2800" dirty="0" smtClean="0">
                    <a:solidFill>
                      <a:srgbClr val="0070C0"/>
                    </a:solidFill>
                  </a:rPr>
                  <a:t>5)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−2</m:t>
                    </m:r>
                    <m:f>
                      <m:fPr>
                        <m:ctrlP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75" y="1214439"/>
                <a:ext cx="2642617" cy="4302794"/>
              </a:xfrm>
              <a:blipFill rotWithShape="1">
                <a:blip r:embed="rId2"/>
                <a:stretch>
                  <a:fillRect l="-4157" t="-1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5661248"/>
            <a:ext cx="792088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098630"/>
                  </p:ext>
                </p:extLst>
              </p:nvPr>
            </p:nvGraphicFramePr>
            <p:xfrm>
              <a:off x="5076055" y="1412776"/>
              <a:ext cx="2808313" cy="11468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6893"/>
                    <a:gridCol w="597244"/>
                    <a:gridCol w="504056"/>
                    <a:gridCol w="504056"/>
                    <a:gridCol w="576064"/>
                  </a:tblGrid>
                  <a:tr h="54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И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</a:t>
                          </a:r>
                          <a:endParaRPr lang="ru-RU" b="1" dirty="0"/>
                        </a:p>
                      </a:txBody>
                      <a:tcPr/>
                    </a:tc>
                  </a:tr>
                  <a:tr h="5400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39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40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1098630"/>
                  </p:ext>
                </p:extLst>
              </p:nvPr>
            </p:nvGraphicFramePr>
            <p:xfrm>
              <a:off x="5076055" y="1412776"/>
              <a:ext cx="2808313" cy="11468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6893"/>
                    <a:gridCol w="597244"/>
                    <a:gridCol w="504056"/>
                    <a:gridCol w="504056"/>
                    <a:gridCol w="576064"/>
                  </a:tblGrid>
                  <a:tr h="54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И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</a:t>
                          </a:r>
                          <a:endParaRPr lang="ru-RU" b="1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71" t="-94949" r="-347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6122" t="-94949" r="-265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46341" t="-94949" r="-2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42169" t="-94949" r="-114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0426" t="-94949" r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5661248"/>
                <a:ext cx="424847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err="1" smtClean="0">
                    <a:solidFill>
                      <a:srgbClr val="C00000"/>
                    </a:solidFill>
                  </a:rPr>
                  <a:t>Семис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C00000"/>
                    </a:solidFill>
                  </a:rPr>
                  <a:t> часть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661248"/>
                <a:ext cx="4248472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4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«Конечная»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Мы сегодня проделали большую работу, путешествуя по стране «Дробей». А хотите ли вы узнать, как вы сегодня работали на уроке? Для этого отгадаем кроссворд.</a:t>
            </a:r>
            <a:endParaRPr lang="ru-RU" b="1" i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6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556792"/>
            <a:ext cx="6317829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Действия с обыкновенными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дробями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581128"/>
            <a:ext cx="5112568" cy="2160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«Конечная»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Вопросы для кроссворда.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1) Как называется ряд чисел, которые соединяются между собой знаками.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2) Как называется число, которое является долей.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3) Число, стоящее над дробной чертой.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4) Сотая часть числа.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5) Что означает дробная черта.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6) Чему равно произведение дробей, обратных друг другу.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7) Простейший прибор, применяется для выполнения арифметических вычислений.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«Конечная»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22957"/>
              </p:ext>
            </p:extLst>
          </p:nvPr>
        </p:nvGraphicFramePr>
        <p:xfrm>
          <a:off x="1979712" y="1124744"/>
          <a:ext cx="6336704" cy="37444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8765"/>
                <a:gridCol w="543064"/>
                <a:gridCol w="543064"/>
                <a:gridCol w="543064"/>
                <a:gridCol w="543064"/>
                <a:gridCol w="543064"/>
                <a:gridCol w="543064"/>
                <a:gridCol w="543064"/>
                <a:gridCol w="404917"/>
                <a:gridCol w="404917"/>
                <a:gridCol w="404917"/>
                <a:gridCol w="405870"/>
                <a:gridCol w="405870"/>
              </a:tblGrid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49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126938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р        и       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        е       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179111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        р         </a:t>
            </a: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dirty="0" smtClean="0"/>
              <a:t>       </a:t>
            </a:r>
            <a:r>
              <a:rPr lang="ru-RU" dirty="0"/>
              <a:t>б </a:t>
            </a:r>
            <a:r>
              <a:rPr lang="ru-RU" dirty="0" smtClean="0"/>
              <a:t>       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35136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        и        </a:t>
            </a:r>
            <a:r>
              <a:rPr lang="ru-RU" dirty="0"/>
              <a:t> с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        </a:t>
            </a:r>
            <a:r>
              <a:rPr lang="ru-RU" dirty="0"/>
              <a:t>и       т       е     л    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28529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р         </a:t>
            </a:r>
            <a:r>
              <a:rPr lang="ru-RU" b="1" dirty="0" smtClean="0">
                <a:solidFill>
                  <a:srgbClr val="FF0000"/>
                </a:solidFill>
              </a:rPr>
              <a:t>о </a:t>
            </a:r>
            <a:r>
              <a:rPr lang="ru-RU" dirty="0" smtClean="0"/>
              <a:t>       ц        е       н    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356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д </a:t>
            </a:r>
            <a:r>
              <a:rPr lang="ru-RU" dirty="0" smtClean="0"/>
              <a:t>       е        </a:t>
            </a:r>
            <a:r>
              <a:rPr lang="ru-RU" dirty="0"/>
              <a:t>л </a:t>
            </a:r>
            <a:r>
              <a:rPr lang="ru-RU" dirty="0" smtClean="0"/>
              <a:t>      е      н    и     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39330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       </a:t>
            </a:r>
            <a:r>
              <a:rPr lang="ru-RU" dirty="0"/>
              <a:t> </a:t>
            </a:r>
            <a:r>
              <a:rPr lang="ru-RU" dirty="0" smtClean="0"/>
              <a:t>д       </a:t>
            </a:r>
            <a:r>
              <a:rPr lang="ru-RU" dirty="0"/>
              <a:t> и        </a:t>
            </a:r>
            <a:r>
              <a:rPr lang="ru-RU" dirty="0" smtClean="0"/>
              <a:t>н        и        </a:t>
            </a:r>
            <a:r>
              <a:rPr lang="ru-RU" b="1" dirty="0">
                <a:solidFill>
                  <a:srgbClr val="FF0000"/>
                </a:solidFill>
              </a:rPr>
              <a:t> ц     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63922" y="4437112"/>
            <a:ext cx="273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        ч          </a:t>
            </a:r>
            <a:r>
              <a:rPr lang="ru-RU" dirty="0"/>
              <a:t>е </a:t>
            </a:r>
            <a:r>
              <a:rPr lang="ru-RU" dirty="0" smtClean="0"/>
              <a:t>      т        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241201"/>
            <a:ext cx="6401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 каким настроение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вы уходите с урока?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4189" y="1052736"/>
            <a:ext cx="65533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Придумайте сказку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 обыкновенных дробях</a:t>
            </a:r>
            <a:endParaRPr lang="ru-RU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9274" y="2499286"/>
            <a:ext cx="7190365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2) 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Придумать и решить задачу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все действия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обыкновенными дробями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708920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://klub-drug.ru/wp-content/uploads/2011/04/7554769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2016224" cy="23995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886"/>
            <a:ext cx="7643812" cy="1000125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</a:t>
            </a:r>
            <a:r>
              <a:rPr lang="ru-RU" dirty="0" smtClean="0">
                <a:effectLst/>
              </a:rPr>
              <a:t>писок </a:t>
            </a:r>
            <a:r>
              <a:rPr lang="ru-RU" dirty="0">
                <a:effectLst/>
              </a:rPr>
              <a:t>источников содержания и иллюстраций.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1. </a:t>
            </a:r>
            <a:r>
              <a:rPr lang="ru-RU" sz="2000" dirty="0" smtClean="0">
                <a:solidFill>
                  <a:srgbClr val="0070C0"/>
                </a:solidFill>
              </a:rPr>
              <a:t>Учебник «Математика 5 класс», авторы: А.Е. </a:t>
            </a:r>
            <a:r>
              <a:rPr lang="ru-RU" sz="2000" dirty="0" err="1" smtClean="0">
                <a:solidFill>
                  <a:srgbClr val="0070C0"/>
                </a:solidFill>
              </a:rPr>
              <a:t>Абылкасымова</a:t>
            </a:r>
            <a:r>
              <a:rPr lang="ru-RU" sz="2000" dirty="0" smtClean="0">
                <a:solidFill>
                  <a:srgbClr val="0070C0"/>
                </a:solidFill>
              </a:rPr>
              <a:t>, Т.П. Кучер, З.А. </a:t>
            </a:r>
            <a:r>
              <a:rPr lang="ru-RU" sz="2000" dirty="0" err="1" smtClean="0">
                <a:solidFill>
                  <a:srgbClr val="0070C0"/>
                </a:solidFill>
              </a:rPr>
              <a:t>Жумагулова</a:t>
            </a:r>
            <a:r>
              <a:rPr lang="ru-RU" sz="2000" dirty="0" smtClean="0">
                <a:solidFill>
                  <a:srgbClr val="0070C0"/>
                </a:solidFill>
              </a:rPr>
              <a:t>, Алматы «</a:t>
            </a:r>
            <a:r>
              <a:rPr lang="ru-RU" sz="2000" dirty="0" err="1" smtClean="0">
                <a:solidFill>
                  <a:srgbClr val="0070C0"/>
                </a:solidFill>
              </a:rPr>
              <a:t>Мектеп</a:t>
            </a:r>
            <a:r>
              <a:rPr lang="ru-RU" sz="2000" dirty="0" smtClean="0">
                <a:solidFill>
                  <a:srgbClr val="0070C0"/>
                </a:solidFill>
              </a:rPr>
              <a:t>» 2010.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 </a:t>
            </a:r>
            <a:r>
              <a:rPr lang="en-US" sz="2000" dirty="0">
                <a:solidFill>
                  <a:srgbClr val="0070C0"/>
                </a:solidFill>
              </a:rPr>
              <a:t>https://e.edu.kz/ui/#/lcms/main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3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://images.google.com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85663"/>
            <a:ext cx="78843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Обобщить знания по 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теме 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Действия с обыкновенными дробями».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 урока: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B0F0"/>
                </a:solidFill>
              </a:rPr>
              <a:t>Закрепить </a:t>
            </a:r>
            <a:r>
              <a:rPr lang="ru-RU" i="1" dirty="0">
                <a:solidFill>
                  <a:srgbClr val="00B0F0"/>
                </a:solidFill>
              </a:rPr>
              <a:t>и усовершенствовать навыки </a:t>
            </a:r>
            <a:r>
              <a:rPr lang="ru-RU" i="1" dirty="0" smtClean="0">
                <a:solidFill>
                  <a:srgbClr val="00B0F0"/>
                </a:solidFill>
              </a:rPr>
              <a:t>выполнения действий </a:t>
            </a:r>
            <a:r>
              <a:rPr lang="ru-RU" i="1" dirty="0">
                <a:solidFill>
                  <a:srgbClr val="00B0F0"/>
                </a:solidFill>
              </a:rPr>
              <a:t>с обыкновенными </a:t>
            </a:r>
            <a:r>
              <a:rPr lang="ru-RU" i="1" dirty="0" smtClean="0">
                <a:solidFill>
                  <a:srgbClr val="00B0F0"/>
                </a:solidFill>
              </a:rPr>
              <a:t>дробями, совершенствовать вычислительные навыки.</a:t>
            </a:r>
            <a:endParaRPr lang="ru-RU" i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B0F0"/>
                </a:solidFill>
              </a:rPr>
              <a:t>Развивать </a:t>
            </a:r>
            <a:r>
              <a:rPr lang="ru-RU" i="1" dirty="0">
                <a:solidFill>
                  <a:srgbClr val="00B0F0"/>
                </a:solidFill>
              </a:rPr>
              <a:t>внимание, самостоятельность в решении заданий. Привить интерес к предмету.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rgbClr val="00B0F0"/>
                </a:solidFill>
              </a:rPr>
              <a:t>Воспитывать </a:t>
            </a:r>
            <a:r>
              <a:rPr lang="ru-RU" i="1" dirty="0">
                <a:solidFill>
                  <a:srgbClr val="00B0F0"/>
                </a:solidFill>
              </a:rPr>
              <a:t>активность, уверенность в </a:t>
            </a:r>
            <a:r>
              <a:rPr lang="ru-RU" i="1" dirty="0" smtClean="0">
                <a:solidFill>
                  <a:srgbClr val="00B0F0"/>
                </a:solidFill>
              </a:rPr>
              <a:t>себе</a:t>
            </a:r>
            <a:r>
              <a:rPr lang="ru-RU" i="1" dirty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00B0F0"/>
                </a:solidFill>
              </a:rPr>
              <a:t>Тип урока: </a:t>
            </a:r>
            <a:r>
              <a:rPr lang="ru-RU" i="1" dirty="0">
                <a:solidFill>
                  <a:srgbClr val="00B0F0"/>
                </a:solidFill>
              </a:rPr>
              <a:t>Обобщающий.</a:t>
            </a:r>
          </a:p>
          <a:p>
            <a:r>
              <a:rPr lang="ru-RU" b="1" i="1" u="sng" dirty="0">
                <a:solidFill>
                  <a:srgbClr val="00B0F0"/>
                </a:solidFill>
              </a:rPr>
              <a:t>Форма урока: </a:t>
            </a:r>
            <a:r>
              <a:rPr lang="ru-RU" i="1" dirty="0">
                <a:solidFill>
                  <a:srgbClr val="00B0F0"/>
                </a:solidFill>
              </a:rPr>
              <a:t>урок-путешествие.</a:t>
            </a:r>
          </a:p>
          <a:p>
            <a:r>
              <a:rPr lang="ru-RU" b="1" i="1" u="sng" dirty="0">
                <a:solidFill>
                  <a:srgbClr val="00B0F0"/>
                </a:solidFill>
              </a:rPr>
              <a:t>Оборудование: </a:t>
            </a:r>
            <a:r>
              <a:rPr lang="ru-RU" i="1" dirty="0" smtClean="0">
                <a:solidFill>
                  <a:srgbClr val="00B0F0"/>
                </a:solidFill>
              </a:rPr>
              <a:t>мультимедийное оборудование, </a:t>
            </a:r>
            <a:r>
              <a:rPr lang="ru-RU" i="1" dirty="0">
                <a:solidFill>
                  <a:srgbClr val="00B0F0"/>
                </a:solidFill>
              </a:rPr>
              <a:t>индивидуальные карточки для учащихся.</a:t>
            </a:r>
          </a:p>
          <a:p>
            <a:r>
              <a:rPr lang="ru-RU" b="1" i="1" u="sng" dirty="0" smtClean="0">
                <a:solidFill>
                  <a:srgbClr val="00B0F0"/>
                </a:solidFill>
              </a:rPr>
              <a:t>Элементы технологии</a:t>
            </a:r>
            <a:r>
              <a:rPr lang="ru-RU" b="1" i="1" u="sng" dirty="0">
                <a:solidFill>
                  <a:srgbClr val="00B0F0"/>
                </a:solidFill>
              </a:rPr>
              <a:t>: </a:t>
            </a:r>
            <a:r>
              <a:rPr lang="ru-RU" i="1" dirty="0">
                <a:solidFill>
                  <a:srgbClr val="00B0F0"/>
                </a:solidFill>
              </a:rPr>
              <a:t>ИКТ, </a:t>
            </a:r>
            <a:r>
              <a:rPr lang="ru-RU" i="1" dirty="0" err="1">
                <a:solidFill>
                  <a:srgbClr val="00B0F0"/>
                </a:solidFill>
              </a:rPr>
              <a:t>здоровьесберегающая</a:t>
            </a:r>
            <a:r>
              <a:rPr lang="ru-RU" i="1" dirty="0">
                <a:solidFill>
                  <a:srgbClr val="00B0F0"/>
                </a:solidFill>
              </a:rPr>
              <a:t>, частично-поисковая,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43812" cy="10001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/>
              <a:t>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Вводно-мотивационный этап.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Постановка цели урока.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Актуализация знаний: устная, работа, самостоятельная работа, решение задач.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Физкультминутка.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Домашнее задание(творческое).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>
                <a:solidFill>
                  <a:srgbClr val="7030A0"/>
                </a:solidFill>
              </a:rPr>
              <a:t>Рефлексия.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7.deviantart.net/fs30/f/2008/159/9/7/Wonderland_by_LAMP_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265"/>
            <a:ext cx="9144000" cy="69482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I </a:t>
            </a:r>
            <a:r>
              <a:rPr lang="ru-RU" b="1" i="1" dirty="0">
                <a:solidFill>
                  <a:srgbClr val="7030A0"/>
                </a:solidFill>
              </a:rPr>
              <a:t>Вводно-мотивационный этап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6"/>
            <a:ext cx="8892480" cy="2592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>
                <a:solidFill>
                  <a:srgbClr val="00B0F0"/>
                </a:solidFill>
              </a:rPr>
              <a:t>«В нескольких шагах от нее сидел на ветке </a:t>
            </a:r>
            <a:r>
              <a:rPr lang="ru-RU" i="1" dirty="0" err="1">
                <a:solidFill>
                  <a:srgbClr val="00B0F0"/>
                </a:solidFill>
              </a:rPr>
              <a:t>чеширский</a:t>
            </a:r>
            <a:r>
              <a:rPr lang="ru-RU" i="1" dirty="0">
                <a:solidFill>
                  <a:srgbClr val="00B0F0"/>
                </a:solidFill>
              </a:rPr>
              <a:t> кот</a:t>
            </a:r>
          </a:p>
          <a:p>
            <a:pPr>
              <a:buNone/>
            </a:pPr>
            <a:r>
              <a:rPr lang="ru-RU" i="1" dirty="0">
                <a:solidFill>
                  <a:srgbClr val="00B0F0"/>
                </a:solidFill>
              </a:rPr>
              <a:t>-Скажите, пожалуйста, куда мне отсюда идти?</a:t>
            </a:r>
          </a:p>
          <a:p>
            <a:pPr>
              <a:buNone/>
            </a:pPr>
            <a:r>
              <a:rPr lang="ru-RU" i="1" dirty="0">
                <a:solidFill>
                  <a:srgbClr val="00B0F0"/>
                </a:solidFill>
              </a:rPr>
              <a:t>-А куда ты хочешь попасть? – ответил Кот.</a:t>
            </a:r>
          </a:p>
          <a:p>
            <a:pPr>
              <a:buNone/>
            </a:pPr>
            <a:r>
              <a:rPr lang="ru-RU" i="1" dirty="0">
                <a:solidFill>
                  <a:srgbClr val="00B0F0"/>
                </a:solidFill>
              </a:rPr>
              <a:t>-Мне все равно … - сказала Алиса.</a:t>
            </a:r>
          </a:p>
          <a:p>
            <a:pPr>
              <a:buNone/>
            </a:pPr>
            <a:r>
              <a:rPr lang="ru-RU" i="1" dirty="0">
                <a:solidFill>
                  <a:srgbClr val="00B0F0"/>
                </a:solidFill>
              </a:rPr>
              <a:t>-Тогда все равно, куда и идти, -  заметил Кот».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Browallia New" panose="020B0604020202020204" pitchFamily="34" charset="-34"/>
              </a:rPr>
              <a:t>- О чем хочет поведать этими словами Кот Алисе и зачем я вам их прочитала в самом начале?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 КЛАССНА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Закон всемирного тяготения</Template>
  <TotalTime>470</TotalTime>
  <Words>1486</Words>
  <Application>Microsoft Office PowerPoint</Application>
  <PresentationFormat>Экран (4:3)</PresentationFormat>
  <Paragraphs>215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Презентация КЛАССНАЯ РАБОТА</vt:lpstr>
      <vt:lpstr>Презентация по математике </vt:lpstr>
      <vt:lpstr>Презентация PowerPoint</vt:lpstr>
      <vt:lpstr>Презентация PowerPoint</vt:lpstr>
      <vt:lpstr>Цель:</vt:lpstr>
      <vt:lpstr>Задачи урока: </vt:lpstr>
      <vt:lpstr>Презентация PowerPoint</vt:lpstr>
      <vt:lpstr>Структура урока: </vt:lpstr>
      <vt:lpstr>I Вводно-мотивационный этап.</vt:lpstr>
      <vt:lpstr>Вопрос:</vt:lpstr>
      <vt:lpstr>Презентация PowerPoint</vt:lpstr>
      <vt:lpstr>Презентация PowerPoint</vt:lpstr>
      <vt:lpstr>Презентация PowerPoint</vt:lpstr>
      <vt:lpstr>Карта «Страны дробей»</vt:lpstr>
      <vt:lpstr>Станция «Торопись, да не ошибись»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«Вычислительная»</vt:lpstr>
      <vt:lpstr>Станция «Вычислительная»</vt:lpstr>
      <vt:lpstr>Станция «Исправительная»</vt:lpstr>
      <vt:lpstr>Станция «Практическая»</vt:lpstr>
      <vt:lpstr>Станция «Привальная»</vt:lpstr>
      <vt:lpstr>Станция «Смекалистая»</vt:lpstr>
      <vt:lpstr>Станция «Театральная»</vt:lpstr>
      <vt:lpstr>Станция «Театральная»</vt:lpstr>
      <vt:lpstr>Станция «Театральная»</vt:lpstr>
      <vt:lpstr>Станция «Конечная»</vt:lpstr>
      <vt:lpstr>Станция «Конечная»</vt:lpstr>
      <vt:lpstr>Станция «Конечная»</vt:lpstr>
      <vt:lpstr>Рефлексия</vt:lpstr>
      <vt:lpstr>Домашнее задание</vt:lpstr>
      <vt:lpstr>Презентация PowerPoint</vt:lpstr>
      <vt:lpstr>Список источников содержания и иллюстраций.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</dc:creator>
  <cp:lastModifiedBy>дж</cp:lastModifiedBy>
  <cp:revision>61</cp:revision>
  <dcterms:created xsi:type="dcterms:W3CDTF">2015-02-17T17:40:14Z</dcterms:created>
  <dcterms:modified xsi:type="dcterms:W3CDTF">2015-02-20T06:20:12Z</dcterms:modified>
</cp:coreProperties>
</file>