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58" r:id="rId5"/>
    <p:sldId id="282" r:id="rId6"/>
    <p:sldId id="272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83" r:id="rId16"/>
    <p:sldId id="284" r:id="rId17"/>
    <p:sldId id="292" r:id="rId18"/>
    <p:sldId id="286" r:id="rId19"/>
    <p:sldId id="287" r:id="rId20"/>
    <p:sldId id="288" r:id="rId21"/>
    <p:sldId id="289" r:id="rId22"/>
    <p:sldId id="290" r:id="rId23"/>
    <p:sldId id="276" r:id="rId24"/>
    <p:sldId id="277" r:id="rId25"/>
    <p:sldId id="278" r:id="rId26"/>
    <p:sldId id="279" r:id="rId27"/>
    <p:sldId id="295" r:id="rId28"/>
    <p:sldId id="280" r:id="rId29"/>
    <p:sldId id="281" r:id="rId30"/>
    <p:sldId id="259" r:id="rId31"/>
    <p:sldId id="261" r:id="rId32"/>
    <p:sldId id="273" r:id="rId33"/>
    <p:sldId id="274" r:id="rId34"/>
    <p:sldId id="293" r:id="rId35"/>
    <p:sldId id="275" r:id="rId36"/>
    <p:sldId id="296" r:id="rId37"/>
    <p:sldId id="294" r:id="rId38"/>
    <p:sldId id="297" r:id="rId39"/>
    <p:sldId id="299" r:id="rId40"/>
    <p:sldId id="298" r:id="rId41"/>
    <p:sldId id="301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8C0"/>
    <a:srgbClr val="F6C2E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794A-31F6-436F-88FD-E8E5767CCA5E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8CD-C276-4FBF-A41A-BABB9E14172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794A-31F6-436F-88FD-E8E5767CCA5E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8CD-C276-4FBF-A41A-BABB9E1417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794A-31F6-436F-88FD-E8E5767CCA5E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8CD-C276-4FBF-A41A-BABB9E1417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794A-31F6-436F-88FD-E8E5767CCA5E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8CD-C276-4FBF-A41A-BABB9E1417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794A-31F6-436F-88FD-E8E5767CCA5E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DD9F8CD-C276-4FBF-A41A-BABB9E1417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794A-31F6-436F-88FD-E8E5767CCA5E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8CD-C276-4FBF-A41A-BABB9E1417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794A-31F6-436F-88FD-E8E5767CCA5E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8CD-C276-4FBF-A41A-BABB9E1417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794A-31F6-436F-88FD-E8E5767CCA5E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8CD-C276-4FBF-A41A-BABB9E1417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794A-31F6-436F-88FD-E8E5767CCA5E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8CD-C276-4FBF-A41A-BABB9E1417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794A-31F6-436F-88FD-E8E5767CCA5E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8CD-C276-4FBF-A41A-BABB9E1417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794A-31F6-436F-88FD-E8E5767CCA5E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8CD-C276-4FBF-A41A-BABB9E1417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151794A-31F6-436F-88FD-E8E5767CCA5E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D9F8CD-C276-4FBF-A41A-BABB9E1417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k-KZ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Сабақтың тақырыбы: </a:t>
            </a:r>
            <a:br>
              <a:rPr lang="kk-KZ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Сүйінбай Аронұлы. “Жақсы менен жаманның айырмасы”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32240" y="3356992"/>
            <a:ext cx="1954560" cy="2769171"/>
          </a:xfrm>
        </p:spPr>
        <p:txBody>
          <a:bodyPr/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плохой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0" y="332656"/>
          <a:ext cx="6732243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027"/>
                <a:gridCol w="748027"/>
                <a:gridCol w="748027"/>
                <a:gridCol w="748027"/>
                <a:gridCol w="748027"/>
                <a:gridCol w="748027"/>
                <a:gridCol w="748027"/>
                <a:gridCol w="748027"/>
                <a:gridCol w="748027"/>
              </a:tblGrid>
              <a:tr h="756084"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  <a:tr h="756084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084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0" y="332656"/>
          <a:ext cx="6732243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027"/>
                <a:gridCol w="748027"/>
                <a:gridCol w="748027"/>
                <a:gridCol w="748027"/>
                <a:gridCol w="748027"/>
                <a:gridCol w="748027"/>
                <a:gridCol w="748027"/>
                <a:gridCol w="748027"/>
                <a:gridCol w="748027"/>
              </a:tblGrid>
              <a:tr h="756084"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  <a:tr h="756084"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084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2160" y="4005064"/>
            <a:ext cx="3131840" cy="2121099"/>
          </a:xfrm>
        </p:spPr>
        <p:txBody>
          <a:bodyPr/>
          <a:lstStyle/>
          <a:p>
            <a:pPr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Благословение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16216" y="4797152"/>
            <a:ext cx="2170584" cy="1329011"/>
          </a:xfrm>
        </p:spPr>
        <p:txBody>
          <a:bodyPr/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0" y="332656"/>
          <a:ext cx="6732243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027"/>
                <a:gridCol w="748027"/>
                <a:gridCol w="748027"/>
                <a:gridCol w="748027"/>
                <a:gridCol w="748027"/>
                <a:gridCol w="748027"/>
                <a:gridCol w="748027"/>
                <a:gridCol w="748027"/>
                <a:gridCol w="748027"/>
              </a:tblGrid>
              <a:tr h="756084"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ә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  <a:tr h="756084"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084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76256" y="5589240"/>
            <a:ext cx="1810544" cy="648072"/>
          </a:xfrm>
        </p:spPr>
        <p:txBody>
          <a:bodyPr>
            <a:norm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скажи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0" y="332656"/>
          <a:ext cx="6876252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028"/>
                <a:gridCol w="764028"/>
                <a:gridCol w="764028"/>
                <a:gridCol w="764028"/>
                <a:gridCol w="764028"/>
                <a:gridCol w="764028"/>
                <a:gridCol w="764028"/>
                <a:gridCol w="764028"/>
                <a:gridCol w="764028"/>
              </a:tblGrid>
              <a:tr h="756084"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Ү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ә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  <a:tr h="756084"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084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857250"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857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Ү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572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ә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7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7250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7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7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>
            <a:norm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Сүйінбай Аронұлы</a:t>
            </a:r>
            <a:b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1822 - 1895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700808"/>
            <a:ext cx="2304256" cy="1080119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 кім?</a:t>
            </a:r>
          </a:p>
          <a:p>
            <a:endParaRPr lang="kk-KZ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376264" cy="2854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116195"/>
            <a:ext cx="3384376" cy="374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88024" y="3933056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Жыршы, жырау, ақын, айтыстың асқан шебері</a:t>
            </a:r>
            <a:r>
              <a:rPr lang="kk-KZ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Сүйінбай Аронұлы</a:t>
            </a:r>
            <a:b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1822 - 1895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1600201"/>
            <a:ext cx="6347048" cy="828667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Қашан, қай жерде дүниеге келді?</a:t>
            </a:r>
          </a:p>
          <a:p>
            <a:endParaRPr lang="kk-KZ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170430" cy="2854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365104"/>
            <a:ext cx="7715304" cy="214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71670" y="2643182"/>
            <a:ext cx="66437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1822 жылы қазіргі Алматы облысы Жамбыл ауданына қарасты </a:t>
            </a:r>
          </a:p>
          <a:p>
            <a:pPr algn="ctr"/>
            <a:r>
              <a:rPr lang="kk-K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Қарақыстақ деген жерде дүниеге келген.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143000"/>
          </a:xfrm>
        </p:spPr>
        <p:txBody>
          <a:bodyPr>
            <a:norm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Сүйінбай Аронұлы</a:t>
            </a:r>
            <a:b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1822 - 1895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2976" y="1500174"/>
            <a:ext cx="6131024" cy="820688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Балалық шағы қандай болды?</a:t>
            </a:r>
          </a:p>
          <a:p>
            <a:endParaRPr lang="kk-KZ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170430" cy="2854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3212976"/>
            <a:ext cx="50337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Болашақ ақын жастайынан жетім қалып, жоқшылық зардабын көп тартады. Байдың малын бағып, тамағын асырайды.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143248"/>
            <a:ext cx="3360923" cy="259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5616624" cy="1143000"/>
          </a:xfrm>
        </p:spPr>
        <p:txBody>
          <a:bodyPr>
            <a:norm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Сүйінбай Аронұлы</a:t>
            </a:r>
            <a:b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1822 - 1895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1600201"/>
            <a:ext cx="6131024" cy="892696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Нешеден бастап өлең жазады?</a:t>
            </a:r>
          </a:p>
          <a:p>
            <a:endParaRPr lang="kk-KZ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2170430" cy="2854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20888"/>
            <a:ext cx="345638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3789040"/>
            <a:ext cx="38488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төрт  -  он бес жасынан бастап, ақындық өнерді машық ете бастаған.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143000"/>
          </a:xfrm>
        </p:spPr>
        <p:txBody>
          <a:bodyPr>
            <a:norm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Сүйінбай Аронұлы</a:t>
            </a:r>
            <a:b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1822 - 1895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600201"/>
            <a:ext cx="6203032" cy="1540768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Мәтінде қандай шығармалары аталған?</a:t>
            </a:r>
          </a:p>
          <a:p>
            <a:endParaRPr lang="kk-KZ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2170430" cy="2854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3645024"/>
            <a:ext cx="4968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“Бөрілі менің байрағым” өлеңі.</a:t>
            </a:r>
          </a:p>
          <a:p>
            <a:endParaRPr lang="kk-KZ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“Қарасай батыр”, “Өтеген батыр”, “Сұраншы батыр”, “Жабай батыр” толғаулары.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636912"/>
            <a:ext cx="288032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Сабақтың мақсаты: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lnSpcReduction="10000"/>
          </a:bodyPr>
          <a:lstStyle/>
          <a:p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Білімділік</a:t>
            </a:r>
            <a:r>
              <a:rPr lang="kk-KZ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Сүйінбай Аронұлының өлеңін оқыта отырып, қазақтың әйгілі ақыны, айтыс өнерінің майталманы екенін дәлелдеу. Өлеңнің мазмұнын меңгерте отырып, идеясын ашу.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Дамытушылық:</a:t>
            </a:r>
            <a:r>
              <a:rPr lang="kk-KZ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Әр оқушының ой-қиялына ерік бере отырып, өзінше ой түюге баулу, шығармашылыққа, мәнерлеп оқуға дағдыландыру, ойлау әрекеттерін қозғалысқа түсіру, ойлау дағдыларын дамыту.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Тәрбиелік:</a:t>
            </a:r>
            <a:r>
              <a:rPr lang="kk-KZ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Ақынды толғандырған сұрақтар арқылы ақын өлеңінен жауап іздеп, жақсы менен жаманның айырмасын түсінуге тәрбиелеу, жаман әдеттен жирендіру.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Сүйінбай Аронұлы</a:t>
            </a:r>
            <a:b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1822 - 1895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844824"/>
            <a:ext cx="3744416" cy="964704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Олар не туралы?</a:t>
            </a:r>
          </a:p>
          <a:p>
            <a:endParaRPr lang="kk-KZ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2170430" cy="2854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3861048"/>
            <a:ext cx="3888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Олар </a:t>
            </a:r>
            <a:r>
              <a:rPr lang="kk-KZ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ерлік, елдік, батырлық </a:t>
            </a:r>
            <a:r>
              <a:rPr lang="kk-KZ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тақырыбына арналған.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852936"/>
            <a:ext cx="421633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Сүйінбай Аронұлы</a:t>
            </a:r>
            <a:b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1822 - 1895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1628800"/>
            <a:ext cx="5400600" cy="1540768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Сүйінбайдың шәкірті кім болды?</a:t>
            </a:r>
          </a:p>
          <a:p>
            <a:endParaRPr lang="kk-KZ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2170430" cy="2854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jambyl-raiono.idhost.kz/hisrajon/images/jambul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780928"/>
            <a:ext cx="3173576" cy="372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3573016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Ұлы ақын Жамбыл өмір бойы Сүйінбайды пір тұтып өткен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>
            <a:norm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Сүйінбай Аронұлы</a:t>
            </a:r>
            <a:b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1822 - 1895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1600201"/>
            <a:ext cx="6444208" cy="1396752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Мұхтар Әуезов Сүйінбайға баға бергенде, оны кім деп атаған?</a:t>
            </a:r>
          </a:p>
          <a:p>
            <a:endParaRPr lang="kk-KZ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2170430" cy="2854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3140968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Мұхтар Әуезов Сүйінбайға баға бергенде, оны </a:t>
            </a:r>
            <a:r>
              <a:rPr lang="kk-KZ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“Он тоғызыншы ғасырдағы Жетісу ақындарының алтын діңгегі” </a:t>
            </a:r>
            <a:r>
              <a:rPr lang="kk-KZ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деп атаған.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4499992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059832" y="2420888"/>
            <a:ext cx="3024336" cy="1490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Сүйінбай</a:t>
            </a:r>
          </a:p>
          <a:p>
            <a:pPr algn="ctr"/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Аронұлы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836712"/>
            <a:ext cx="21602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1822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2996952"/>
            <a:ext cx="20517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52120" y="764704"/>
            <a:ext cx="23762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64288" y="2924944"/>
            <a:ext cx="19797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4725144"/>
            <a:ext cx="21602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76256" y="4653136"/>
            <a:ext cx="19945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27784" y="5301208"/>
            <a:ext cx="3960440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с вырезом 16"/>
          <p:cNvSpPr/>
          <p:nvPr/>
        </p:nvSpPr>
        <p:spPr>
          <a:xfrm rot="19090419">
            <a:off x="5596797" y="1965489"/>
            <a:ext cx="1124332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с вырезом 17"/>
          <p:cNvSpPr/>
          <p:nvPr/>
        </p:nvSpPr>
        <p:spPr>
          <a:xfrm rot="13319952">
            <a:off x="2524244" y="1970029"/>
            <a:ext cx="1105962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право с вырезом 18"/>
          <p:cNvSpPr/>
          <p:nvPr/>
        </p:nvSpPr>
        <p:spPr>
          <a:xfrm rot="8292077">
            <a:off x="2235171" y="4019607"/>
            <a:ext cx="1525136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право с вырезом 19"/>
          <p:cNvSpPr/>
          <p:nvPr/>
        </p:nvSpPr>
        <p:spPr>
          <a:xfrm rot="9927602">
            <a:off x="2096886" y="3184016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право с вырезом 20"/>
          <p:cNvSpPr/>
          <p:nvPr/>
        </p:nvSpPr>
        <p:spPr>
          <a:xfrm rot="628721">
            <a:off x="6156176" y="3068960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право с вырезом 21"/>
          <p:cNvSpPr/>
          <p:nvPr/>
        </p:nvSpPr>
        <p:spPr>
          <a:xfrm rot="2563895">
            <a:off x="5555992" y="3990654"/>
            <a:ext cx="1420537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с вырезом 22"/>
          <p:cNvSpPr/>
          <p:nvPr/>
        </p:nvSpPr>
        <p:spPr>
          <a:xfrm rot="5400000">
            <a:off x="4166244" y="4410820"/>
            <a:ext cx="1008112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059832" y="2420888"/>
            <a:ext cx="3024336" cy="1490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Сүйінбай</a:t>
            </a:r>
          </a:p>
          <a:p>
            <a:pPr algn="ctr"/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Аронұлы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836712"/>
            <a:ext cx="21602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1822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2996952"/>
            <a:ext cx="20517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52120" y="764704"/>
            <a:ext cx="23762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ақын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64288" y="2924944"/>
            <a:ext cx="19797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4725144"/>
            <a:ext cx="21602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76256" y="4653136"/>
            <a:ext cx="19945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27784" y="5301208"/>
            <a:ext cx="3960440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с вырезом 16"/>
          <p:cNvSpPr/>
          <p:nvPr/>
        </p:nvSpPr>
        <p:spPr>
          <a:xfrm rot="19090419">
            <a:off x="5596797" y="1965489"/>
            <a:ext cx="1124332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с вырезом 17"/>
          <p:cNvSpPr/>
          <p:nvPr/>
        </p:nvSpPr>
        <p:spPr>
          <a:xfrm rot="13319952">
            <a:off x="2524244" y="1970029"/>
            <a:ext cx="1105962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право с вырезом 18"/>
          <p:cNvSpPr/>
          <p:nvPr/>
        </p:nvSpPr>
        <p:spPr>
          <a:xfrm rot="8292077">
            <a:off x="2235171" y="4019607"/>
            <a:ext cx="1525136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право с вырезом 19"/>
          <p:cNvSpPr/>
          <p:nvPr/>
        </p:nvSpPr>
        <p:spPr>
          <a:xfrm rot="9927602">
            <a:off x="2096886" y="3184016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право с вырезом 20"/>
          <p:cNvSpPr/>
          <p:nvPr/>
        </p:nvSpPr>
        <p:spPr>
          <a:xfrm rot="628721">
            <a:off x="6156176" y="3068960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право с вырезом 21"/>
          <p:cNvSpPr/>
          <p:nvPr/>
        </p:nvSpPr>
        <p:spPr>
          <a:xfrm rot="2563895">
            <a:off x="5555992" y="3990654"/>
            <a:ext cx="1420537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с вырезом 22"/>
          <p:cNvSpPr/>
          <p:nvPr/>
        </p:nvSpPr>
        <p:spPr>
          <a:xfrm rot="5400000">
            <a:off x="4166244" y="4410820"/>
            <a:ext cx="1008112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059832" y="2420888"/>
            <a:ext cx="3024336" cy="1490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Сүйінбай</a:t>
            </a:r>
          </a:p>
          <a:p>
            <a:pPr algn="ctr"/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Аронұлы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836712"/>
            <a:ext cx="21602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1822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2996952"/>
            <a:ext cx="20517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14 - 15</a:t>
            </a:r>
            <a:endParaRPr lang="ru-RU" sz="3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52120" y="764704"/>
            <a:ext cx="23762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ақын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64288" y="2924944"/>
            <a:ext cx="19797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4725144"/>
            <a:ext cx="21602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76256" y="4653136"/>
            <a:ext cx="19945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27784" y="5301208"/>
            <a:ext cx="3960440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с вырезом 16"/>
          <p:cNvSpPr/>
          <p:nvPr/>
        </p:nvSpPr>
        <p:spPr>
          <a:xfrm rot="19090419">
            <a:off x="5596797" y="1965489"/>
            <a:ext cx="1124332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с вырезом 17"/>
          <p:cNvSpPr/>
          <p:nvPr/>
        </p:nvSpPr>
        <p:spPr>
          <a:xfrm rot="13319952">
            <a:off x="2524244" y="1970029"/>
            <a:ext cx="1105962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право с вырезом 18"/>
          <p:cNvSpPr/>
          <p:nvPr/>
        </p:nvSpPr>
        <p:spPr>
          <a:xfrm rot="8292077">
            <a:off x="2235171" y="4019607"/>
            <a:ext cx="1525136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право с вырезом 19"/>
          <p:cNvSpPr/>
          <p:nvPr/>
        </p:nvSpPr>
        <p:spPr>
          <a:xfrm rot="9927602">
            <a:off x="2096886" y="3184016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право с вырезом 20"/>
          <p:cNvSpPr/>
          <p:nvPr/>
        </p:nvSpPr>
        <p:spPr>
          <a:xfrm rot="628721">
            <a:off x="6156176" y="3068960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право с вырезом 21"/>
          <p:cNvSpPr/>
          <p:nvPr/>
        </p:nvSpPr>
        <p:spPr>
          <a:xfrm rot="2563895">
            <a:off x="5555992" y="3990654"/>
            <a:ext cx="1420537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с вырезом 22"/>
          <p:cNvSpPr/>
          <p:nvPr/>
        </p:nvSpPr>
        <p:spPr>
          <a:xfrm rot="5400000">
            <a:off x="4166244" y="4410820"/>
            <a:ext cx="1008112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059832" y="2420888"/>
            <a:ext cx="3024336" cy="1490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Сүйінбай</a:t>
            </a:r>
          </a:p>
          <a:p>
            <a:pPr algn="ctr"/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Аронұлы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836712"/>
            <a:ext cx="21602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1822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2996952"/>
            <a:ext cx="20517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14 - 15</a:t>
            </a:r>
            <a:endParaRPr lang="ru-RU" sz="3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52120" y="764704"/>
            <a:ext cx="23762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ақын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64288" y="2924944"/>
            <a:ext cx="19797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жырау</a:t>
            </a:r>
            <a:endParaRPr lang="ru-RU" sz="3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4725144"/>
            <a:ext cx="21602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76256" y="4653136"/>
            <a:ext cx="19945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27784" y="5301208"/>
            <a:ext cx="3960440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с вырезом 16"/>
          <p:cNvSpPr/>
          <p:nvPr/>
        </p:nvSpPr>
        <p:spPr>
          <a:xfrm rot="19090419">
            <a:off x="5596797" y="1965489"/>
            <a:ext cx="1124332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с вырезом 17"/>
          <p:cNvSpPr/>
          <p:nvPr/>
        </p:nvSpPr>
        <p:spPr>
          <a:xfrm rot="13319952">
            <a:off x="2524244" y="1970029"/>
            <a:ext cx="1105962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право с вырезом 18"/>
          <p:cNvSpPr/>
          <p:nvPr/>
        </p:nvSpPr>
        <p:spPr>
          <a:xfrm rot="8292077">
            <a:off x="2235171" y="4019607"/>
            <a:ext cx="1525136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право с вырезом 19"/>
          <p:cNvSpPr/>
          <p:nvPr/>
        </p:nvSpPr>
        <p:spPr>
          <a:xfrm rot="9927602">
            <a:off x="2096886" y="3184016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право с вырезом 20"/>
          <p:cNvSpPr/>
          <p:nvPr/>
        </p:nvSpPr>
        <p:spPr>
          <a:xfrm rot="628721">
            <a:off x="6156176" y="3068960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право с вырезом 21"/>
          <p:cNvSpPr/>
          <p:nvPr/>
        </p:nvSpPr>
        <p:spPr>
          <a:xfrm rot="2563895">
            <a:off x="5555992" y="3990654"/>
            <a:ext cx="1420537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с вырезом 22"/>
          <p:cNvSpPr/>
          <p:nvPr/>
        </p:nvSpPr>
        <p:spPr>
          <a:xfrm rot="5400000">
            <a:off x="4166244" y="4410820"/>
            <a:ext cx="1008112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059832" y="2420888"/>
            <a:ext cx="3024336" cy="1490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Сүйінбай</a:t>
            </a:r>
          </a:p>
          <a:p>
            <a:pPr algn="ctr"/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Аронұлы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836712"/>
            <a:ext cx="21602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1822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2996952"/>
            <a:ext cx="20517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14 - 15</a:t>
            </a:r>
            <a:endParaRPr lang="ru-RU" sz="3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52120" y="764704"/>
            <a:ext cx="23762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ақын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64288" y="2924944"/>
            <a:ext cx="19797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жырау</a:t>
            </a:r>
            <a:endParaRPr lang="ru-RU" sz="3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4725144"/>
            <a:ext cx="21602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58016" y="4643446"/>
            <a:ext cx="19945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айтыс</a:t>
            </a:r>
            <a:endParaRPr lang="ru-RU" sz="3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27784" y="5301208"/>
            <a:ext cx="3960440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с вырезом 16"/>
          <p:cNvSpPr/>
          <p:nvPr/>
        </p:nvSpPr>
        <p:spPr>
          <a:xfrm rot="19090419">
            <a:off x="5596797" y="1965489"/>
            <a:ext cx="1124332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с вырезом 17"/>
          <p:cNvSpPr/>
          <p:nvPr/>
        </p:nvSpPr>
        <p:spPr>
          <a:xfrm rot="13319952">
            <a:off x="2524244" y="1970029"/>
            <a:ext cx="1105962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право с вырезом 18"/>
          <p:cNvSpPr/>
          <p:nvPr/>
        </p:nvSpPr>
        <p:spPr>
          <a:xfrm rot="8292077">
            <a:off x="2235171" y="4019607"/>
            <a:ext cx="1525136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право с вырезом 19"/>
          <p:cNvSpPr/>
          <p:nvPr/>
        </p:nvSpPr>
        <p:spPr>
          <a:xfrm rot="9927602">
            <a:off x="2096886" y="3184016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право с вырезом 20"/>
          <p:cNvSpPr/>
          <p:nvPr/>
        </p:nvSpPr>
        <p:spPr>
          <a:xfrm rot="628721">
            <a:off x="6156176" y="3068960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право с вырезом 21"/>
          <p:cNvSpPr/>
          <p:nvPr/>
        </p:nvSpPr>
        <p:spPr>
          <a:xfrm rot="2563895">
            <a:off x="5555992" y="3990654"/>
            <a:ext cx="1420537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с вырезом 22"/>
          <p:cNvSpPr/>
          <p:nvPr/>
        </p:nvSpPr>
        <p:spPr>
          <a:xfrm rot="5400000">
            <a:off x="4166244" y="4410820"/>
            <a:ext cx="1008112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059832" y="2420888"/>
            <a:ext cx="3024336" cy="1490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Сүйінбай</a:t>
            </a:r>
          </a:p>
          <a:p>
            <a:pPr algn="ctr"/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Аронұлы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836712"/>
            <a:ext cx="21602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1822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2996952"/>
            <a:ext cx="20517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14 - 15</a:t>
            </a:r>
            <a:endParaRPr lang="ru-RU" sz="3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52120" y="764704"/>
            <a:ext cx="23762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ақын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64288" y="2924944"/>
            <a:ext cx="19797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жырау</a:t>
            </a:r>
            <a:endParaRPr lang="ru-RU" sz="3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4725144"/>
            <a:ext cx="21602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Жамбыл</a:t>
            </a:r>
            <a:endParaRPr lang="ru-RU" sz="3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76256" y="4653136"/>
            <a:ext cx="19945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айтыс</a:t>
            </a:r>
            <a:endParaRPr lang="ru-RU" sz="3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27784" y="5301208"/>
            <a:ext cx="3960440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с вырезом 16"/>
          <p:cNvSpPr/>
          <p:nvPr/>
        </p:nvSpPr>
        <p:spPr>
          <a:xfrm rot="19090419">
            <a:off x="5596797" y="1965489"/>
            <a:ext cx="1124332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с вырезом 17"/>
          <p:cNvSpPr/>
          <p:nvPr/>
        </p:nvSpPr>
        <p:spPr>
          <a:xfrm rot="13319952">
            <a:off x="2524244" y="1970029"/>
            <a:ext cx="1105962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право с вырезом 18"/>
          <p:cNvSpPr/>
          <p:nvPr/>
        </p:nvSpPr>
        <p:spPr>
          <a:xfrm rot="8292077">
            <a:off x="2235171" y="4019607"/>
            <a:ext cx="1525136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право с вырезом 19"/>
          <p:cNvSpPr/>
          <p:nvPr/>
        </p:nvSpPr>
        <p:spPr>
          <a:xfrm rot="9927602">
            <a:off x="2096886" y="3184016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право с вырезом 20"/>
          <p:cNvSpPr/>
          <p:nvPr/>
        </p:nvSpPr>
        <p:spPr>
          <a:xfrm rot="628721">
            <a:off x="6156176" y="3068960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право с вырезом 21"/>
          <p:cNvSpPr/>
          <p:nvPr/>
        </p:nvSpPr>
        <p:spPr>
          <a:xfrm rot="2563895">
            <a:off x="5555992" y="3990654"/>
            <a:ext cx="1420537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с вырезом 22"/>
          <p:cNvSpPr/>
          <p:nvPr/>
        </p:nvSpPr>
        <p:spPr>
          <a:xfrm rot="5400000">
            <a:off x="4166244" y="4410820"/>
            <a:ext cx="1008112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059832" y="2420888"/>
            <a:ext cx="3024336" cy="1490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Сүйінбай</a:t>
            </a:r>
          </a:p>
          <a:p>
            <a:pPr algn="ctr"/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Аронұлы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836712"/>
            <a:ext cx="21602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1822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2996952"/>
            <a:ext cx="20517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14 - 15</a:t>
            </a:r>
            <a:endParaRPr lang="ru-RU" sz="3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52120" y="764704"/>
            <a:ext cx="23762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ақын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64288" y="2924944"/>
            <a:ext cx="19797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жырау</a:t>
            </a:r>
            <a:endParaRPr lang="ru-RU" sz="3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4725144"/>
            <a:ext cx="21602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Жамбыл</a:t>
            </a:r>
            <a:endParaRPr lang="ru-RU" sz="3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76256" y="4653136"/>
            <a:ext cx="19945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айтыс</a:t>
            </a:r>
            <a:endParaRPr lang="ru-RU" sz="3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27784" y="5301208"/>
            <a:ext cx="3960440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Қарасай, Өтеген, Сұраншы, Жабай батырлар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с вырезом 16"/>
          <p:cNvSpPr/>
          <p:nvPr/>
        </p:nvSpPr>
        <p:spPr>
          <a:xfrm rot="19090419">
            <a:off x="5596797" y="1965489"/>
            <a:ext cx="1124332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с вырезом 17"/>
          <p:cNvSpPr/>
          <p:nvPr/>
        </p:nvSpPr>
        <p:spPr>
          <a:xfrm rot="13319952">
            <a:off x="2524244" y="1970029"/>
            <a:ext cx="1105962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право с вырезом 18"/>
          <p:cNvSpPr/>
          <p:nvPr/>
        </p:nvSpPr>
        <p:spPr>
          <a:xfrm rot="8292077">
            <a:off x="2235171" y="4019607"/>
            <a:ext cx="1525136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право с вырезом 19"/>
          <p:cNvSpPr/>
          <p:nvPr/>
        </p:nvSpPr>
        <p:spPr>
          <a:xfrm rot="9927602">
            <a:off x="2096886" y="3184016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право с вырезом 20"/>
          <p:cNvSpPr/>
          <p:nvPr/>
        </p:nvSpPr>
        <p:spPr>
          <a:xfrm rot="628721">
            <a:off x="6156176" y="3068960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право с вырезом 21"/>
          <p:cNvSpPr/>
          <p:nvPr/>
        </p:nvSpPr>
        <p:spPr>
          <a:xfrm rot="2563895">
            <a:off x="5555992" y="3990654"/>
            <a:ext cx="1420537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с вырезом 22"/>
          <p:cNvSpPr/>
          <p:nvPr/>
        </p:nvSpPr>
        <p:spPr>
          <a:xfrm rot="5400000">
            <a:off x="4166244" y="4410820"/>
            <a:ext cx="1008112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Үй жұмысын тексеру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683568" y="1484784"/>
            <a:ext cx="2664296" cy="13327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Жыр</a:t>
            </a:r>
            <a:endParaRPr lang="ru-RU" sz="2800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6876256" y="2420888"/>
            <a:ext cx="1728192" cy="158417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Ақын</a:t>
            </a:r>
          </a:p>
          <a:p>
            <a:pPr algn="ctr"/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4283968" y="908720"/>
            <a:ext cx="3722712" cy="12241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Жырау </a:t>
            </a:r>
          </a:p>
          <a:p>
            <a:pPr algn="ctr"/>
            <a:endParaRPr lang="ru-RU" sz="2800" dirty="0"/>
          </a:p>
        </p:txBody>
      </p:sp>
      <p:sp>
        <p:nvSpPr>
          <p:cNvPr id="14" name="Выноска-облако 13"/>
          <p:cNvSpPr/>
          <p:nvPr/>
        </p:nvSpPr>
        <p:spPr>
          <a:xfrm>
            <a:off x="2123728" y="2996952"/>
            <a:ext cx="3290664" cy="11521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Жыршы</a:t>
            </a:r>
          </a:p>
          <a:p>
            <a:pPr algn="ctr"/>
            <a:endParaRPr lang="ru-RU" dirty="0"/>
          </a:p>
        </p:txBody>
      </p:sp>
      <p:sp>
        <p:nvSpPr>
          <p:cNvPr id="16" name="Выноска-облако 15"/>
          <p:cNvSpPr/>
          <p:nvPr/>
        </p:nvSpPr>
        <p:spPr>
          <a:xfrm>
            <a:off x="467544" y="4725144"/>
            <a:ext cx="2592288" cy="10801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Толғау</a:t>
            </a:r>
          </a:p>
          <a:p>
            <a:pPr algn="ctr"/>
            <a:endParaRPr lang="ru-RU" dirty="0"/>
          </a:p>
        </p:txBody>
      </p:sp>
      <p:sp>
        <p:nvSpPr>
          <p:cNvPr id="18" name="Выноска-облако 17"/>
          <p:cNvSpPr/>
          <p:nvPr/>
        </p:nvSpPr>
        <p:spPr>
          <a:xfrm>
            <a:off x="4716016" y="4509120"/>
            <a:ext cx="2282552" cy="151216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Айтыс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5757874" cy="1524707"/>
          </a:xfrm>
        </p:spPr>
        <p:txBody>
          <a:bodyPr>
            <a:normAutofit fontScale="25000" lnSpcReduction="20000"/>
          </a:bodyPr>
          <a:lstStyle/>
          <a:p>
            <a:r>
              <a:rPr lang="ru-RU" sz="1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Жақсы деген немене, </a:t>
            </a:r>
            <a:r>
              <a:rPr lang="ru-RU" sz="1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жаман деген немене</a:t>
            </a:r>
            <a:r>
              <a:rPr lang="ru-RU" sz="1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1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Қандай адам жақсы, қандай адам жаман? </a:t>
            </a:r>
            <a:endParaRPr lang="ru-RU" sz="14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143248"/>
            <a:ext cx="48577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Осы сұрақтар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Сүйінбай ақынды да ойландырған.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Ақын өлеңінен жауап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іздеп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көрейік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196752"/>
            <a:ext cx="3781084" cy="448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kk-KZ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Сөздік жұмысы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>
            <a:normAutofit fontScale="85000" lnSpcReduction="20000"/>
          </a:bodyPr>
          <a:lstStyle/>
          <a:p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Әмме жұрттың  -  барлық жұрттың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--- всего народа</a:t>
            </a:r>
          </a:p>
          <a:p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Парық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--- толк, смысл, суть</a:t>
            </a:r>
          </a:p>
          <a:p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Сеңсең тон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---  дорогая шуба</a:t>
            </a:r>
          </a:p>
          <a:p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Көзі соқыр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---  слепой</a:t>
            </a:r>
          </a:p>
          <a:p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Тал түсте адасу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---  заблудиться в полдень</a:t>
            </a:r>
          </a:p>
          <a:p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Қыран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--- сокол</a:t>
            </a:r>
          </a:p>
          <a:p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Сөзі тиянақты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---  слова устойчивые</a:t>
            </a:r>
          </a:p>
          <a:p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Жаттық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---  чуждый</a:t>
            </a:r>
          </a:p>
          <a:p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Миуалы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---  плодоносный</a:t>
            </a:r>
          </a:p>
          <a:p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Көкірегі көр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---  темная душа</a:t>
            </a:r>
          </a:p>
          <a:p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Сиырдың танасы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---  теленок</a:t>
            </a:r>
          </a:p>
          <a:p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Ұңғы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---  отверстие, куда вставляется ручка топора</a:t>
            </a:r>
          </a:p>
          <a:p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Өркеш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---  горб</a:t>
            </a:r>
          </a:p>
          <a:p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Іріткі салу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---  сеять раздор, вражду</a:t>
            </a:r>
          </a:p>
          <a:p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Өсек – аяң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---  сплетни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Жақсы жігіт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 - жұртының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қаласындай,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Жақсы әйел әмме жұрттың анасындай.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Жақсыға ешкімнің де жаттығы жоқ,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Көреді бәрін де өз баласындай.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Жақсы жігіт сөзіне сақ тұрады,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Қыранның қырдан байқар баласындай.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Жақсы парқы жаманмен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бірдей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емес,          Жа</a:t>
            </a:r>
            <a:r>
              <a:rPr lang="kk-KZ" dirty="0" err="1" smtClean="0">
                <a:latin typeface="Times New Roman" pitchFamily="18" charset="0"/>
                <a:cs typeface="Times New Roman" pitchFamily="18" charset="0"/>
              </a:rPr>
              <a:t>қсы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жігіт сеңсең тонның </a:t>
            </a:r>
            <a:r>
              <a:rPr lang="kk-KZ" dirty="0" err="1" smtClean="0">
                <a:latin typeface="Times New Roman" pitchFamily="18" charset="0"/>
                <a:cs typeface="Times New Roman" pitchFamily="18" charset="0"/>
              </a:rPr>
              <a:t>жағасындай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Жақсының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сөзін әркім пайдаланар,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Миуалы алма, өріктің ағашындай.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Жаманның көкірегі  көр, көзі  соқыр,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Жүрер жолдан тал түсте адасып-ай.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Нышаны кем болса да адамдықтың,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Әркім жүр жақсымын деп таласып-ай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Жамандар  өтірікші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өсегі көп,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Ел-жұрттың іріткі салар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арасын-ай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Жалған сөзбен бықсытар ел арасын,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Жанбай қалған ағаштың шаласындай.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Соқтығып әркімге бір ұрынады,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Сиырдың тентек болған танасындай.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Сондай жанның ешкімге сүйкімі жоқ,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Жылқының қотыр болған аласындай.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Жақсы адам елдің ерке </a:t>
            </a:r>
            <a:r>
              <a:rPr lang="kk-KZ" dirty="0" err="1" smtClean="0">
                <a:latin typeface="Times New Roman" pitchFamily="18" charset="0"/>
                <a:cs typeface="Times New Roman" pitchFamily="18" charset="0"/>
              </a:rPr>
              <a:t>серкесіндей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Халқының қалың жүнді </a:t>
            </a:r>
            <a:r>
              <a:rPr lang="kk-KZ" dirty="0" err="1" smtClean="0">
                <a:latin typeface="Times New Roman" pitchFamily="18" charset="0"/>
                <a:cs typeface="Times New Roman" pitchFamily="18" charset="0"/>
              </a:rPr>
              <a:t>көрпесіндей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Жақсы болар баланың жүзі жылы,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Орыстың күймей піскен </a:t>
            </a:r>
            <a:r>
              <a:rPr lang="kk-KZ" dirty="0" err="1" smtClean="0">
                <a:latin typeface="Times New Roman" pitchFamily="18" charset="0"/>
                <a:cs typeface="Times New Roman" pitchFamily="18" charset="0"/>
              </a:rPr>
              <a:t>бөлкесіндей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Жақсының айтқан сөзі тиянақты,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Түйенің </a:t>
            </a:r>
            <a:r>
              <a:rPr lang="kk-KZ" dirty="0" err="1" smtClean="0">
                <a:latin typeface="Times New Roman" pitchFamily="18" charset="0"/>
                <a:cs typeface="Times New Roman" pitchFamily="18" charset="0"/>
              </a:rPr>
              <a:t>аумайтұғын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err="1" smtClean="0">
                <a:latin typeface="Times New Roman" pitchFamily="18" charset="0"/>
                <a:cs typeface="Times New Roman" pitchFamily="18" charset="0"/>
              </a:rPr>
              <a:t>өркешіндей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Жақсыға үлкен – кіші бәрі жақсы,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Жасынан бірге өскен </a:t>
            </a:r>
            <a:r>
              <a:rPr lang="kk-KZ" dirty="0" err="1" smtClean="0">
                <a:latin typeface="Times New Roman" pitchFamily="18" charset="0"/>
                <a:cs typeface="Times New Roman" pitchFamily="18" charset="0"/>
              </a:rPr>
              <a:t>еркесіндей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86551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Жақсы кісі көрінер жыл құсындай,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Жаман адам балтаның ұңғысындай.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«Олақтан салақ жаман»-деген мақал,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Жамандар түзей алмас тұрмысын-ай.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Жақсы адам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жатты да жақын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етер,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Беттескен екі таудың тұрғысындай.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Жамандар өсек-аяң айтып жүрер,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Өзінің  білмегенсіп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қылмысын-ай.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«Жақсы менен жаманның айырмасы» өлеңімен жұмыс: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0202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Өлеңді мәнерлеп оқу.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Тұжырым стратегиясы бойынша өлеңді талдау, негізгі мақсат кейіпкер бейнесін ашу арқылы  тақырыптың идеясын мәнін  ашу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kk-KZ" dirty="0" smtClean="0"/>
              <a:t> </a:t>
            </a:r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852936"/>
          <a:ext cx="9144000" cy="3789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672"/>
                <a:gridCol w="4392488"/>
                <a:gridCol w="3131840"/>
              </a:tblGrid>
              <a:tr h="562729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Кейіпкер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Іс - әрекеті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Адами қасиеттері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13155">
                <a:tc>
                  <a:txBody>
                    <a:bodyPr/>
                    <a:lstStyle/>
                    <a:p>
                      <a:r>
                        <a:rPr lang="kk-KZ" sz="21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Жақсы адам</a:t>
                      </a:r>
                      <a:endParaRPr lang="ru-RU" sz="21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6C2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1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Жақсы сөзіне сақ тұрады, жақсының сөзін әр адам пайдаланып, одан үлгі ала отырып жан – жағындағыелге көмек көрсетуге дайын</a:t>
                      </a:r>
                      <a:r>
                        <a:rPr lang="kk-KZ" sz="21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тұрады.</a:t>
                      </a:r>
                      <a:endParaRPr lang="ru-RU" sz="21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6C2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1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Адамгершілігі мол, мейірімді, қарапайым, тәлім – тәрбиелі, сауатты, қайырымды, адал жан</a:t>
                      </a:r>
                      <a:endParaRPr lang="ru-RU" sz="21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6C2EF"/>
                    </a:solidFill>
                  </a:tcPr>
                </a:tc>
              </a:tr>
              <a:tr h="1613155">
                <a:tc>
                  <a:txBody>
                    <a:bodyPr/>
                    <a:lstStyle/>
                    <a:p>
                      <a:r>
                        <a:rPr lang="kk-KZ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Жаман адам</a:t>
                      </a:r>
                      <a:endParaRPr lang="ru-RU" sz="2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Жаманның көкірегі көр, көзі соқыр болады, келе жатқан жолынан адасып кетеді, елдің арасын бықсытып, адамдарды өштестіреді.</a:t>
                      </a:r>
                      <a:endParaRPr lang="ru-RU" sz="2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Оқымаған, надан, өзімшіл, пасық</a:t>
                      </a:r>
                      <a:r>
                        <a:rPr lang="kk-KZ" sz="21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адам, өсекқұмар, мақтаншақ</a:t>
                      </a:r>
                      <a:endParaRPr lang="ru-RU" sz="2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Мақал - мәтелдер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283152" cy="3484984"/>
          </a:xfrm>
        </p:spPr>
        <p:txBody>
          <a:bodyPr/>
          <a:lstStyle/>
          <a:p>
            <a:r>
              <a:rPr lang="kk-KZ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Жақсының өзі өлгенмен, сөзі өлмейді.</a:t>
            </a:r>
          </a:p>
          <a:p>
            <a:pPr>
              <a:buNone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Жақсы адам жолдасынан белгілі.</a:t>
            </a: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Жақсымын деп мақтанба, халық айтпай,</a:t>
            </a:r>
          </a:p>
          <a:p>
            <a:pPr>
              <a:buNone/>
            </a:pPr>
            <a:r>
              <a:rPr lang="kk-KZ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Батырмын деп баптанба, барып қайтпай</a:t>
            </a:r>
            <a:r>
              <a:rPr lang="kk-KZ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C00000"/>
                </a:solidFill>
              </a:rPr>
              <a:t>Нақыл сөз</a:t>
            </a:r>
            <a:br>
              <a:rPr lang="kk-KZ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115616" y="1196752"/>
            <a:ext cx="4176464" cy="194421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800" b="1" i="1" dirty="0" smtClean="0">
                <a:solidFill>
                  <a:srgbClr val="FFC000"/>
                </a:solidFill>
              </a:rPr>
              <a:t>Жақсы болса жолдасың</a:t>
            </a:r>
          </a:p>
          <a:p>
            <a:pPr>
              <a:buNone/>
            </a:pPr>
            <a:r>
              <a:rPr lang="kk-KZ" sz="2800" b="1" i="1" dirty="0" smtClean="0">
                <a:solidFill>
                  <a:srgbClr val="FFC000"/>
                </a:solidFill>
              </a:rPr>
              <a:t>Қабағына қарайды.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rot="5400000">
            <a:off x="4680012" y="2456892"/>
            <a:ext cx="3096344" cy="475252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kk-KZ" sz="2800" b="1" i="1" dirty="0" smtClean="0">
                <a:solidFill>
                  <a:srgbClr val="F8E8C0"/>
                </a:solidFill>
              </a:rPr>
              <a:t>Жаман жігіт белгісі –</a:t>
            </a:r>
          </a:p>
          <a:p>
            <a:pPr>
              <a:buNone/>
            </a:pPr>
            <a:r>
              <a:rPr lang="kk-KZ" sz="2800" b="1" i="1" dirty="0" smtClean="0">
                <a:solidFill>
                  <a:srgbClr val="F8E8C0"/>
                </a:solidFill>
              </a:rPr>
              <a:t>Алғаны мен бергенін</a:t>
            </a:r>
          </a:p>
          <a:p>
            <a:pPr>
              <a:buNone/>
            </a:pPr>
            <a:r>
              <a:rPr lang="kk-KZ" sz="2800" b="1" i="1" dirty="0" smtClean="0">
                <a:solidFill>
                  <a:srgbClr val="F8E8C0"/>
                </a:solidFill>
              </a:rPr>
              <a:t>Сырттан жүріп санайды.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0" y="404664"/>
            <a:ext cx="9144000" cy="5976664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None/>
            </a:pPr>
            <a:endParaRPr lang="ru-RU" sz="3600" dirty="0" smtClean="0"/>
          </a:p>
          <a:p>
            <a:pPr>
              <a:lnSpc>
                <a:spcPct val="150000"/>
              </a:lnSpc>
              <a:buNone/>
            </a:pPr>
            <a:r>
              <a:rPr lang="ru-RU" sz="3600" dirty="0" smtClean="0"/>
              <a:t>Адам – </a:t>
            </a:r>
            <a:r>
              <a:rPr lang="ru-RU" sz="3600" dirty="0" err="1" smtClean="0"/>
              <a:t>өмірге қонақ</a:t>
            </a:r>
            <a:r>
              <a:rPr lang="ru-RU" sz="36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ru-RU" sz="3600" dirty="0" err="1" smtClean="0"/>
              <a:t>Мақсат </a:t>
            </a:r>
            <a:r>
              <a:rPr lang="ru-RU" sz="3600" dirty="0" smtClean="0"/>
              <a:t>– </a:t>
            </a:r>
            <a:r>
              <a:rPr lang="ru-RU" sz="3600" dirty="0" err="1" smtClean="0"/>
              <a:t>бүгінгі айтылған</a:t>
            </a:r>
            <a:r>
              <a:rPr lang="ru-RU" sz="3600" dirty="0" smtClean="0"/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ru-RU" sz="3600" dirty="0" err="1" smtClean="0"/>
              <a:t>жаман</a:t>
            </a:r>
            <a:r>
              <a:rPr lang="ru-RU" sz="3600" dirty="0" smtClean="0"/>
              <a:t> </a:t>
            </a:r>
            <a:r>
              <a:rPr lang="ru-RU" sz="3600" dirty="0" err="1" smtClean="0"/>
              <a:t>қасиеттерден аулақ болып</a:t>
            </a:r>
            <a:r>
              <a:rPr lang="ru-RU" sz="3600" dirty="0" smtClean="0"/>
              <a:t>, </a:t>
            </a:r>
          </a:p>
          <a:p>
            <a:pPr>
              <a:lnSpc>
                <a:spcPct val="150000"/>
              </a:lnSpc>
              <a:buNone/>
            </a:pPr>
            <a:r>
              <a:rPr lang="kk-KZ" sz="3600" dirty="0" smtClean="0"/>
              <a:t>жақсы қасиеттерді бойымызға </a:t>
            </a:r>
          </a:p>
          <a:p>
            <a:pPr>
              <a:lnSpc>
                <a:spcPct val="150000"/>
              </a:lnSpc>
              <a:buNone/>
            </a:pPr>
            <a:r>
              <a:rPr lang="kk-KZ" sz="3600" dirty="0" smtClean="0"/>
              <a:t>                                          сіңіру керек.</a:t>
            </a:r>
            <a:endParaRPr lang="ru-RU" sz="3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915816" y="126876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</a:rPr>
              <a:t>ТҮЙІН: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764704"/>
            <a:ext cx="4968552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Дулат Бабатайулы.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1802 - 1874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2348880"/>
            <a:ext cx="5040560" cy="374441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Жетімдіктен өтерсің,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Шаң бермей әлі кетерсің,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Қажыма, Ақтан, қажыма,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Жетерсің, әлі жетерсің.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1520" y="980727"/>
            <a:ext cx="3456383" cy="46085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C00000"/>
                </a:solidFill>
                <a:latin typeface="+mn-lt"/>
              </a:rPr>
              <a:t>Үй тапсырмасы: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204864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1. 62 – 63 бет, </a:t>
            </a:r>
            <a:r>
              <a:rPr lang="ru-RU" sz="2800" dirty="0" err="1" smtClean="0">
                <a:solidFill>
                  <a:srgbClr val="7030A0"/>
                </a:solidFill>
              </a:rPr>
              <a:t>«Жақсы менен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жаманның айырмасы</a:t>
            </a:r>
            <a:r>
              <a:rPr lang="ru-RU" sz="2800" dirty="0" smtClean="0">
                <a:solidFill>
                  <a:srgbClr val="7030A0"/>
                </a:solidFill>
              </a:rPr>
              <a:t>» </a:t>
            </a:r>
            <a:r>
              <a:rPr lang="ru-RU" sz="2800" dirty="0" err="1" smtClean="0">
                <a:solidFill>
                  <a:srgbClr val="7030A0"/>
                </a:solidFill>
              </a:rPr>
              <a:t>өлеңін мәнерлеп оқып келу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 2. 106 – 108 бет, </a:t>
            </a:r>
            <a:r>
              <a:rPr lang="ru-RU" sz="2800" dirty="0" err="1" smtClean="0">
                <a:solidFill>
                  <a:srgbClr val="7030A0"/>
                </a:solidFill>
              </a:rPr>
              <a:t>хрестоматияда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берілген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ақын өлеңдерімен танысу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5"/>
          <p:cNvSpPr>
            <a:spLocks noChangeArrowheads="1" noChangeShapeType="1" noTextEdit="1"/>
          </p:cNvSpPr>
          <p:nvPr/>
        </p:nvSpPr>
        <p:spPr bwMode="auto">
          <a:xfrm>
            <a:off x="2484438" y="1268413"/>
            <a:ext cx="446405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Сабақ аяқталды</a:t>
            </a:r>
          </a:p>
        </p:txBody>
      </p:sp>
      <p:sp>
        <p:nvSpPr>
          <p:cNvPr id="24579" name="WordArt 7" descr="Белый мрамор"/>
          <p:cNvSpPr>
            <a:spLocks noChangeArrowheads="1" noChangeShapeType="1" noTextEdit="1"/>
          </p:cNvSpPr>
          <p:nvPr/>
        </p:nvSpPr>
        <p:spPr bwMode="auto">
          <a:xfrm>
            <a:off x="2051050" y="2565400"/>
            <a:ext cx="4679950" cy="155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Рахмет!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“Білімді аудармашы”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Сабақтың жаңа тақырыбын білу үшін біз сөзжұмбақты шешіп, өз аудармашылық білімізді көрсетеміз.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76256" y="260648"/>
            <a:ext cx="2267744" cy="5865515"/>
          </a:xfrm>
        </p:spPr>
        <p:txBody>
          <a:bodyPr/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хороший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0" y="332656"/>
          <a:ext cx="6876252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028"/>
                <a:gridCol w="764028"/>
                <a:gridCol w="764028"/>
                <a:gridCol w="764028"/>
                <a:gridCol w="764028"/>
                <a:gridCol w="764028"/>
                <a:gridCol w="764028"/>
                <a:gridCol w="764028"/>
                <a:gridCol w="764028"/>
              </a:tblGrid>
              <a:tr h="756084"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  <a:tr h="7560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084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6256" y="980728"/>
            <a:ext cx="2267744" cy="1143000"/>
          </a:xfrm>
        </p:spPr>
        <p:txBody>
          <a:bodyPr>
            <a:norm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ходит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332656"/>
          <a:ext cx="6804252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28"/>
                <a:gridCol w="756028"/>
                <a:gridCol w="756028"/>
                <a:gridCol w="756028"/>
                <a:gridCol w="756028"/>
                <a:gridCol w="756028"/>
                <a:gridCol w="756028"/>
                <a:gridCol w="756028"/>
                <a:gridCol w="756028"/>
              </a:tblGrid>
              <a:tr h="756084"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  <a:tr h="7560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084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0" y="332656"/>
          <a:ext cx="7092279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031"/>
                <a:gridCol w="788031"/>
                <a:gridCol w="788031"/>
                <a:gridCol w="788031"/>
                <a:gridCol w="788031"/>
                <a:gridCol w="788031"/>
                <a:gridCol w="788031"/>
                <a:gridCol w="788031"/>
                <a:gridCol w="788031"/>
              </a:tblGrid>
              <a:tr h="756084"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  <a:tr h="7560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084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76256" y="1844824"/>
            <a:ext cx="2267744" cy="4281339"/>
          </a:xfrm>
        </p:spPr>
        <p:txBody>
          <a:bodyPr/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женщина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0" y="332656"/>
          <a:ext cx="6804252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28"/>
                <a:gridCol w="756028"/>
                <a:gridCol w="756028"/>
                <a:gridCol w="756028"/>
                <a:gridCol w="756028"/>
                <a:gridCol w="756028"/>
                <a:gridCol w="756028"/>
                <a:gridCol w="756028"/>
                <a:gridCol w="756028"/>
              </a:tblGrid>
              <a:tr h="756084"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  <a:tr h="7560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084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84168" y="2564904"/>
            <a:ext cx="3059832" cy="3561259"/>
          </a:xfrm>
        </p:spPr>
        <p:txBody>
          <a:bodyPr/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Покровитель - наставник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B5EBE2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716</TotalTime>
  <Words>951</Words>
  <Application>Microsoft Office PowerPoint</Application>
  <PresentationFormat>Экран (4:3)</PresentationFormat>
  <Paragraphs>342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Апекс</vt:lpstr>
      <vt:lpstr>Сабақтың тақырыбы:  Сүйінбай Аронұлы. “Жақсы менен жаманның айырмасы” </vt:lpstr>
      <vt:lpstr>Сабақтың мақсаты: </vt:lpstr>
      <vt:lpstr>Үй жұмысын тексеру </vt:lpstr>
      <vt:lpstr>Дулат Бабатайулы. 1802 - 1874</vt:lpstr>
      <vt:lpstr>“Білімді аудармашы”</vt:lpstr>
      <vt:lpstr>Слайд 6</vt:lpstr>
      <vt:lpstr>ходит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Сүйінбай Аронұлы                1822 - 1895</vt:lpstr>
      <vt:lpstr>    Сүйінбай Аронұлы                   1822 - 1895</vt:lpstr>
      <vt:lpstr>   Сүйінбай Аронұлы                   1822 - 1895</vt:lpstr>
      <vt:lpstr>Сүйінбай Аронұлы                1822 - 1895</vt:lpstr>
      <vt:lpstr>    Сүйінбай Аронұлы                    1822 - 1895</vt:lpstr>
      <vt:lpstr>Сүйінбай Аронұлы                 1822 - 1895</vt:lpstr>
      <vt:lpstr>Сүйінбай Аронұлы                 1822 - 1895</vt:lpstr>
      <vt:lpstr>Сүйінбай Аронұлы                1822 - 1895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Сөздік жұмысы</vt:lpstr>
      <vt:lpstr>Слайд 32</vt:lpstr>
      <vt:lpstr>Слайд 33</vt:lpstr>
      <vt:lpstr>Слайд 34</vt:lpstr>
      <vt:lpstr>Слайд 35</vt:lpstr>
      <vt:lpstr>«Жақсы менен жаманның айырмасы» өлеңімен жұмыс: </vt:lpstr>
      <vt:lpstr>Мақал - мәтелдер</vt:lpstr>
      <vt:lpstr>Нақыл сөз </vt:lpstr>
      <vt:lpstr> </vt:lpstr>
      <vt:lpstr>Үй тапсырмасы:</vt:lpstr>
      <vt:lpstr>Слайд 41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ҚӘ 7 сынып 8.12.12</dc:title>
  <dc:creator>Admin</dc:creator>
  <cp:lastModifiedBy>User</cp:lastModifiedBy>
  <cp:revision>73</cp:revision>
  <dcterms:created xsi:type="dcterms:W3CDTF">2012-12-05T16:05:35Z</dcterms:created>
  <dcterms:modified xsi:type="dcterms:W3CDTF">2016-01-05T17:29:19Z</dcterms:modified>
</cp:coreProperties>
</file>