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6A3BB1-06D9-4A2A-8B3C-AA2B5214CF4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B6E4737-D6ED-4006-898A-93C30961AAA1}">
      <dgm:prSet phldrT="[Текст]"/>
      <dgm:spPr/>
      <dgm:t>
        <a:bodyPr/>
        <a:lstStyle/>
        <a:p>
          <a:r>
            <a:rPr lang="ru-RU" dirty="0" err="1" smtClean="0"/>
            <a:t>Спа</a:t>
          </a:r>
          <a:endParaRPr lang="ru-RU" dirty="0"/>
        </a:p>
      </dgm:t>
    </dgm:pt>
    <dgm:pt modelId="{B64713F0-A94F-4403-96D0-DCDC7DFA70A5}" type="parTrans" cxnId="{6934B39A-01E9-439E-A62D-A2477C474339}">
      <dgm:prSet/>
      <dgm:spPr/>
      <dgm:t>
        <a:bodyPr/>
        <a:lstStyle/>
        <a:p>
          <a:endParaRPr lang="ru-RU"/>
        </a:p>
      </dgm:t>
    </dgm:pt>
    <dgm:pt modelId="{0EB985EF-FFA0-4A86-A1B3-42542906499A}" type="sibTrans" cxnId="{6934B39A-01E9-439E-A62D-A2477C474339}">
      <dgm:prSet/>
      <dgm:spPr/>
      <dgm:t>
        <a:bodyPr/>
        <a:lstStyle/>
        <a:p>
          <a:endParaRPr lang="ru-RU"/>
        </a:p>
      </dgm:t>
    </dgm:pt>
    <dgm:pt modelId="{971EDD61-3E1F-4B98-813E-0DF10D513433}">
      <dgm:prSet phldrT="[Текст]"/>
      <dgm:spPr/>
      <dgm:t>
        <a:bodyPr/>
        <a:lstStyle/>
        <a:p>
          <a:r>
            <a:rPr lang="ru-RU" dirty="0" smtClean="0"/>
            <a:t>си</a:t>
          </a:r>
          <a:endParaRPr lang="ru-RU" dirty="0"/>
        </a:p>
      </dgm:t>
    </dgm:pt>
    <dgm:pt modelId="{AB5EFDC8-2ABF-41E4-8491-D003011EC14B}" type="parTrans" cxnId="{E7C4AE71-010E-497F-AC74-50BD667F1F71}">
      <dgm:prSet/>
      <dgm:spPr/>
      <dgm:t>
        <a:bodyPr/>
        <a:lstStyle/>
        <a:p>
          <a:endParaRPr lang="ru-RU"/>
        </a:p>
      </dgm:t>
    </dgm:pt>
    <dgm:pt modelId="{EBC873DE-ADBC-4E58-8CCB-8539B59F921B}" type="sibTrans" cxnId="{E7C4AE71-010E-497F-AC74-50BD667F1F71}">
      <dgm:prSet/>
      <dgm:spPr/>
      <dgm:t>
        <a:bodyPr/>
        <a:lstStyle/>
        <a:p>
          <a:endParaRPr lang="ru-RU"/>
        </a:p>
      </dgm:t>
    </dgm:pt>
    <dgm:pt modelId="{16C65C71-86FA-4583-9529-7709C96AFE41}">
      <dgm:prSet phldrT="[Текст]"/>
      <dgm:spPr/>
      <dgm:t>
        <a:bodyPr/>
        <a:lstStyle/>
        <a:p>
          <a:r>
            <a:rPr lang="ru-RU" dirty="0" err="1" smtClean="0"/>
            <a:t>бо</a:t>
          </a:r>
          <a:endParaRPr lang="ru-RU" dirty="0"/>
        </a:p>
      </dgm:t>
    </dgm:pt>
    <dgm:pt modelId="{8514BC9B-D69C-4888-8338-CF17962B7153}" type="parTrans" cxnId="{A886F2B8-DCCF-4B35-9859-B90000317020}">
      <dgm:prSet/>
      <dgm:spPr/>
      <dgm:t>
        <a:bodyPr/>
        <a:lstStyle/>
        <a:p>
          <a:endParaRPr lang="ru-RU"/>
        </a:p>
      </dgm:t>
    </dgm:pt>
    <dgm:pt modelId="{6FEE2F39-3EC9-442E-82E1-819CF7B7EEE9}" type="sibTrans" cxnId="{A886F2B8-DCCF-4B35-9859-B90000317020}">
      <dgm:prSet/>
      <dgm:spPr/>
      <dgm:t>
        <a:bodyPr/>
        <a:lstStyle/>
        <a:p>
          <a:endParaRPr lang="ru-RU"/>
        </a:p>
      </dgm:t>
    </dgm:pt>
    <dgm:pt modelId="{1B1654C5-C49E-4D6F-A9A2-1438F0C56FA1}">
      <dgm:prSet phldrT="[Текст]"/>
      <dgm:spPr/>
      <dgm:t>
        <a:bodyPr/>
        <a:lstStyle/>
        <a:p>
          <a:r>
            <a:rPr lang="ru-RU" dirty="0" smtClean="0"/>
            <a:t>за</a:t>
          </a:r>
          <a:endParaRPr lang="ru-RU" dirty="0"/>
        </a:p>
      </dgm:t>
    </dgm:pt>
    <dgm:pt modelId="{1604347B-A2A9-481D-976B-431EAD695DFE}" type="parTrans" cxnId="{3B97CE98-0A61-424E-B92A-6494F24579D9}">
      <dgm:prSet/>
      <dgm:spPr/>
      <dgm:t>
        <a:bodyPr/>
        <a:lstStyle/>
        <a:p>
          <a:endParaRPr lang="ru-RU"/>
        </a:p>
      </dgm:t>
    </dgm:pt>
    <dgm:pt modelId="{A7DA4E26-4631-454F-8179-7576D8BDEEB8}" type="sibTrans" cxnId="{3B97CE98-0A61-424E-B92A-6494F24579D9}">
      <dgm:prSet/>
      <dgm:spPr/>
      <dgm:t>
        <a:bodyPr/>
        <a:lstStyle/>
        <a:p>
          <a:endParaRPr lang="ru-RU"/>
        </a:p>
      </dgm:t>
    </dgm:pt>
    <dgm:pt modelId="{E3E92D17-7B13-4FE0-9B78-1068D3424E40}">
      <dgm:prSet phldrT="[Текст]"/>
      <dgm:spPr/>
      <dgm:t>
        <a:bodyPr/>
        <a:lstStyle/>
        <a:p>
          <a:r>
            <a:rPr lang="ru-RU" dirty="0" smtClean="0"/>
            <a:t>урок</a:t>
          </a:r>
          <a:endParaRPr lang="ru-RU" dirty="0"/>
        </a:p>
      </dgm:t>
    </dgm:pt>
    <dgm:pt modelId="{1C4A9BA2-27D2-4B74-9C79-E3E430004D57}" type="parTrans" cxnId="{9CE051C6-D947-4B16-B157-2325AB12F9F2}">
      <dgm:prSet/>
      <dgm:spPr/>
      <dgm:t>
        <a:bodyPr/>
        <a:lstStyle/>
        <a:p>
          <a:endParaRPr lang="ru-RU"/>
        </a:p>
      </dgm:t>
    </dgm:pt>
    <dgm:pt modelId="{BEA6BDC5-8E78-447D-B667-07C4D2AD6F0D}" type="sibTrans" cxnId="{9CE051C6-D947-4B16-B157-2325AB12F9F2}">
      <dgm:prSet/>
      <dgm:spPr/>
      <dgm:t>
        <a:bodyPr/>
        <a:lstStyle/>
        <a:p>
          <a:endParaRPr lang="ru-RU"/>
        </a:p>
      </dgm:t>
    </dgm:pt>
    <dgm:pt modelId="{8EF9C78D-96B3-47A6-AAC9-BCBB1B305655}" type="pres">
      <dgm:prSet presAssocID="{EB6A3BB1-06D9-4A2A-8B3C-AA2B5214CF4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CFFDD87-246B-474D-8EB3-A56DF7773D61}" type="pres">
      <dgm:prSet presAssocID="{8B6E4737-D6ED-4006-898A-93C30961AAA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EB02F1-7DFD-430C-84D2-80A5A0F66E03}" type="pres">
      <dgm:prSet presAssocID="{0EB985EF-FFA0-4A86-A1B3-42542906499A}" presName="sibTrans" presStyleCnt="0"/>
      <dgm:spPr/>
    </dgm:pt>
    <dgm:pt modelId="{EC203B41-64FB-4B88-B5BD-D61D3FB067F1}" type="pres">
      <dgm:prSet presAssocID="{971EDD61-3E1F-4B98-813E-0DF10D51343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3CD114-A23F-4863-BDB5-66D0D467D0A7}" type="pres">
      <dgm:prSet presAssocID="{EBC873DE-ADBC-4E58-8CCB-8539B59F921B}" presName="sibTrans" presStyleCnt="0"/>
      <dgm:spPr/>
    </dgm:pt>
    <dgm:pt modelId="{6EA9F3DC-70CC-470B-A907-7DA5A6C8F98F}" type="pres">
      <dgm:prSet presAssocID="{16C65C71-86FA-4583-9529-7709C96AFE4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9A796B-07EE-4682-90ED-580E1537EE3D}" type="pres">
      <dgm:prSet presAssocID="{6FEE2F39-3EC9-442E-82E1-819CF7B7EEE9}" presName="sibTrans" presStyleCnt="0"/>
      <dgm:spPr/>
    </dgm:pt>
    <dgm:pt modelId="{2A119B7F-2F3D-40B9-B18C-F98F7CCB1B04}" type="pres">
      <dgm:prSet presAssocID="{1B1654C5-C49E-4D6F-A9A2-1438F0C56FA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87EE19-DD08-4ED2-BBD9-6381C8921F26}" type="pres">
      <dgm:prSet presAssocID="{A7DA4E26-4631-454F-8179-7576D8BDEEB8}" presName="sibTrans" presStyleCnt="0"/>
      <dgm:spPr/>
    </dgm:pt>
    <dgm:pt modelId="{92F2DCB5-6DC8-4BFB-A544-053C003A4ADA}" type="pres">
      <dgm:prSet presAssocID="{E3E92D17-7B13-4FE0-9B78-1068D3424E4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86F2B8-DCCF-4B35-9859-B90000317020}" srcId="{EB6A3BB1-06D9-4A2A-8B3C-AA2B5214CF40}" destId="{16C65C71-86FA-4583-9529-7709C96AFE41}" srcOrd="2" destOrd="0" parTransId="{8514BC9B-D69C-4888-8338-CF17962B7153}" sibTransId="{6FEE2F39-3EC9-442E-82E1-819CF7B7EEE9}"/>
    <dgm:cxn modelId="{2DB276AA-56CC-49AE-BC4A-AF9E77121014}" type="presOf" srcId="{16C65C71-86FA-4583-9529-7709C96AFE41}" destId="{6EA9F3DC-70CC-470B-A907-7DA5A6C8F98F}" srcOrd="0" destOrd="0" presId="urn:microsoft.com/office/officeart/2005/8/layout/default"/>
    <dgm:cxn modelId="{7DB821D9-32B0-4011-933D-12AE26F85947}" type="presOf" srcId="{971EDD61-3E1F-4B98-813E-0DF10D513433}" destId="{EC203B41-64FB-4B88-B5BD-D61D3FB067F1}" srcOrd="0" destOrd="0" presId="urn:microsoft.com/office/officeart/2005/8/layout/default"/>
    <dgm:cxn modelId="{E7C4AE71-010E-497F-AC74-50BD667F1F71}" srcId="{EB6A3BB1-06D9-4A2A-8B3C-AA2B5214CF40}" destId="{971EDD61-3E1F-4B98-813E-0DF10D513433}" srcOrd="1" destOrd="0" parTransId="{AB5EFDC8-2ABF-41E4-8491-D003011EC14B}" sibTransId="{EBC873DE-ADBC-4E58-8CCB-8539B59F921B}"/>
    <dgm:cxn modelId="{3B53DD01-822C-470D-944E-D914EEFE60F3}" type="presOf" srcId="{8B6E4737-D6ED-4006-898A-93C30961AAA1}" destId="{1CFFDD87-246B-474D-8EB3-A56DF7773D61}" srcOrd="0" destOrd="0" presId="urn:microsoft.com/office/officeart/2005/8/layout/default"/>
    <dgm:cxn modelId="{6934B39A-01E9-439E-A62D-A2477C474339}" srcId="{EB6A3BB1-06D9-4A2A-8B3C-AA2B5214CF40}" destId="{8B6E4737-D6ED-4006-898A-93C30961AAA1}" srcOrd="0" destOrd="0" parTransId="{B64713F0-A94F-4403-96D0-DCDC7DFA70A5}" sibTransId="{0EB985EF-FFA0-4A86-A1B3-42542906499A}"/>
    <dgm:cxn modelId="{042BF19B-58FD-4112-8528-0AC98A9671B2}" type="presOf" srcId="{EB6A3BB1-06D9-4A2A-8B3C-AA2B5214CF40}" destId="{8EF9C78D-96B3-47A6-AAC9-BCBB1B305655}" srcOrd="0" destOrd="0" presId="urn:microsoft.com/office/officeart/2005/8/layout/default"/>
    <dgm:cxn modelId="{3B97CE98-0A61-424E-B92A-6494F24579D9}" srcId="{EB6A3BB1-06D9-4A2A-8B3C-AA2B5214CF40}" destId="{1B1654C5-C49E-4D6F-A9A2-1438F0C56FA1}" srcOrd="3" destOrd="0" parTransId="{1604347B-A2A9-481D-976B-431EAD695DFE}" sibTransId="{A7DA4E26-4631-454F-8179-7576D8BDEEB8}"/>
    <dgm:cxn modelId="{9CE051C6-D947-4B16-B157-2325AB12F9F2}" srcId="{EB6A3BB1-06D9-4A2A-8B3C-AA2B5214CF40}" destId="{E3E92D17-7B13-4FE0-9B78-1068D3424E40}" srcOrd="4" destOrd="0" parTransId="{1C4A9BA2-27D2-4B74-9C79-E3E430004D57}" sibTransId="{BEA6BDC5-8E78-447D-B667-07C4D2AD6F0D}"/>
    <dgm:cxn modelId="{B3CC6444-B8F3-4A69-B745-9345530F9850}" type="presOf" srcId="{E3E92D17-7B13-4FE0-9B78-1068D3424E40}" destId="{92F2DCB5-6DC8-4BFB-A544-053C003A4ADA}" srcOrd="0" destOrd="0" presId="urn:microsoft.com/office/officeart/2005/8/layout/default"/>
    <dgm:cxn modelId="{51BF5DE6-3AD3-4413-BA8B-6F87E10EC2E7}" type="presOf" srcId="{1B1654C5-C49E-4D6F-A9A2-1438F0C56FA1}" destId="{2A119B7F-2F3D-40B9-B18C-F98F7CCB1B04}" srcOrd="0" destOrd="0" presId="urn:microsoft.com/office/officeart/2005/8/layout/default"/>
    <dgm:cxn modelId="{01E95C75-7040-42A9-91C3-C478066BFED3}" type="presParOf" srcId="{8EF9C78D-96B3-47A6-AAC9-BCBB1B305655}" destId="{1CFFDD87-246B-474D-8EB3-A56DF7773D61}" srcOrd="0" destOrd="0" presId="urn:microsoft.com/office/officeart/2005/8/layout/default"/>
    <dgm:cxn modelId="{A29B8261-8D4B-4D7C-9712-A66C2FF1C90F}" type="presParOf" srcId="{8EF9C78D-96B3-47A6-AAC9-BCBB1B305655}" destId="{AFEB02F1-7DFD-430C-84D2-80A5A0F66E03}" srcOrd="1" destOrd="0" presId="urn:microsoft.com/office/officeart/2005/8/layout/default"/>
    <dgm:cxn modelId="{ABCFB839-AB49-4A21-8B06-CEA0C26CF838}" type="presParOf" srcId="{8EF9C78D-96B3-47A6-AAC9-BCBB1B305655}" destId="{EC203B41-64FB-4B88-B5BD-D61D3FB067F1}" srcOrd="2" destOrd="0" presId="urn:microsoft.com/office/officeart/2005/8/layout/default"/>
    <dgm:cxn modelId="{3DE7E6A6-CC01-4BE8-88E0-FEBDA1EA1624}" type="presParOf" srcId="{8EF9C78D-96B3-47A6-AAC9-BCBB1B305655}" destId="{DE3CD114-A23F-4863-BDB5-66D0D467D0A7}" srcOrd="3" destOrd="0" presId="urn:microsoft.com/office/officeart/2005/8/layout/default"/>
    <dgm:cxn modelId="{E490822A-164A-4FBA-8747-B040E3C60A2F}" type="presParOf" srcId="{8EF9C78D-96B3-47A6-AAC9-BCBB1B305655}" destId="{6EA9F3DC-70CC-470B-A907-7DA5A6C8F98F}" srcOrd="4" destOrd="0" presId="urn:microsoft.com/office/officeart/2005/8/layout/default"/>
    <dgm:cxn modelId="{1FC3F664-6B64-497B-90F5-B1BAB5089E8C}" type="presParOf" srcId="{8EF9C78D-96B3-47A6-AAC9-BCBB1B305655}" destId="{BC9A796B-07EE-4682-90ED-580E1537EE3D}" srcOrd="5" destOrd="0" presId="urn:microsoft.com/office/officeart/2005/8/layout/default"/>
    <dgm:cxn modelId="{DCB0392F-4D5D-4D5D-A5BC-8BB38876EAB2}" type="presParOf" srcId="{8EF9C78D-96B3-47A6-AAC9-BCBB1B305655}" destId="{2A119B7F-2F3D-40B9-B18C-F98F7CCB1B04}" srcOrd="6" destOrd="0" presId="urn:microsoft.com/office/officeart/2005/8/layout/default"/>
    <dgm:cxn modelId="{3D9CD70D-C8B9-4A27-A4B9-47C4E63B5064}" type="presParOf" srcId="{8EF9C78D-96B3-47A6-AAC9-BCBB1B305655}" destId="{FD87EE19-DD08-4ED2-BBD9-6381C8921F26}" srcOrd="7" destOrd="0" presId="urn:microsoft.com/office/officeart/2005/8/layout/default"/>
    <dgm:cxn modelId="{8B730538-A58D-479F-8305-34546CC8D1F7}" type="presParOf" srcId="{8EF9C78D-96B3-47A6-AAC9-BCBB1B305655}" destId="{92F2DCB5-6DC8-4BFB-A544-053C003A4ADA}" srcOrd="8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6FC1-E4AE-42E9-A81A-67FFC5EEA268}" type="datetimeFigureOut">
              <a:rPr lang="ru-RU" smtClean="0"/>
              <a:pPr/>
              <a:t>30.10.2009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3D59-84A8-429A-919D-8693D1C78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6FC1-E4AE-42E9-A81A-67FFC5EEA268}" type="datetimeFigureOut">
              <a:rPr lang="ru-RU" smtClean="0"/>
              <a:pPr/>
              <a:t>30.10.2009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3D59-84A8-429A-919D-8693D1C78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6FC1-E4AE-42E9-A81A-67FFC5EEA268}" type="datetimeFigureOut">
              <a:rPr lang="ru-RU" smtClean="0"/>
              <a:pPr/>
              <a:t>30.10.2009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3D59-84A8-429A-919D-8693D1C78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6FC1-E4AE-42E9-A81A-67FFC5EEA268}" type="datetimeFigureOut">
              <a:rPr lang="ru-RU" smtClean="0"/>
              <a:pPr/>
              <a:t>30.10.2009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3D59-84A8-429A-919D-8693D1C78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6FC1-E4AE-42E9-A81A-67FFC5EEA268}" type="datetimeFigureOut">
              <a:rPr lang="ru-RU" smtClean="0"/>
              <a:pPr/>
              <a:t>30.10.2009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3D59-84A8-429A-919D-8693D1C78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6FC1-E4AE-42E9-A81A-67FFC5EEA268}" type="datetimeFigureOut">
              <a:rPr lang="ru-RU" smtClean="0"/>
              <a:pPr/>
              <a:t>30.10.2009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3D59-84A8-429A-919D-8693D1C78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6FC1-E4AE-42E9-A81A-67FFC5EEA268}" type="datetimeFigureOut">
              <a:rPr lang="ru-RU" smtClean="0"/>
              <a:pPr/>
              <a:t>30.10.2009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3D59-84A8-429A-919D-8693D1C78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6FC1-E4AE-42E9-A81A-67FFC5EEA268}" type="datetimeFigureOut">
              <a:rPr lang="ru-RU" smtClean="0"/>
              <a:pPr/>
              <a:t>30.10.2009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3D59-84A8-429A-919D-8693D1C78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6FC1-E4AE-42E9-A81A-67FFC5EEA268}" type="datetimeFigureOut">
              <a:rPr lang="ru-RU" smtClean="0"/>
              <a:pPr/>
              <a:t>30.10.2009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3D59-84A8-429A-919D-8693D1C78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6FC1-E4AE-42E9-A81A-67FFC5EEA268}" type="datetimeFigureOut">
              <a:rPr lang="ru-RU" smtClean="0"/>
              <a:pPr/>
              <a:t>30.10.2009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3D59-84A8-429A-919D-8693D1C78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F6FC1-E4AE-42E9-A81A-67FFC5EEA268}" type="datetimeFigureOut">
              <a:rPr lang="ru-RU" smtClean="0"/>
              <a:pPr/>
              <a:t>30.10.2009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63D59-84A8-429A-919D-8693D1C78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F6FC1-E4AE-42E9-A81A-67FFC5EEA268}" type="datetimeFigureOut">
              <a:rPr lang="ru-RU" smtClean="0"/>
              <a:pPr/>
              <a:t>30.10.2009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63D59-84A8-429A-919D-8693D1C785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8172480" cy="1857387"/>
          </a:xfrm>
        </p:spPr>
        <p:txBody>
          <a:bodyPr>
            <a:normAutofit fontScale="90000"/>
          </a:bodyPr>
          <a:lstStyle/>
          <a:p>
            <a:r>
              <a:rPr lang="kk-KZ" i="1" dirty="0" smtClean="0">
                <a:solidFill>
                  <a:srgbClr val="C00000"/>
                </a:solidFill>
              </a:rPr>
              <a:t>Повторение темы </a:t>
            </a:r>
            <a:br>
              <a:rPr lang="kk-KZ" i="1" dirty="0" smtClean="0">
                <a:solidFill>
                  <a:srgbClr val="C00000"/>
                </a:solidFill>
              </a:rPr>
            </a:br>
            <a:r>
              <a:rPr lang="ru-RU" i="1" dirty="0" smtClean="0">
                <a:solidFill>
                  <a:srgbClr val="C00000"/>
                </a:solidFill>
              </a:rPr>
              <a:t>« Первоначальные химические понятия»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500306"/>
            <a:ext cx="7929618" cy="1966914"/>
          </a:xfrm>
        </p:spPr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Цель: Обобщение и систематизация знаний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 по теме.</a:t>
            </a:r>
            <a:endParaRPr lang="ru-RU" dirty="0"/>
          </a:p>
        </p:txBody>
      </p:sp>
      <p:pic>
        <p:nvPicPr>
          <p:cNvPr id="5" name="Picture 2" descr="C:\Documents and Settings\Администратор\Рабочий стол\Химия\Научный работник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3929066"/>
            <a:ext cx="5680895" cy="22145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rgbClr val="C00000"/>
                </a:solidFill>
              </a:rPr>
              <a:t>Химический эксперимент</a:t>
            </a:r>
            <a:endParaRPr lang="ru-RU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401080" cy="3983047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I </a:t>
            </a:r>
            <a:r>
              <a:rPr lang="ru-RU" dirty="0" smtClean="0">
                <a:solidFill>
                  <a:srgbClr val="7030A0"/>
                </a:solidFill>
              </a:rPr>
              <a:t>группа: Разделите смесь серы с медью.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II</a:t>
            </a:r>
            <a:r>
              <a:rPr lang="ru-RU" dirty="0" smtClean="0">
                <a:solidFill>
                  <a:srgbClr val="7030A0"/>
                </a:solidFill>
              </a:rPr>
              <a:t> группа: Разделите смесь воды с солью.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III</a:t>
            </a:r>
            <a:r>
              <a:rPr lang="ru-RU" dirty="0" smtClean="0">
                <a:solidFill>
                  <a:srgbClr val="7030A0"/>
                </a:solidFill>
              </a:rPr>
              <a:t> группа: Разделите смесь воды с мелом</a:t>
            </a:r>
            <a:r>
              <a:rPr lang="ru-RU" dirty="0" smtClean="0">
                <a:solidFill>
                  <a:srgbClr val="7030A0"/>
                </a:solidFill>
              </a:rPr>
              <a:t>.</a:t>
            </a:r>
            <a:endParaRPr lang="ru-RU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IV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smtClean="0">
                <a:solidFill>
                  <a:srgbClr val="7030A0"/>
                </a:solidFill>
              </a:rPr>
              <a:t>группа: Разделите смесь воды с песком.   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rgbClr val="C00000"/>
                </a:solidFill>
              </a:rPr>
              <a:t>Составление </a:t>
            </a:r>
            <a:r>
              <a:rPr lang="ru-RU" i="1" dirty="0" err="1" smtClean="0">
                <a:solidFill>
                  <a:srgbClr val="C00000"/>
                </a:solidFill>
              </a:rPr>
              <a:t>синквейна</a:t>
            </a:r>
            <a:endParaRPr lang="ru-RU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186766" cy="476886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 Правила составления </a:t>
            </a:r>
            <a:r>
              <a:rPr lang="ru-RU" dirty="0" err="1" smtClean="0">
                <a:solidFill>
                  <a:srgbClr val="7030A0"/>
                </a:solidFill>
              </a:rPr>
              <a:t>синквейна</a:t>
            </a:r>
            <a:r>
              <a:rPr lang="ru-RU" dirty="0" smtClean="0">
                <a:solidFill>
                  <a:srgbClr val="7030A0"/>
                </a:solidFill>
              </a:rPr>
              <a:t>: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7030A0"/>
                </a:solidFill>
              </a:rPr>
              <a:t>Тема одним словом (имя существительное)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rgbClr val="7030A0"/>
                </a:solidFill>
              </a:rPr>
              <a:t>2. Два прилагательных.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rgbClr val="7030A0"/>
                </a:solidFill>
              </a:rPr>
              <a:t>3. Три глагола.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rgbClr val="7030A0"/>
                </a:solidFill>
              </a:rPr>
              <a:t>4. Фраза из четырех слов.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rgbClr val="7030A0"/>
                </a:solidFill>
              </a:rPr>
              <a:t>5. Синоним к теме.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rgbClr val="7030A0"/>
                </a:solidFill>
              </a:rPr>
              <a:t>Представитель из каждой группы прочитает полученный </a:t>
            </a:r>
            <a:r>
              <a:rPr lang="ru-RU" dirty="0" err="1" smtClean="0">
                <a:solidFill>
                  <a:srgbClr val="7030A0"/>
                </a:solidFill>
              </a:rPr>
              <a:t>синквейн</a:t>
            </a:r>
            <a:r>
              <a:rPr lang="ru-RU" dirty="0" smtClean="0">
                <a:solidFill>
                  <a:srgbClr val="7030A0"/>
                </a:solidFill>
              </a:rPr>
              <a:t>.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rgbClr val="C00000"/>
                </a:solidFill>
              </a:rPr>
              <a:t>Успехов вам в изучении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ru-RU" i="1" dirty="0" smtClean="0">
                <a:solidFill>
                  <a:srgbClr val="C00000"/>
                </a:solidFill>
              </a:rPr>
              <a:t> химии!</a:t>
            </a:r>
            <a:endParaRPr lang="ru-RU" i="1" dirty="0">
              <a:solidFill>
                <a:srgbClr val="C0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04951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286808" cy="1357346"/>
          </a:xfrm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rgbClr val="C00000"/>
                </a:solidFill>
              </a:rPr>
              <a:t>Химическая разминка</a:t>
            </a:r>
            <a:endParaRPr lang="ru-RU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357298"/>
            <a:ext cx="9758402" cy="491174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1.Что изучает химия?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2. Какие явления называются физическими? Приведите примеры.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3. Какие явления называются химическими? Приведите примеры.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4. Какие вещества называются простыми?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5. Какие вещества называются сложными?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6. Что называется химическим элементом?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7. Какие две группы простых веществ вам известны?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C00000"/>
                </a:solidFill>
              </a:rPr>
              <a:t>Работа с интерактивной доской</a:t>
            </a:r>
            <a:endParaRPr lang="ru-RU" i="1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С помощью ручки переместить формулы данных веществ в соответствии с их принадлежностью к данной группе.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2051" name="Picture 3" descr="неизвестная планет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3280504"/>
            <a:ext cx="3357586" cy="3445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582594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C00000"/>
                </a:solidFill>
              </a:rPr>
              <a:t>Химический диктант</a:t>
            </a:r>
            <a:endParaRPr lang="ru-RU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857232"/>
            <a:ext cx="8329642" cy="5268931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Запишите с помощью знаков, индексов и коэффициентов: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I</a:t>
            </a:r>
            <a:r>
              <a:rPr lang="ru-RU" dirty="0" smtClean="0">
                <a:solidFill>
                  <a:srgbClr val="7030A0"/>
                </a:solidFill>
              </a:rPr>
              <a:t> вариант: один атом магния, одну молекулу кислорода, пять атомов серы, два атома водорода, две молекулы водорода, одну молекулу воды.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II </a:t>
            </a:r>
            <a:r>
              <a:rPr lang="ru-RU" dirty="0" smtClean="0">
                <a:solidFill>
                  <a:srgbClr val="7030A0"/>
                </a:solidFill>
              </a:rPr>
              <a:t>вариант: один атом железа, одну молекулу водорода, три атома фосфора, пять атомов кислорода, пять молекул кислорода, одну молекулу  углекислого газа.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86808" cy="857232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 </a:t>
            </a:r>
            <a:r>
              <a:rPr lang="ru-RU" i="1" dirty="0" smtClean="0">
                <a:solidFill>
                  <a:srgbClr val="C00000"/>
                </a:solidFill>
              </a:rPr>
              <a:t>Химическая викторина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58204" cy="5197493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ru-RU" sz="2800" dirty="0" smtClean="0">
                <a:solidFill>
                  <a:srgbClr val="7030A0"/>
                </a:solidFill>
              </a:rPr>
              <a:t>Какое самое распространенное на Земле вещество?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rgbClr val="7030A0"/>
                </a:solidFill>
              </a:rPr>
              <a:t>2.Какие ученые внесли большой вклад в развитие </a:t>
            </a:r>
            <a:r>
              <a:rPr lang="ru-RU" dirty="0" err="1" smtClean="0">
                <a:solidFill>
                  <a:srgbClr val="7030A0"/>
                </a:solidFill>
              </a:rPr>
              <a:t>атомно</a:t>
            </a:r>
            <a:r>
              <a:rPr lang="ru-RU" dirty="0" smtClean="0">
                <a:solidFill>
                  <a:srgbClr val="7030A0"/>
                </a:solidFill>
              </a:rPr>
              <a:t>- молекулярного учения?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rgbClr val="7030A0"/>
                </a:solidFill>
              </a:rPr>
              <a:t>3. Кто открыл закон сохранения массы веществ?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rgbClr val="7030A0"/>
                </a:solidFill>
              </a:rPr>
              <a:t>4.Кто из ученых ввел современное обозначение химических элементов?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rgbClr val="7030A0"/>
                </a:solidFill>
              </a:rPr>
              <a:t>5. Что называется валентностью?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rgbClr val="7030A0"/>
                </a:solidFill>
              </a:rPr>
              <a:t>6. Какой ученый ввел понятие «валентность»?  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2654296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C00000"/>
                </a:solidFill>
              </a:rPr>
              <a:t>Письменная проверочная работа по карточкам «Валентность»</a:t>
            </a:r>
            <a:br>
              <a:rPr lang="ru-RU" i="1" dirty="0" smtClean="0">
                <a:solidFill>
                  <a:srgbClr val="C00000"/>
                </a:solidFill>
              </a:rPr>
            </a:br>
            <a:endParaRPr lang="ru-RU" i="1" dirty="0">
              <a:solidFill>
                <a:srgbClr val="C00000"/>
              </a:solidFill>
            </a:endParaRPr>
          </a:p>
        </p:txBody>
      </p:sp>
      <p:pic>
        <p:nvPicPr>
          <p:cNvPr id="3074" name="Picture 2" descr="C:\Documents and Settings\Администратор\Рабочий стол\Химия\Научный работник.gi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3626991"/>
            <a:ext cx="7263035" cy="22309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58204" cy="1725602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C00000"/>
                </a:solidFill>
              </a:rPr>
              <a:t>Работа в группах по теме «Моль. Количество вещества. Молярная масса»</a:t>
            </a:r>
            <a:endParaRPr lang="ru-RU" i="1" dirty="0">
              <a:solidFill>
                <a:srgbClr val="C00000"/>
              </a:solidFill>
            </a:endParaRPr>
          </a:p>
        </p:txBody>
      </p:sp>
      <p:pic>
        <p:nvPicPr>
          <p:cNvPr id="1027" name="Picture 3" descr="C:\Documents and Settings\Администратор\Рабочий стол\Химия\Алмаз, графит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140869" y="3186906"/>
            <a:ext cx="2819400" cy="2609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401080" cy="1357322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C00000"/>
                </a:solidFill>
              </a:rPr>
              <a:t>Письменная работа по составлению  уравнений химических реакций.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00240"/>
            <a:ext cx="8215370" cy="4125923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Перепишите приведенные ниже схемы, расставьте коэффициенты, укажите типы реакций. (Карточки)</a:t>
            </a:r>
          </a:p>
          <a:p>
            <a:pPr>
              <a:buNone/>
            </a:pP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42977" y="3429000"/>
            <a:ext cx="666725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en-US" sz="5400" b="1" i="0" u="none" strike="noStrike" cap="none" spc="0" normalizeH="0" baseline="-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+ O</a:t>
            </a:r>
            <a:r>
              <a:rPr kumimoji="0" lang="en-US" sz="5400" b="1" i="0" u="none" strike="noStrike" cap="none" spc="0" normalizeH="0" baseline="-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kumimoji="0" lang="en-US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H</a:t>
            </a:r>
            <a:r>
              <a:rPr kumimoji="0" lang="en-US" sz="5400" b="1" i="0" u="none" strike="noStrike" cap="none" spc="0" normalizeH="0" baseline="-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kumimoji="0" lang="en-US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O</a:t>
            </a:r>
            <a:endParaRPr kumimoji="0" lang="ru-RU" sz="54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  <a:sym typeface="Wingdings" pitchFamily="2" charset="2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Zn + </a:t>
            </a:r>
            <a:r>
              <a:rPr kumimoji="0" lang="en-US" sz="5400" b="1" i="0" u="none" strike="noStrike" cap="none" spc="0" normalizeH="0" baseline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HCl</a:t>
            </a:r>
            <a:r>
              <a:rPr kumimoji="0" lang="en-US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 </a:t>
            </a:r>
            <a:r>
              <a:rPr kumimoji="0" lang="en-US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ZnCl</a:t>
            </a:r>
            <a:r>
              <a:rPr kumimoji="0" lang="en-US" sz="5400" b="1" i="0" u="none" strike="noStrike" cap="none" spc="0" normalizeH="0" baseline="-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kumimoji="0" lang="en-US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 + H</a:t>
            </a:r>
            <a:r>
              <a:rPr kumimoji="0" lang="en-US" sz="5400" b="1" i="0" u="none" strike="noStrike" cap="none" spc="0" normalizeH="0" baseline="-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kumimoji="0" lang="en-US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endParaRPr kumimoji="0" lang="ru-RU" sz="5400" b="1" i="0" u="none" strike="noStrike" cap="none" spc="0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  <a:sym typeface="Wingdings" pitchFamily="2" charset="2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CuCl</a:t>
            </a:r>
            <a:r>
              <a:rPr kumimoji="0" lang="en-US" sz="5400" b="1" i="0" u="none" strike="noStrike" cap="none" spc="0" normalizeH="0" baseline="-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kumimoji="0" lang="en-US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Wingdings" pitchFamily="2" charset="2"/>
              </a:rPr>
              <a:t> + Fe </a:t>
            </a:r>
            <a:r>
              <a:rPr kumimoji="0" lang="en-US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Cu 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rgbClr val="C00000"/>
                </a:solidFill>
              </a:rPr>
              <a:t>Групповая работа </a:t>
            </a:r>
            <a:endParaRPr lang="ru-RU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285860"/>
            <a:ext cx="8115328" cy="4840303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7030A0"/>
                </a:solidFill>
              </a:rPr>
              <a:t>Расчеты по химическим уравнениям.</a:t>
            </a:r>
          </a:p>
          <a:p>
            <a:pPr algn="ctr">
              <a:buNone/>
            </a:pP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78198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47417" y="1720840"/>
            <a:ext cx="5849166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CaCO</a:t>
            </a:r>
            <a:r>
              <a:rPr lang="ru-RU" sz="5400" b="1" cap="none" spc="0" baseline="-2500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3</a:t>
            </a:r>
            <a:r>
              <a:rPr lang="ru-RU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 </a:t>
            </a:r>
            <a:r>
              <a:rPr lang="en-US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  <a:sym typeface="Wingdings"/>
              </a:rPr>
              <a:t></a:t>
            </a:r>
            <a:r>
              <a:rPr lang="en-US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 </a:t>
            </a:r>
            <a:r>
              <a:rPr lang="en-US" sz="5400" b="1" cap="none" spc="0" dirty="0" err="1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CaO</a:t>
            </a:r>
            <a:r>
              <a:rPr lang="ru-RU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 + </a:t>
            </a:r>
            <a:r>
              <a:rPr lang="en-US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CO</a:t>
            </a:r>
            <a:r>
              <a:rPr lang="ru-RU" sz="5400" b="1" cap="none" spc="0" baseline="-2500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2</a:t>
            </a:r>
            <a:endParaRPr lang="ru-RU" sz="54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  <a:p>
            <a:pPr algn="ctr"/>
            <a:r>
              <a:rPr lang="en-US" sz="5400" b="1" cap="none" spc="0" dirty="0" err="1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HgO</a:t>
            </a:r>
            <a:r>
              <a:rPr lang="en-US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 </a:t>
            </a:r>
            <a:r>
              <a:rPr lang="en-US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  <a:sym typeface="Wingdings"/>
              </a:rPr>
              <a:t></a:t>
            </a:r>
            <a:r>
              <a:rPr lang="en-US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 Hg+ O</a:t>
            </a:r>
            <a:r>
              <a:rPr lang="en-US" sz="5400" b="1" cap="none" spc="0" baseline="-2500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2</a:t>
            </a:r>
            <a:endParaRPr lang="ru-RU" sz="54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  <a:p>
            <a:pPr algn="ctr"/>
            <a:r>
              <a:rPr lang="en-US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Ca + O</a:t>
            </a:r>
            <a:r>
              <a:rPr lang="en-US" sz="5400" b="1" cap="none" spc="0" baseline="-2500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2</a:t>
            </a:r>
            <a:r>
              <a:rPr lang="en-US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 </a:t>
            </a:r>
            <a:r>
              <a:rPr lang="en-US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  <a:sym typeface="Wingdings"/>
              </a:rPr>
              <a:t></a:t>
            </a:r>
            <a:r>
              <a:rPr lang="en-US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 </a:t>
            </a:r>
            <a:r>
              <a:rPr lang="en-US" sz="5400" b="1" cap="none" spc="0" dirty="0" err="1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CaO</a:t>
            </a:r>
            <a:endParaRPr lang="ru-RU" sz="54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  <a:p>
            <a:pPr algn="ctr"/>
            <a:r>
              <a:rPr lang="en-US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H</a:t>
            </a:r>
            <a:r>
              <a:rPr lang="en-US" sz="5400" b="1" cap="none" spc="0" baseline="-2500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2</a:t>
            </a:r>
            <a:r>
              <a:rPr lang="en-US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+ O</a:t>
            </a:r>
            <a:r>
              <a:rPr lang="en-US" sz="5400" b="1" cap="none" spc="0" baseline="-2500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2</a:t>
            </a:r>
            <a:r>
              <a:rPr lang="en-US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 </a:t>
            </a:r>
            <a:r>
              <a:rPr lang="en-US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  <a:sym typeface="Wingdings"/>
              </a:rPr>
              <a:t></a:t>
            </a:r>
            <a:r>
              <a:rPr lang="en-US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 H</a:t>
            </a:r>
            <a:r>
              <a:rPr lang="en-US" sz="5400" b="1" cap="none" spc="0" baseline="-2500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2</a:t>
            </a:r>
            <a:r>
              <a:rPr lang="en-US" sz="5400" b="1" cap="none" spc="0" dirty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O</a:t>
            </a:r>
            <a:endParaRPr lang="ru-RU" sz="54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394</Words>
  <Application>Microsoft Office PowerPoint</Application>
  <PresentationFormat>Экран (4:3)</PresentationFormat>
  <Paragraphs>56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Повторение темы  « Первоначальные химические понятия»</vt:lpstr>
      <vt:lpstr>Химическая разминка</vt:lpstr>
      <vt:lpstr>Работа с интерактивной доской</vt:lpstr>
      <vt:lpstr>Химический диктант</vt:lpstr>
      <vt:lpstr> Химическая викторина </vt:lpstr>
      <vt:lpstr>Письменная проверочная работа по карточкам «Валентность» </vt:lpstr>
      <vt:lpstr>Работа в группах по теме «Моль. Количество вещества. Молярная масса»</vt:lpstr>
      <vt:lpstr>Письменная работа по составлению  уравнений химических реакций. </vt:lpstr>
      <vt:lpstr>Групповая работа </vt:lpstr>
      <vt:lpstr>Химический эксперимент</vt:lpstr>
      <vt:lpstr>Составление синквейна</vt:lpstr>
      <vt:lpstr>Успехов вам в изучении  химии!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 </dc:creator>
  <cp:lastModifiedBy> </cp:lastModifiedBy>
  <cp:revision>36</cp:revision>
  <dcterms:created xsi:type="dcterms:W3CDTF">2009-10-27T05:10:30Z</dcterms:created>
  <dcterms:modified xsi:type="dcterms:W3CDTF">2009-10-30T04:42:32Z</dcterms:modified>
</cp:coreProperties>
</file>