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D2AC6D1-C071-47C9-98B4-26679F55B6AE}" type="datetimeFigureOut">
              <a:rPr lang="ru-RU" smtClean="0"/>
              <a:t>17.12.2015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A96D85D9-6741-42E6-BCF8-8788FA501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3944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C6D1-C071-47C9-98B4-26679F55B6AE}" type="datetimeFigureOut">
              <a:rPr lang="ru-RU" smtClean="0"/>
              <a:t>17.12.2015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D85D9-6741-42E6-BCF8-8788FA501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466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C6D1-C071-47C9-98B4-26679F55B6AE}" type="datetimeFigureOut">
              <a:rPr lang="ru-RU" smtClean="0"/>
              <a:t>17.12.2015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D85D9-6741-42E6-BCF8-8788FA501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444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C6D1-C071-47C9-98B4-26679F55B6AE}" type="datetimeFigureOut">
              <a:rPr lang="ru-RU" smtClean="0"/>
              <a:t>17.12.2015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D85D9-6741-42E6-BCF8-8788FA501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23578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C6D1-C071-47C9-98B4-26679F55B6AE}" type="datetimeFigureOut">
              <a:rPr lang="ru-RU" smtClean="0"/>
              <a:t>17.12.2015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D85D9-6741-42E6-BCF8-8788FA501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8292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C6D1-C071-47C9-98B4-26679F55B6AE}" type="datetimeFigureOut">
              <a:rPr lang="ru-RU" smtClean="0"/>
              <a:t>17.12.2015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D85D9-6741-42E6-BCF8-8788FA501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0845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C6D1-C071-47C9-98B4-26679F55B6AE}" type="datetimeFigureOut">
              <a:rPr lang="ru-RU" smtClean="0"/>
              <a:t>17.12.2015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D85D9-6741-42E6-BCF8-8788FA501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8799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C6D1-C071-47C9-98B4-26679F55B6AE}" type="datetimeFigureOut">
              <a:rPr lang="ru-RU" smtClean="0"/>
              <a:t>17.12.2015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D85D9-6741-42E6-BCF8-8788FA5017E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8939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C6D1-C071-47C9-98B4-26679F55B6AE}" type="datetimeFigureOut">
              <a:rPr lang="ru-RU" smtClean="0"/>
              <a:t>17.12.2015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D85D9-6741-42E6-BCF8-8788FA501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711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C6D1-C071-47C9-98B4-26679F55B6AE}" type="datetimeFigureOut">
              <a:rPr lang="ru-RU" smtClean="0"/>
              <a:t>17.12.2015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D85D9-6741-42E6-BCF8-8788FA501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79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C6D1-C071-47C9-98B4-26679F55B6AE}" type="datetimeFigureOut">
              <a:rPr lang="ru-RU" smtClean="0"/>
              <a:t>17.12.2015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D85D9-6741-42E6-BCF8-8788FA501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389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C6D1-C071-47C9-98B4-26679F55B6AE}" type="datetimeFigureOut">
              <a:rPr lang="ru-RU" smtClean="0"/>
              <a:t>17.12.2015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D85D9-6741-42E6-BCF8-8788FA501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04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C6D1-C071-47C9-98B4-26679F55B6AE}" type="datetimeFigureOut">
              <a:rPr lang="ru-RU" smtClean="0"/>
              <a:t>17.12.2015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D85D9-6741-42E6-BCF8-8788FA501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056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C6D1-C071-47C9-98B4-26679F55B6AE}" type="datetimeFigureOut">
              <a:rPr lang="ru-RU" smtClean="0"/>
              <a:t>17.12.2015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D85D9-6741-42E6-BCF8-8788FA501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136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C6D1-C071-47C9-98B4-26679F55B6AE}" type="datetimeFigureOut">
              <a:rPr lang="ru-RU" smtClean="0"/>
              <a:t>17.12.2015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D85D9-6741-42E6-BCF8-8788FA501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388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C6D1-C071-47C9-98B4-26679F55B6AE}" type="datetimeFigureOut">
              <a:rPr lang="ru-RU" smtClean="0"/>
              <a:t>17.12.2015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D85D9-6741-42E6-BCF8-8788FA501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7723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C6D1-C071-47C9-98B4-26679F55B6AE}" type="datetimeFigureOut">
              <a:rPr lang="ru-RU" smtClean="0"/>
              <a:t>17.12.2015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D85D9-6741-42E6-BCF8-8788FA501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253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D2AC6D1-C071-47C9-98B4-26679F55B6AE}" type="datetimeFigureOut">
              <a:rPr lang="ru-RU" smtClean="0"/>
              <a:t>17.12.2015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96D85D9-6741-42E6-BCF8-8788FA5017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7528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k-KZ" sz="3600" b="1" dirty="0"/>
              <a:t>Мастер-класс «Формы контроля учебных достижений  на уроках физики в условиях обновления содержания образования</a:t>
            </a:r>
            <a:r>
              <a:rPr lang="kk-KZ" sz="3600" b="1" dirty="0" smtClean="0"/>
              <a:t>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k-KZ" dirty="0"/>
              <a:t>Острянин Иван Иванович</a:t>
            </a:r>
            <a:endParaRPr lang="ru-RU" dirty="0"/>
          </a:p>
          <a:p>
            <a:r>
              <a:rPr lang="kk-KZ" dirty="0"/>
              <a:t>учитель физики Новоишимской средней школы №</a:t>
            </a:r>
            <a:r>
              <a:rPr lang="kk-KZ" dirty="0" smtClean="0"/>
              <a:t>2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991723" y="6130977"/>
            <a:ext cx="15140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2015 г.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4732231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1" y="115910"/>
            <a:ext cx="10131425" cy="5537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Письменный опрос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33106186"/>
              </p:ext>
            </p:extLst>
          </p:nvPr>
        </p:nvGraphicFramePr>
        <p:xfrm>
          <a:off x="218940" y="1072044"/>
          <a:ext cx="11655379" cy="532875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546243"/>
                <a:gridCol w="1146220"/>
                <a:gridCol w="5962916"/>
              </a:tblGrid>
              <a:tr h="693100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Форма/цель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Время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Описание</a:t>
                      </a:r>
                      <a:endParaRPr lang="ru-RU" sz="2400" dirty="0"/>
                    </a:p>
                  </a:txBody>
                  <a:tcPr/>
                </a:tc>
              </a:tr>
              <a:tr h="4635656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Лабораторная работа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ru-RU" sz="20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закрепление знаний;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открытие нового знания;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знание правил и процедур прямых измерений физических величин;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знание правил и процедур косвенных измерений физических величин;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умение пользоваться измерительными приборами и оборудованием кабинета физики;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умение применять знания в новой ситуации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30–45 мин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Проводится: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любом этапе урока, кроме начала урока;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возможна индивидуальная работа, работа в паре и групповая работа.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Задания для работы: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работа по готовой инструкции;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работа по инструкции, разработанной коллективно;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работа по инструкции, разработанной в группе;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работа по инструкции, разработанной в паре;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одно задание на одинаковом оборудовании;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одно задание на разном оборудовании</a:t>
                      </a:r>
                      <a:endParaRPr lang="ru-RU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5889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1" y="115910"/>
            <a:ext cx="10131425" cy="5537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Письменный опрос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92079124"/>
              </p:ext>
            </p:extLst>
          </p:nvPr>
        </p:nvGraphicFramePr>
        <p:xfrm>
          <a:off x="218940" y="1072044"/>
          <a:ext cx="11655379" cy="532875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546243"/>
                <a:gridCol w="1146220"/>
                <a:gridCol w="5962916"/>
              </a:tblGrid>
              <a:tr h="693100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Форма/цель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Время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Описание</a:t>
                      </a:r>
                      <a:endParaRPr lang="ru-RU" sz="2400" dirty="0"/>
                    </a:p>
                  </a:txBody>
                  <a:tcPr/>
                </a:tc>
              </a:tr>
              <a:tr h="4635656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2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Тест</a:t>
                      </a: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ru-RU" sz="22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выявление знаний и умений по текущему материалу;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выявление остаточных знаний и умений;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позволяет получить конкретные сведения о пробелах в знаниях;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позволяет использовать процедуру взаимного контроля или самоконтроля при работе с эталоном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10-15 мин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Проводится: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любой промежуток времени на уроке;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вариантам;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Задания для работы: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открытый тест с выбором одного правильного ответа из четырех ответов;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соответствие, с записью ответа в виде числового кода;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установление изменения физических величин, характеризующих процесс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3231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1" y="115910"/>
            <a:ext cx="10131425" cy="5537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Письменный опрос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73104140"/>
              </p:ext>
            </p:extLst>
          </p:nvPr>
        </p:nvGraphicFramePr>
        <p:xfrm>
          <a:off x="218940" y="1072044"/>
          <a:ext cx="11655379" cy="532875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546243"/>
                <a:gridCol w="1146220"/>
                <a:gridCol w="5962916"/>
              </a:tblGrid>
              <a:tr h="693100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Форма/цель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Время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Описание</a:t>
                      </a:r>
                      <a:endParaRPr lang="ru-RU" sz="2400" dirty="0"/>
                    </a:p>
                  </a:txBody>
                  <a:tcPr/>
                </a:tc>
              </a:tr>
              <a:tr h="4635656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2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Релейная контрольная работа</a:t>
                      </a: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ru-RU" sz="22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контроль усвоения текущего материала;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закрепление изученного материала</a:t>
                      </a:r>
                      <a:b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10-15 мин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Проводится: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начале уроке;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вариантам.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Задания для работы: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2–3 стандартные задачи, из числа тех, которые разбирались учителем, решались учениками на предшествующих уроках и входили в домашние задания.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Проверка: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проводится учителем;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взаимная проверка по ключу;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самоконтроль по ключу</a:t>
                      </a:r>
                      <a:b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8918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1" y="115910"/>
            <a:ext cx="10131425" cy="5537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Письменный опрос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72914758"/>
              </p:ext>
            </p:extLst>
          </p:nvPr>
        </p:nvGraphicFramePr>
        <p:xfrm>
          <a:off x="218940" y="1072044"/>
          <a:ext cx="11655379" cy="532875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546243"/>
                <a:gridCol w="1146220"/>
                <a:gridCol w="5962916"/>
              </a:tblGrid>
              <a:tr h="693100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Форма/цель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Время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Описание</a:t>
                      </a:r>
                      <a:endParaRPr lang="ru-RU" sz="2400" dirty="0"/>
                    </a:p>
                  </a:txBody>
                  <a:tcPr/>
                </a:tc>
              </a:tr>
              <a:tr h="4635656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2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Контрольная работа</a:t>
                      </a: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ru-RU" sz="22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позволяет провести констатирующий контроль и выявить результаты обучения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30-45 мин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Проводится: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начала урока;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вариантам.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Задания для работы: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задания базового минимума;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задания на связи изученного материала внутри темы;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задания на связи изученного материала с ранее изученными темами;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задания творческого характера</a:t>
                      </a:r>
                      <a:b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45495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1" y="115910"/>
            <a:ext cx="10131425" cy="5537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Письменный опрос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51456630"/>
              </p:ext>
            </p:extLst>
          </p:nvPr>
        </p:nvGraphicFramePr>
        <p:xfrm>
          <a:off x="218940" y="1072044"/>
          <a:ext cx="11655379" cy="553942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546243"/>
                <a:gridCol w="1146220"/>
                <a:gridCol w="5962916"/>
              </a:tblGrid>
              <a:tr h="693100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Форма/цель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Время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Описание</a:t>
                      </a:r>
                      <a:endParaRPr lang="ru-RU" sz="2400" dirty="0"/>
                    </a:p>
                  </a:txBody>
                  <a:tcPr/>
                </a:tc>
              </a:tr>
              <a:tr h="4635656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Зачет </a:t>
                      </a: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ru-RU" sz="2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позволяет провести констатирующий контроль и выявить результаты обучения;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комплексная проверка предметных знаний и умений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45-90 мин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Проводится: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начала урока;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индивидуальным вариантам.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Задания для работы: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дифференцированные по уровню сложности;</a:t>
                      </a:r>
                      <a:b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·построены на основе перечня обязательных вопросов и задач;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построены на основе перечня дополнительных вопросов и задач;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построены с учетом того, какие знания и умения следует проверять у данного ученика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93526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четыре основные формы  итогового контроля</a:t>
            </a:r>
            <a:r>
              <a:rPr lang="ru-RU" dirty="0"/>
              <a:t>: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44700" y="2015417"/>
            <a:ext cx="64651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ru-RU" sz="3600" dirty="0"/>
              <a:t>письменная контрольная работа, </a:t>
            </a:r>
            <a:endParaRPr lang="ru-RU" sz="3600" dirty="0" smtClean="0"/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ru-RU" sz="3600" dirty="0" smtClean="0"/>
              <a:t>устный </a:t>
            </a:r>
            <a:r>
              <a:rPr lang="ru-RU" sz="3600" dirty="0"/>
              <a:t>зачет</a:t>
            </a:r>
            <a:r>
              <a:rPr lang="ru-RU" sz="3600" dirty="0" smtClean="0"/>
              <a:t>,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ru-RU" sz="3600" dirty="0" smtClean="0"/>
              <a:t> </a:t>
            </a:r>
            <a:r>
              <a:rPr lang="ru-RU" sz="3600" dirty="0"/>
              <a:t>контрольная лабораторная работа </a:t>
            </a:r>
            <a:endParaRPr lang="ru-RU" sz="3600" dirty="0" smtClean="0"/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ru-RU" sz="3600" dirty="0" smtClean="0"/>
              <a:t> </a:t>
            </a:r>
            <a:r>
              <a:rPr lang="ru-RU" sz="3600" dirty="0"/>
              <a:t>тестовые задания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3819" y="2015417"/>
            <a:ext cx="4717166" cy="3983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158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цели контроля знаний и умений учащихся</a:t>
            </a:r>
            <a:r>
              <a:rPr lang="ru-RU" sz="4000" b="1" dirty="0" smtClean="0"/>
              <a:t>: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2244144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/>
              <a:t>- диагностирование и корректирование знаний и умений учащихся;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/>
              <a:t>- учет результативности отдельного этапа процесса обучения;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dirty="0"/>
              <a:t>- определение итоговых результатов обучения на разном уровне.</a:t>
            </a:r>
          </a:p>
          <a:p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3592" y="1600200"/>
            <a:ext cx="5014058" cy="3036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890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05536" y="183524"/>
            <a:ext cx="6164653" cy="1371600"/>
          </a:xfrm>
        </p:spPr>
        <p:txBody>
          <a:bodyPr/>
          <a:lstStyle/>
          <a:p>
            <a:r>
              <a:rPr lang="ru-RU" dirty="0"/>
              <a:t>виды контроля знаний и умения </a:t>
            </a:r>
            <a:r>
              <a:rPr lang="ru-RU" dirty="0" smtClean="0"/>
              <a:t>учащихся: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708568" y="1555124"/>
            <a:ext cx="6164653" cy="5116132"/>
          </a:xfrm>
        </p:spPr>
        <p:txBody>
          <a:bodyPr>
            <a:normAutofit/>
          </a:bodyPr>
          <a:lstStyle/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sz="2400" dirty="0"/>
              <a:t>Физический диктант 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sz="2400" dirty="0"/>
              <a:t>Написание опорного конспекта 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sz="2400" dirty="0"/>
              <a:t>Самостоятельная работа 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sz="2400" dirty="0"/>
              <a:t>Решение качественных и количественных задач 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sz="2400" dirty="0"/>
              <a:t>Лабораторная работа 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sz="2400" dirty="0"/>
              <a:t>Устный </a:t>
            </a:r>
            <a:r>
              <a:rPr lang="ru-RU" sz="2400" dirty="0" err="1"/>
              <a:t>взаимоопрос</a:t>
            </a:r>
            <a:r>
              <a:rPr lang="ru-RU" sz="2400" dirty="0"/>
              <a:t> 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sz="2400" dirty="0"/>
              <a:t>Взаимоконтроль 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sz="2400" dirty="0"/>
              <a:t>Контрольная работа 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sz="2400" dirty="0"/>
              <a:t>Оценка по теме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39" y="1931830"/>
            <a:ext cx="5371901" cy="3593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468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1" y="334852"/>
            <a:ext cx="10131425" cy="888641"/>
          </a:xfrm>
        </p:spPr>
        <p:txBody>
          <a:bodyPr/>
          <a:lstStyle/>
          <a:p>
            <a:r>
              <a:rPr lang="ru-RU" b="1" dirty="0"/>
              <a:t>Предметные знания и умения по </a:t>
            </a:r>
            <a:r>
              <a:rPr lang="ru-RU" b="1" dirty="0" smtClean="0"/>
              <a:t>физике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3670" y="1075607"/>
            <a:ext cx="4709054" cy="576262"/>
          </a:xfrm>
        </p:spPr>
        <p:txBody>
          <a:bodyPr/>
          <a:lstStyle/>
          <a:p>
            <a:r>
              <a:rPr lang="ru-RU" b="1" dirty="0"/>
              <a:t>Знание…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93269418"/>
              </p:ext>
            </p:extLst>
          </p:nvPr>
        </p:nvGraphicFramePr>
        <p:xfrm>
          <a:off x="685800" y="1754629"/>
          <a:ext cx="4997450" cy="4626828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997450"/>
              </a:tblGrid>
              <a:tr h="1003796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effectLst/>
                        </a:rPr>
                        <a:t>основных фактов</a:t>
                      </a:r>
                      <a:endParaRPr lang="ru-RU" sz="2000" dirty="0"/>
                    </a:p>
                  </a:txBody>
                  <a:tcPr/>
                </a:tc>
              </a:tr>
              <a:tr h="1003796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effectLst/>
                        </a:rPr>
                        <a:t>основных физических законов</a:t>
                      </a:r>
                      <a:endParaRPr lang="ru-RU" sz="2000" dirty="0"/>
                    </a:p>
                  </a:txBody>
                  <a:tcPr/>
                </a:tc>
              </a:tr>
              <a:tr h="1003796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effectLst/>
                        </a:rPr>
                        <a:t>основных понятий и физических терминов</a:t>
                      </a:r>
                      <a:endParaRPr lang="ru-RU" sz="2000" dirty="0"/>
                    </a:p>
                  </a:txBody>
                  <a:tcPr/>
                </a:tc>
              </a:tr>
              <a:tr h="1016592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effectLst/>
                        </a:rPr>
                        <a:t>·буквенных обозначений физических величин;</a:t>
                      </a:r>
                      <a:br>
                        <a:rPr lang="ru-RU" sz="2000" kern="1200" dirty="0" smtClean="0">
                          <a:effectLst/>
                        </a:rPr>
                      </a:br>
                      <a:r>
                        <a:rPr lang="ru-RU" sz="2000" kern="1200" dirty="0" smtClean="0">
                          <a:effectLst/>
                        </a:rPr>
                        <a:t>·основных формул, определяющих физические величины и выражающих физические законы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880440" y="1104739"/>
            <a:ext cx="4722813" cy="576262"/>
          </a:xfrm>
        </p:spPr>
        <p:txBody>
          <a:bodyPr/>
          <a:lstStyle/>
          <a:p>
            <a:r>
              <a:rPr lang="ru-RU" b="1" dirty="0"/>
              <a:t>Умение…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689827479"/>
              </p:ext>
            </p:extLst>
          </p:nvPr>
        </p:nvGraphicFramePr>
        <p:xfrm>
          <a:off x="5822950" y="1780387"/>
          <a:ext cx="4995863" cy="4029723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995863"/>
              </a:tblGrid>
              <a:tr h="1004097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effectLst/>
                        </a:rPr>
                        <a:t>описать физические явления</a:t>
                      </a:r>
                      <a:endParaRPr lang="ru-RU" sz="2000" dirty="0"/>
                    </a:p>
                  </a:txBody>
                  <a:tcPr/>
                </a:tc>
              </a:tr>
              <a:tr h="1004097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effectLst/>
                        </a:rPr>
                        <a:t>объяснять физические законы</a:t>
                      </a:r>
                      <a:endParaRPr lang="ru-RU" sz="2000" dirty="0"/>
                    </a:p>
                  </a:txBody>
                  <a:tcPr/>
                </a:tc>
              </a:tr>
              <a:tr h="1015689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effectLst/>
                        </a:rPr>
                        <a:t>· давать точные определения понятий и терминов;</a:t>
                      </a:r>
                      <a:br>
                        <a:rPr lang="ru-RU" sz="2000" kern="1200" dirty="0" smtClean="0">
                          <a:effectLst/>
                        </a:rPr>
                      </a:br>
                      <a:r>
                        <a:rPr lang="ru-RU" sz="2000" kern="1200" dirty="0" smtClean="0">
                          <a:effectLst/>
                        </a:rPr>
                        <a:t>· пользоваться физической терминологией</a:t>
                      </a:r>
                      <a:endParaRPr lang="ru-RU" sz="2000" dirty="0"/>
                    </a:p>
                  </a:txBody>
                  <a:tcPr/>
                </a:tc>
              </a:tr>
              <a:tr h="1004097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effectLst/>
                        </a:rPr>
                        <a:t>пользоваться математическим оформлением физических определений и закономерностей.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0272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1" y="115910"/>
            <a:ext cx="10131425" cy="5537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Предметные знания и умения по </a:t>
            </a:r>
            <a:r>
              <a:rPr lang="ru-RU" b="1" dirty="0" smtClean="0"/>
              <a:t>физике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0938" y="586205"/>
            <a:ext cx="4709054" cy="495618"/>
          </a:xfrm>
        </p:spPr>
        <p:txBody>
          <a:bodyPr/>
          <a:lstStyle/>
          <a:p>
            <a:r>
              <a:rPr lang="ru-RU" b="1" dirty="0"/>
              <a:t>Знание…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69442124"/>
              </p:ext>
            </p:extLst>
          </p:nvPr>
        </p:nvGraphicFramePr>
        <p:xfrm>
          <a:off x="157766" y="1072044"/>
          <a:ext cx="4336961" cy="4004052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336961"/>
              </a:tblGrid>
              <a:tr h="1161142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названий, устройства и принципа действия основных физических приборов и другого физического оборудования</a:t>
                      </a:r>
                      <a:endParaRPr lang="ru-RU" sz="2000" dirty="0"/>
                    </a:p>
                  </a:txBody>
                  <a:tcPr/>
                </a:tc>
              </a:tr>
              <a:tr h="934473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</a:tr>
              <a:tr h="934473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</a:tr>
              <a:tr h="946386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85737" y="641095"/>
            <a:ext cx="4722813" cy="414971"/>
          </a:xfrm>
        </p:spPr>
        <p:txBody>
          <a:bodyPr/>
          <a:lstStyle/>
          <a:p>
            <a:r>
              <a:rPr lang="ru-RU" b="1" dirty="0"/>
              <a:t>Умение…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354268003"/>
              </p:ext>
            </p:extLst>
          </p:nvPr>
        </p:nvGraphicFramePr>
        <p:xfrm>
          <a:off x="4636389" y="1059169"/>
          <a:ext cx="7328084" cy="5676483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7328084"/>
              </a:tblGrid>
              <a:tr h="9198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·обращаться с физическими приборами и оборудованием;</a:t>
                      </a:r>
                      <a:b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·проводить основные физические измерения (прямые и косвенные);</a:t>
                      </a:r>
                      <a:b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·ставить несложные физические эксперименты.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9159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·производить несложные математические операции;</a:t>
                      </a:r>
                      <a:b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·проводить расчеты на основе изученных формул;</a:t>
                      </a:r>
                      <a:b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·решать физические задачи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10930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·применять физические закономерности для объяснения явлений природы;</a:t>
                      </a:r>
                      <a:b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·применять физические закономерности для объяснения действия устройств и установок большой и малой техники.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91591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применять знания в области основных физических теорий к объяснению отдельных явлений и законов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91591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работать с учебником (учебным текстом);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91591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оформлять все виды работ и ответов (записи, рисунки, схемы, графики и т. п.)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3771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63828"/>
            <a:ext cx="10016544" cy="1371600"/>
          </a:xfrm>
        </p:spPr>
        <p:txBody>
          <a:bodyPr>
            <a:normAutofit/>
          </a:bodyPr>
          <a:lstStyle/>
          <a:p>
            <a:r>
              <a:rPr lang="ru-RU" sz="4000" b="1" dirty="0"/>
              <a:t>Основные представления</a:t>
            </a:r>
            <a:r>
              <a:rPr lang="ru-RU" sz="4000" dirty="0"/>
              <a:t>…</a:t>
            </a:r>
            <a:r>
              <a:rPr lang="ru-RU" sz="4000" b="1" dirty="0" smtClean="0"/>
              <a:t>: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5800" y="1957589"/>
            <a:ext cx="10364273" cy="4443211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3200" dirty="0"/>
              <a:t>о материальности мира, его познаваемости;</a:t>
            </a:r>
            <a:br>
              <a:rPr lang="ru-RU" sz="3200" dirty="0"/>
            </a:br>
            <a:r>
              <a:rPr lang="ru-RU" sz="3200" dirty="0" smtClean="0"/>
              <a:t>о </a:t>
            </a:r>
            <a:r>
              <a:rPr lang="ru-RU" sz="3200" dirty="0"/>
              <a:t>процессе развития науки</a:t>
            </a:r>
            <a:r>
              <a:rPr lang="ru-RU" sz="3200" dirty="0" smtClean="0"/>
              <a:t>;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3200" dirty="0" smtClean="0"/>
              <a:t>об</a:t>
            </a:r>
            <a:r>
              <a:rPr lang="ru-RU" sz="3200" dirty="0"/>
              <a:t>     историческом развитии физических знаний</a:t>
            </a:r>
            <a:r>
              <a:rPr lang="ru-RU" sz="3200" dirty="0" smtClean="0"/>
              <a:t>;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3200" dirty="0" smtClean="0"/>
              <a:t>о</a:t>
            </a:r>
            <a:r>
              <a:rPr lang="ru-RU" sz="3200" dirty="0"/>
              <a:t>  роли физики в общем историческом развитии человеческой цивилизации</a:t>
            </a:r>
            <a:r>
              <a:rPr lang="ru-RU" sz="3200" dirty="0" smtClean="0"/>
              <a:t>;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3200" dirty="0" smtClean="0"/>
              <a:t>о </a:t>
            </a:r>
            <a:r>
              <a:rPr lang="ru-RU" sz="3200" dirty="0"/>
              <a:t>роли физики в развитии других областей человеческого знания (естественные науки, медицина, техника и пр.)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884329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1" y="115910"/>
            <a:ext cx="10131425" cy="5537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Письменный опрос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58378804"/>
              </p:ext>
            </p:extLst>
          </p:nvPr>
        </p:nvGraphicFramePr>
        <p:xfrm>
          <a:off x="218940" y="1072044"/>
          <a:ext cx="11655379" cy="532875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245476"/>
                <a:gridCol w="1210614"/>
                <a:gridCol w="7199289"/>
              </a:tblGrid>
              <a:tr h="693100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Форма/цель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Время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Описание</a:t>
                      </a:r>
                      <a:endParaRPr lang="ru-RU" sz="2400" dirty="0"/>
                    </a:p>
                  </a:txBody>
                  <a:tcPr/>
                </a:tc>
              </a:tr>
              <a:tr h="4635656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Диктант</a:t>
                      </a:r>
                    </a:p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 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усвоения текущего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материала;</a:t>
                      </a:r>
                    </a:p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выявление 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готовности к восприятию нового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материала;</a:t>
                      </a:r>
                    </a:p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проверка 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домашнего задания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мин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Проводится: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начале урока;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варианта.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Текст вопросов: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простой, лаконичный;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легко воспринимаемый на слух;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требующий краткого ответа (формула, формулировка, продолжение предложения, схема, график, вычисления только на прямую подстановку в формулу и т. п.).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Пауза между вопросами достаточна для записи ответа учащимися (установить опытным путем)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5068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1" y="115910"/>
            <a:ext cx="10131425" cy="5537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Письменный опрос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25737160"/>
              </p:ext>
            </p:extLst>
          </p:nvPr>
        </p:nvGraphicFramePr>
        <p:xfrm>
          <a:off x="218940" y="1072044"/>
          <a:ext cx="11655379" cy="532875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245476"/>
                <a:gridCol w="1210614"/>
                <a:gridCol w="7199289"/>
              </a:tblGrid>
              <a:tr h="693100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Форма/цель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Время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Описание</a:t>
                      </a:r>
                      <a:endParaRPr lang="ru-RU" sz="2400" dirty="0"/>
                    </a:p>
                  </a:txBody>
                  <a:tcPr/>
                </a:tc>
              </a:tr>
              <a:tr h="4635656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Самостоятельная работа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контроль усвоения текущего материала;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закрепление изученного материала;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выявление умения работать с учебным текстом (изучение нового материала);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выявление умения выявлять структурные элементы учебной информации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r>
                        <a:rPr lang="ru-RU" sz="2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10–20 мин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Проводится: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начале урока или в конце урока;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варианта;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без вариантов, общая для всех.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Задания для работы: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 задачника номера задач, аналогичных разобранным в классе, и с элементами усложнения;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задача с развивающимся содержанием;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текст, составление таблиц (заготовки);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текст, составление кластера;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текст, составление графа или СЛС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9758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1" y="115910"/>
            <a:ext cx="10131425" cy="5537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Письменный опрос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94220993"/>
              </p:ext>
            </p:extLst>
          </p:nvPr>
        </p:nvGraphicFramePr>
        <p:xfrm>
          <a:off x="218940" y="1072044"/>
          <a:ext cx="11655379" cy="532875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868215"/>
                <a:gridCol w="1236372"/>
                <a:gridCol w="5550792"/>
              </a:tblGrid>
              <a:tr h="693100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Форма/цель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Время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Описание</a:t>
                      </a:r>
                      <a:endParaRPr lang="ru-RU" sz="2400" dirty="0"/>
                    </a:p>
                  </a:txBody>
                  <a:tcPr/>
                </a:tc>
              </a:tr>
              <a:tr h="4635656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Практическая работа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lang="ru-RU" sz="20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закрепление теоретических знаний;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отработка конкретных умений (наблюдать, описывать объект или явление);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отработка конкретных умений (сборка электрической цепи и т. п.);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отработка конкретных умений (компьютерный эксперимент, подготовка слайда презентации и т. п.)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10–20 мин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Проводится: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любом этапе урока, кроме начала урока;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возможна индивидуальная работа, работа в паре и групповая работа.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Задания для работы: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одинаковые задания, предполагающие разные способы выполнения;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разные задания, предполагающие один и тот же способ выполнения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17743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TM03457452[[fn=Небесная]]</Template>
  <TotalTime>159</TotalTime>
  <Words>759</Words>
  <Application>Microsoft Office PowerPoint</Application>
  <PresentationFormat>Широкоэкранный</PresentationFormat>
  <Paragraphs>189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Небеса</vt:lpstr>
      <vt:lpstr>Мастер-класс «Формы контроля учебных достижений  на уроках физики в условиях обновления содержания образования»</vt:lpstr>
      <vt:lpstr>цели контроля знаний и умений учащихся:</vt:lpstr>
      <vt:lpstr>виды контроля знаний и умения учащихся:</vt:lpstr>
      <vt:lpstr>Предметные знания и умения по физике</vt:lpstr>
      <vt:lpstr>Предметные знания и умения по физике</vt:lpstr>
      <vt:lpstr>Основные представления…:</vt:lpstr>
      <vt:lpstr>Письменный опрос</vt:lpstr>
      <vt:lpstr>Письменный опрос</vt:lpstr>
      <vt:lpstr>Письменный опрос</vt:lpstr>
      <vt:lpstr>Письменный опрос</vt:lpstr>
      <vt:lpstr>Письменный опрос</vt:lpstr>
      <vt:lpstr>Письменный опрос</vt:lpstr>
      <vt:lpstr>Письменный опрос</vt:lpstr>
      <vt:lpstr>Письменный опрос</vt:lpstr>
      <vt:lpstr>четыре основные формы  итогового контроля: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«Формы контроля учебных достижений  на уроках физики в условиях обновления содержания образования»</dc:title>
  <dc:creator>Школа</dc:creator>
  <cp:lastModifiedBy>Школа</cp:lastModifiedBy>
  <cp:revision>16</cp:revision>
  <dcterms:created xsi:type="dcterms:W3CDTF">2015-12-17T07:53:15Z</dcterms:created>
  <dcterms:modified xsi:type="dcterms:W3CDTF">2015-12-17T10:32:44Z</dcterms:modified>
</cp:coreProperties>
</file>