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7" r:id="rId4"/>
    <p:sldId id="260" r:id="rId5"/>
    <p:sldId id="268" r:id="rId6"/>
    <p:sldId id="261" r:id="rId7"/>
    <p:sldId id="263" r:id="rId8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DDCE0-94E9-489E-96E3-D002E68A2A14}" type="datetimeFigureOut">
              <a:rPr lang="ru-RU" smtClean="0"/>
              <a:pPr/>
              <a:t>26.11.2015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0B916-92FA-4D31-A7DE-2AD8DF4579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DDCE0-94E9-489E-96E3-D002E68A2A14}" type="datetimeFigureOut">
              <a:rPr lang="ru-RU" smtClean="0"/>
              <a:pPr/>
              <a:t>26.11.2015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0B916-92FA-4D31-A7DE-2AD8DF4579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DDCE0-94E9-489E-96E3-D002E68A2A14}" type="datetimeFigureOut">
              <a:rPr lang="ru-RU" smtClean="0"/>
              <a:pPr/>
              <a:t>26.11.2015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0B916-92FA-4D31-A7DE-2AD8DF4579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DDCE0-94E9-489E-96E3-D002E68A2A14}" type="datetimeFigureOut">
              <a:rPr lang="ru-RU" smtClean="0"/>
              <a:pPr/>
              <a:t>26.11.2015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0B916-92FA-4D31-A7DE-2AD8DF4579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DDCE0-94E9-489E-96E3-D002E68A2A14}" type="datetimeFigureOut">
              <a:rPr lang="ru-RU" smtClean="0"/>
              <a:pPr/>
              <a:t>26.11.2015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0B916-92FA-4D31-A7DE-2AD8DF4579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DDCE0-94E9-489E-96E3-D002E68A2A14}" type="datetimeFigureOut">
              <a:rPr lang="ru-RU" smtClean="0"/>
              <a:pPr/>
              <a:t>26.11.2015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0B916-92FA-4D31-A7DE-2AD8DF4579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DDCE0-94E9-489E-96E3-D002E68A2A14}" type="datetimeFigureOut">
              <a:rPr lang="ru-RU" smtClean="0"/>
              <a:pPr/>
              <a:t>26.11.2015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0B916-92FA-4D31-A7DE-2AD8DF4579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DDCE0-94E9-489E-96E3-D002E68A2A14}" type="datetimeFigureOut">
              <a:rPr lang="ru-RU" smtClean="0"/>
              <a:pPr/>
              <a:t>26.11.2015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0B916-92FA-4D31-A7DE-2AD8DF4579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DDCE0-94E9-489E-96E3-D002E68A2A14}" type="datetimeFigureOut">
              <a:rPr lang="ru-RU" smtClean="0"/>
              <a:pPr/>
              <a:t>26.11.2015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0B916-92FA-4D31-A7DE-2AD8DF4579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DDCE0-94E9-489E-96E3-D002E68A2A14}" type="datetimeFigureOut">
              <a:rPr lang="ru-RU" smtClean="0"/>
              <a:pPr/>
              <a:t>26.11.2015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0B916-92FA-4D31-A7DE-2AD8DF4579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DDCE0-94E9-489E-96E3-D002E68A2A14}" type="datetimeFigureOut">
              <a:rPr lang="ru-RU" smtClean="0"/>
              <a:pPr/>
              <a:t>26.11.2015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100B916-92FA-4D31-A7DE-2AD8DF4579F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ECDDCE0-94E9-489E-96E3-D002E68A2A14}" type="datetimeFigureOut">
              <a:rPr lang="ru-RU" smtClean="0"/>
              <a:pPr/>
              <a:t>26.11.2015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100B916-92FA-4D31-A7DE-2AD8DF4579F6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428604"/>
            <a:ext cx="7772400" cy="257176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Direct and reported 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speech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(Прямая и косвенная речь)</a:t>
            </a:r>
            <a:endParaRPr lang="ru-RU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786322"/>
            <a:ext cx="6400800" cy="1714512"/>
          </a:xfrm>
        </p:spPr>
        <p:txBody>
          <a:bodyPr>
            <a:normAutofit/>
          </a:bodyPr>
          <a:lstStyle/>
          <a:p>
            <a:r>
              <a:rPr lang="ru-RU" sz="2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Мукина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Ботагоз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Сергеевна</a:t>
            </a:r>
          </a:p>
          <a:p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Учитель английского языка</a:t>
            </a:r>
          </a:p>
          <a:p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категория</a:t>
            </a:r>
            <a:endParaRPr lang="ru-RU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543956" cy="6072230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Прямая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речь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речь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какого-либо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лица, передаваемая буквально так, как она была  произнесена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Косвенная речь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речь, передаваемая не слово в слово, а только по содержанию, в виде дополнительных придаточных предложений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Прямая речь</a:t>
            </a:r>
            <a:r>
              <a:rPr lang="en-US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en-US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Косвенная речь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John says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enjoy reading.”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John says </a:t>
            </a:r>
            <a:r>
              <a:rPr lang="en-US" sz="2400" b="1" u="sng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enjoys reading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700" dirty="0" smtClean="0">
                <a:latin typeface="Times New Roman" pitchFamily="18" charset="0"/>
                <a:cs typeface="Times New Roman" pitchFamily="18" charset="0"/>
              </a:rPr>
            </a:br>
            <a:endParaRPr lang="ru-RU" sz="2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Выгнутая вниз стрелка 6"/>
          <p:cNvSpPr/>
          <p:nvPr/>
        </p:nvSpPr>
        <p:spPr>
          <a:xfrm>
            <a:off x="1928794" y="4786322"/>
            <a:ext cx="4429156" cy="64294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85786" y="1443841"/>
            <a:ext cx="7215238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Запомни!</a:t>
            </a:r>
            <a:b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 прямой речи в косвенную произведи следующие изменения: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косвенная речь вводится глаголом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 say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союзом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(that)</a:t>
            </a:r>
            <a:b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кавычки опускаются;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-личные  и притяжательные местоимения прямой речи заменяются по смыслу, как и в русском языке.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Robert:” Reading plays an important role in 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life.”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Robert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says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reading plays an important role in </a:t>
            </a:r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life.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14348" y="1459230"/>
            <a:ext cx="750099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Запомни:</a:t>
            </a:r>
            <a:b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-если сообщение в прямой речи передается в тот же день и в том же месте, то замена наречий и места может не происходить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I’ll watch this programmer 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tomorrow.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 said I would watch this programmer 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tomorrow.</a:t>
            </a:r>
            <a: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вводным глаголом 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 say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могут употребляться другие глаголы и конструкции: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71472" y="1028343"/>
            <a:ext cx="792961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 think, to answer, to reply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(ответить),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 complain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(жаловаться),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to add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(добавить),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to know, to promise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(обещать),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 hope, to suggest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(предположить),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 decide (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решить);</a:t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to be interested (surprised/glad/happy/sorry….)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выражения отношения к тому, что передается в косвенной речи</a:t>
            </a:r>
            <a:b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-после вводных глаголов 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 tell, to advise, to inform, to remind, to warn, to convince, to teach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object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 имя или личное местоимение в объектном падеже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me, you, him, her, us, you, them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  VERB +OBJECT +THAT clause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We 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told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everyone would watch this show.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5286412"/>
          </a:xfrm>
        </p:spPr>
        <p:txBody>
          <a:bodyPr>
            <a:noAutofit/>
          </a:bodyPr>
          <a:lstStyle/>
          <a:p>
            <a:pPr algn="l"/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после 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 say, to think, to agree, to mention, to notice, to promise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союз </a:t>
            </a:r>
            <a:r>
              <a:rPr lang="en-US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that </a:t>
            </a:r>
            <a:r>
              <a:rPr lang="ru-RU" sz="2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можно не использовать </a:t>
            </a:r>
            <a:r>
              <a:rPr lang="ru-RU" sz="20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verb+(that) clause</a:t>
            </a:r>
            <a:r>
              <a:rPr lang="en-US" sz="20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после 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 answer, to continue, to reply, to shout, to complain, to warn, to argue </a:t>
            </a:r>
            <a:r>
              <a:rPr lang="ru-RU" sz="2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обязательно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используется </a:t>
            </a:r>
            <a:r>
              <a:rPr lang="en-US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that 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(verb+ that clause)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после 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 advise, to demand, to suggest </a:t>
            </a:r>
            <a:r>
              <a:rPr lang="ru-RU" sz="2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следует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использовать 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should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после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that</a:t>
            </a:r>
            <a:r>
              <a:rPr lang="ru-RU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-если косвенная речь состоит из нескольких предложений и все описываемые в них действия относятся к прошлому, то </a:t>
            </a:r>
            <a:r>
              <a:rPr lang="ru-RU" sz="2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возможно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только в первом предложении использовать глагол в </a:t>
            </a:r>
            <a:r>
              <a:rPr lang="en-US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PAST PERFECT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said 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that he 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had seen 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that film when he 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was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 child.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если речь идет о фактах или то, о чем говорится, является действительным на момент разговора, то в косвенной речи глагол-сказуемое </a:t>
            </a:r>
            <a:r>
              <a:rPr lang="ru-RU" sz="20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может не менять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свою форму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There are around 10,000 commercial radio stations in the USA.</a:t>
            </a:r>
            <a:b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They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said 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that there 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around 10,000 commercial radio stations in the USA.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l"/>
            <a:r>
              <a:rPr lang="en-US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Задание на закрепление</a:t>
            </a:r>
            <a:r>
              <a:rPr lang="en-US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Put these statements into Reported Speech.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1) ‘I can’t swim very well’, I said.</a:t>
            </a:r>
            <a:b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2) Andrew said: ’I don’t want to go swimming’.</a:t>
            </a:r>
            <a:b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3) ‘I’ll phone you later’, 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Sara 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said.</a:t>
            </a:r>
            <a:b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4)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Ann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said</a:t>
            </a:r>
            <a:r>
              <a:rPr lang="en-US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:‘I’m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hungry’.</a:t>
            </a:r>
            <a:b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5) I told him: ‘I don’t like tea’.</a:t>
            </a:r>
            <a:b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6) Olaf said: ‘My father does a lot of business with England’.</a:t>
            </a:r>
            <a:b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7)The woman said: ‘I will pay you two pounds’.</a:t>
            </a:r>
            <a:b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8) She said to </a:t>
            </a:r>
            <a:r>
              <a:rPr lang="en-US" sz="2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Lilian</a:t>
            </a: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‘You can come with me’</a:t>
            </a:r>
            <a:b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9) He said: ‘I don’t think it will be interesting’.</a:t>
            </a:r>
            <a:b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10) My friend told me: ‘You can go there for a year’.</a:t>
            </a:r>
            <a:b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11) She said: ‘Nothing will make me do it’.</a:t>
            </a:r>
            <a:b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12)Mike said: ‘My friend is a painter’.</a:t>
            </a:r>
            <a:b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13) She said: ‘I am good at painting’.</a:t>
            </a:r>
            <a:b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14)’I will have lunch on Saturday’, he said.</a:t>
            </a:r>
            <a:b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15) The teacher said: ‘I will give you a new task on Reported Speech’.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1389</TotalTime>
  <Words>108</Words>
  <Application>Microsoft Office PowerPoint</Application>
  <PresentationFormat>Экран (4:3)</PresentationFormat>
  <Paragraphs>10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Поток</vt:lpstr>
      <vt:lpstr>Direct and reported speech  (Прямая и косвенная речь)</vt:lpstr>
      <vt:lpstr>Прямая речь – речь какого-либо лица, передаваемая буквально так, как она была  произнесена.  Косвенная речь- речь, передаваемая не слово в слово, а только по содержанию, в виде дополнительных придаточных предложений.  Прямая речь                                      Косвенная речь John says, ”I enjoy reading.”   John says that he enjoys reading                                                  </vt:lpstr>
      <vt:lpstr>Слайд 3</vt:lpstr>
      <vt:lpstr>Слайд 4</vt:lpstr>
      <vt:lpstr>Слайд 5</vt:lpstr>
      <vt:lpstr>- после to say, to think, to agree, to mention, to notice, to promise, союз that можно не использовать (verb+(that) clause) -после to answer, to continue, to reply, to shout, to complain, to warn, to argue обязательно используется that (verb+ that clause) - после to advise, to demand, to suggest следует использовать should после  that -если косвенная речь состоит из нескольких предложений и все описываемые в них действия относятся к прошлому, то возможно только в первом предложении использовать глагол в PAST PERFECT: He said that he had seen that film when he was a child. -если речь идет о фактах или то, о чем говорится, является действительным на момент разговора, то в косвенной речи глагол-сказуемое может не менять свою форму: There are around 10,000 commercial radio stations in the USA. They said that there are around 10,000 commercial radio stations in the USA.</vt:lpstr>
      <vt:lpstr>                                                        Задание на закрепление I. Put these statements into Reported Speech. 1) ‘I can’t swim very well’, I said. 2) Andrew said: ’I don’t want to go swimming’. 3) ‘I’ll phone you later’, Sara said. 4) Ann said:‘I’m hungry’. 5) I told him: ‘I don’t like tea’.  6) Olaf said: ‘My father does a lot of business with England’. 7)The woman said: ‘I will pay you two pounds’. 8) She said to Lilian: ‘You can come with me’ 9) He said: ‘I don’t think it will be interesting’. 10) My friend told me: ‘You can go there for a year’. 11) She said: ‘Nothing will make me do it’. 12)Mike said: ‘My friend is a painter’. 13) She said: ‘I am good at painting’. 14)’I will have lunch on Saturday’, he said. 15) The teacher said: ‘I will give you a new task on Reported Speech’.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Direct and reported speech (Прямая и косвенная речь)</dc:title>
  <dc:creator>X-Man</dc:creator>
  <cp:lastModifiedBy>Admin</cp:lastModifiedBy>
  <cp:revision>116</cp:revision>
  <dcterms:created xsi:type="dcterms:W3CDTF">2012-05-31T10:33:02Z</dcterms:created>
  <dcterms:modified xsi:type="dcterms:W3CDTF">2015-11-26T11:39:38Z</dcterms:modified>
</cp:coreProperties>
</file>