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66" r:id="rId11"/>
    <p:sldId id="268" r:id="rId12"/>
    <p:sldId id="263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iles.school-collection.edu.ru/dlrstore/f5aeec90-899e-14ce-df97-5627a9393b16/index.htm" TargetMode="External"/><Relationship Id="rId2" Type="http://schemas.openxmlformats.org/officeDocument/2006/relationships/hyperlink" Target="http://files.school-collection.edu.ru/dlrstore/6587f28d-c257-9420-4a83-3cb32145459d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Урок </a:t>
            </a:r>
            <a:r>
              <a:rPr lang="ru-RU" sz="4000" b="1" dirty="0" smtClean="0"/>
              <a:t>№5. </a:t>
            </a:r>
            <a:r>
              <a:rPr lang="ru-RU" sz="4000" b="1" dirty="0" smtClean="0"/>
              <a:t>Электролиты и </a:t>
            </a:r>
            <a:r>
              <a:rPr lang="ru-RU" sz="4000" b="1" dirty="0" err="1" smtClean="0"/>
              <a:t>неэлектролиты</a:t>
            </a:r>
            <a:r>
              <a:rPr lang="ru-RU" sz="4000" b="1" dirty="0" smtClean="0"/>
              <a:t>. Электролитическая диссоциация веществ в водных растворах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kern="10" spc="720" dirty="0" smtClean="0">
                <a:ln w="127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E8F8E8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  <a:t>Диссоциация оснований </a:t>
            </a:r>
            <a:br>
              <a:rPr lang="ru-RU" sz="3200" b="1" kern="10" spc="720" dirty="0" smtClean="0">
                <a:ln w="127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E8F8E8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Основаниями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называют электролиты, которые при диссоциации образуют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анионы только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OH</a:t>
            </a:r>
            <a:r>
              <a:rPr lang="en-US" i="1" baseline="3000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─</a:t>
            </a:r>
            <a:r>
              <a:rPr lang="ru-RU" i="1" baseline="3000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NaOH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 Na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+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 + OH 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Ca(OH)</a:t>
            </a:r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2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CaOH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+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+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OH 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─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Ca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2+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+ 2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OH 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─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Ba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(OH)</a:t>
            </a:r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2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BaOH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+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+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OH 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─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Ba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2+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+ 2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OH </a:t>
            </a:r>
            <a:r>
              <a:rPr lang="en-US" baseline="30000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─ 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Основания (щёлочи) окрашивают бесцветный </a:t>
            </a:r>
            <a:r>
              <a:rPr lang="ru-RU" i="1" dirty="0" smtClean="0">
                <a:solidFill>
                  <a:srgbClr val="FFC000"/>
                </a:solidFill>
                <a:cs typeface="Arial" charset="0"/>
              </a:rPr>
              <a:t>фенолфталеин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i="1" dirty="0" smtClean="0">
                <a:solidFill>
                  <a:srgbClr val="00B050"/>
                </a:solidFill>
                <a:cs typeface="Arial" charset="0"/>
              </a:rPr>
              <a:t>в малиновый цвет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,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 а лакмус и универсальный индикатор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─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cs typeface="Arial" charset="0"/>
              </a:rPr>
              <a:t>в синий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kern="10" spc="720" dirty="0" smtClean="0">
                <a:ln w="127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E8F8E8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  <a:t>Диссоциация солей</a:t>
            </a:r>
            <a:br>
              <a:rPr lang="ru-RU" sz="3200" b="1" kern="10" spc="720" dirty="0" smtClean="0">
                <a:ln w="127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E8F8E8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i="1" dirty="0" smtClean="0">
                <a:solidFill>
                  <a:srgbClr val="7030A0"/>
                </a:solidFill>
              </a:rPr>
              <a:t>Солями</a:t>
            </a:r>
            <a:r>
              <a:rPr lang="ru-RU" dirty="0" smtClean="0">
                <a:solidFill>
                  <a:srgbClr val="7030A0"/>
                </a:solidFill>
              </a:rPr>
              <a:t> называют электролиты, которые при диссоциации образуют катионы </a:t>
            </a:r>
            <a:r>
              <a:rPr lang="ru-RU" i="1" dirty="0" smtClean="0">
                <a:solidFill>
                  <a:srgbClr val="7030A0"/>
                </a:solidFill>
              </a:rPr>
              <a:t>металла</a:t>
            </a:r>
            <a:r>
              <a:rPr lang="ru-RU" dirty="0" smtClean="0">
                <a:solidFill>
                  <a:srgbClr val="7030A0"/>
                </a:solidFill>
              </a:rPr>
              <a:t> (или аммония </a:t>
            </a:r>
            <a:r>
              <a:rPr lang="en-US" dirty="0" smtClean="0">
                <a:solidFill>
                  <a:srgbClr val="7030A0"/>
                </a:solidFill>
              </a:rPr>
              <a:t>NH</a:t>
            </a:r>
            <a:r>
              <a:rPr lang="en-US" baseline="-25000" dirty="0" smtClean="0">
                <a:solidFill>
                  <a:srgbClr val="7030A0"/>
                </a:solidFill>
              </a:rPr>
              <a:t>4</a:t>
            </a:r>
            <a:r>
              <a:rPr lang="en-US" baseline="30000" dirty="0" smtClean="0">
                <a:solidFill>
                  <a:srgbClr val="7030A0"/>
                </a:solidFill>
              </a:rPr>
              <a:t>+</a:t>
            </a:r>
            <a:r>
              <a:rPr lang="ru-RU" dirty="0" smtClean="0">
                <a:solidFill>
                  <a:srgbClr val="7030A0"/>
                </a:solidFill>
              </a:rPr>
              <a:t>) и анионы </a:t>
            </a:r>
            <a:r>
              <a:rPr lang="ru-RU" i="1" dirty="0" smtClean="0">
                <a:solidFill>
                  <a:srgbClr val="7030A0"/>
                </a:solidFill>
              </a:rPr>
              <a:t>кислотного остатка</a:t>
            </a:r>
            <a:r>
              <a:rPr lang="ru-RU" dirty="0" smtClean="0">
                <a:solidFill>
                  <a:srgbClr val="7030A0"/>
                </a:solidFill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en-US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PO</a:t>
            </a:r>
            <a:r>
              <a:rPr lang="en-US" baseline="-25000" dirty="0" smtClean="0">
                <a:solidFill>
                  <a:srgbClr val="FF0000"/>
                </a:solidFill>
              </a:rPr>
              <a:t>4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 3K</a:t>
            </a:r>
            <a:r>
              <a:rPr lang="en-US" baseline="30000" dirty="0" smtClean="0">
                <a:solidFill>
                  <a:srgbClr val="FF0000"/>
                </a:solidFill>
                <a:sym typeface="Wingdings" pitchFamily="2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+ PO</a:t>
            </a:r>
            <a:r>
              <a:rPr lang="en-US" baseline="-25000" dirty="0" smtClean="0">
                <a:solidFill>
                  <a:srgbClr val="FF0000"/>
                </a:solidFill>
                <a:sym typeface="Wingdings" pitchFamily="2" charset="2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sym typeface="Wingdings" pitchFamily="2" charset="2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─</a:t>
            </a:r>
            <a:endParaRPr lang="ru-RU" baseline="30000" dirty="0" smtClean="0">
              <a:solidFill>
                <a:srgbClr val="FF0000"/>
              </a:solidFill>
              <a:cs typeface="Arial" charset="0"/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Al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(SO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)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3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  2Al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3+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 + 3SO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4 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2─</a:t>
            </a:r>
            <a:r>
              <a:rPr lang="ru-RU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 </a:t>
            </a:r>
            <a:endParaRPr lang="en-US" baseline="-25000" dirty="0" smtClean="0">
              <a:solidFill>
                <a:srgbClr val="FF0000"/>
              </a:solidFill>
              <a:cs typeface="Arial" charset="0"/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NH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NO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3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  NH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+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 + NO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─</a:t>
            </a:r>
            <a:endParaRPr lang="ru-RU" dirty="0" smtClean="0">
              <a:solidFill>
                <a:srgbClr val="FF0000"/>
              </a:solidFill>
              <a:cs typeface="Arial" charset="0"/>
              <a:sym typeface="Wingdings" pitchFamily="2" charset="2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Тест по теме "Электролитическая диссоциация. Реакции ионного обмена"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1. К </a:t>
            </a:r>
            <a:r>
              <a:rPr lang="ru-RU" b="1" dirty="0" err="1" smtClean="0"/>
              <a:t>неэлектролитам</a:t>
            </a:r>
            <a:r>
              <a:rPr lang="ru-RU" b="1" dirty="0" smtClean="0"/>
              <a:t> относится:</a:t>
            </a:r>
            <a:endParaRPr lang="ru-RU" dirty="0" smtClean="0"/>
          </a:p>
          <a:p>
            <a:r>
              <a:rPr lang="ru-RU" dirty="0" smtClean="0"/>
              <a:t>1) нитрат калия	2) </a:t>
            </a:r>
            <a:r>
              <a:rPr lang="ru-RU" dirty="0" err="1" smtClean="0"/>
              <a:t>гидроксид</a:t>
            </a:r>
            <a:r>
              <a:rPr lang="ru-RU" dirty="0" smtClean="0"/>
              <a:t> бария		</a:t>
            </a:r>
          </a:p>
          <a:p>
            <a:r>
              <a:rPr lang="ru-RU" dirty="0" smtClean="0"/>
              <a:t>3) хлорид кальция		4) оксид азота(</a:t>
            </a:r>
            <a:r>
              <a:rPr lang="en-US" dirty="0" smtClean="0"/>
              <a:t>II</a:t>
            </a:r>
            <a:r>
              <a:rPr lang="ru-RU" dirty="0" smtClean="0"/>
              <a:t>)</a:t>
            </a:r>
          </a:p>
          <a:p>
            <a:r>
              <a:rPr lang="ru-RU" b="1" dirty="0" smtClean="0"/>
              <a:t>2. К хорошо растворимым электролитам относится:</a:t>
            </a:r>
            <a:endParaRPr lang="ru-RU" dirty="0" smtClean="0"/>
          </a:p>
          <a:p>
            <a:r>
              <a:rPr lang="ru-RU" dirty="0" smtClean="0"/>
              <a:t>1) бромид натрия	2) </a:t>
            </a:r>
            <a:r>
              <a:rPr lang="ru-RU" dirty="0" err="1" smtClean="0"/>
              <a:t>гидроксид</a:t>
            </a:r>
            <a:r>
              <a:rPr lang="ru-RU" dirty="0" smtClean="0"/>
              <a:t> цинка		</a:t>
            </a:r>
          </a:p>
          <a:p>
            <a:r>
              <a:rPr lang="ru-RU" dirty="0" smtClean="0"/>
              <a:t>3) карбонат кальция		4) </a:t>
            </a:r>
            <a:r>
              <a:rPr lang="ru-RU" dirty="0" err="1" smtClean="0"/>
              <a:t>гидроксид</a:t>
            </a:r>
            <a:r>
              <a:rPr lang="ru-RU" dirty="0" smtClean="0"/>
              <a:t> магния</a:t>
            </a:r>
          </a:p>
          <a:p>
            <a:r>
              <a:rPr lang="ru-RU" b="1" dirty="0" smtClean="0"/>
              <a:t>3. В водном растворе наибольшее количество </a:t>
            </a:r>
            <a:r>
              <a:rPr lang="ru-RU" b="1" dirty="0" err="1" smtClean="0"/>
              <a:t>сульфат-анионов</a:t>
            </a:r>
            <a:r>
              <a:rPr lang="ru-RU" b="1" dirty="0" smtClean="0"/>
              <a:t> образуется при </a:t>
            </a:r>
            <a:endParaRPr lang="ru-RU" dirty="0" smtClean="0"/>
          </a:p>
          <a:p>
            <a:r>
              <a:rPr lang="ru-RU" b="1" dirty="0" smtClean="0"/>
              <a:t>диссоциации</a:t>
            </a:r>
            <a:r>
              <a:rPr lang="en-US" b="1" dirty="0" smtClean="0"/>
              <a:t> 1 </a:t>
            </a:r>
            <a:r>
              <a:rPr lang="ru-RU" b="1" dirty="0" smtClean="0"/>
              <a:t>моль</a:t>
            </a:r>
            <a:r>
              <a:rPr lang="en-US" b="1" dirty="0" smtClean="0"/>
              <a:t>:</a:t>
            </a:r>
            <a:endParaRPr lang="ru-RU" dirty="0" smtClean="0"/>
          </a:p>
          <a:p>
            <a:r>
              <a:rPr lang="en-US" dirty="0" smtClean="0"/>
              <a:t>1) Al</a:t>
            </a:r>
            <a:r>
              <a:rPr lang="en-US" baseline="-25000" dirty="0" smtClean="0"/>
              <a:t>2</a:t>
            </a:r>
            <a:r>
              <a:rPr lang="en-US" dirty="0" smtClean="0"/>
              <a:t>(SO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r>
              <a:rPr lang="en-US" baseline="-25000" dirty="0" smtClean="0"/>
              <a:t>3		</a:t>
            </a:r>
            <a:r>
              <a:rPr lang="en-US" dirty="0" smtClean="0"/>
              <a:t>2)</a:t>
            </a:r>
            <a:r>
              <a:rPr lang="en-US" dirty="0" err="1" smtClean="0"/>
              <a:t>PbS</a:t>
            </a:r>
            <a:r>
              <a:rPr lang="en-US" dirty="0" smtClean="0"/>
              <a:t>				</a:t>
            </a:r>
            <a:endParaRPr lang="ru-RU" dirty="0" smtClean="0"/>
          </a:p>
          <a:p>
            <a:r>
              <a:rPr lang="en-US" dirty="0" smtClean="0"/>
              <a:t>3) CaSO</a:t>
            </a:r>
            <a:r>
              <a:rPr lang="en-US" baseline="-25000" dirty="0" smtClean="0"/>
              <a:t>4			</a:t>
            </a:r>
            <a:r>
              <a:rPr lang="en-US" dirty="0" smtClean="0"/>
              <a:t>4) K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928670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4. Катионы металла и анионы кислотного остатка образуются при диссоциации:</a:t>
            </a:r>
            <a:endParaRPr lang="ru-RU" dirty="0" smtClean="0"/>
          </a:p>
          <a:p>
            <a:r>
              <a:rPr lang="ru-RU" dirty="0" smtClean="0"/>
              <a:t>1) оксидов		2) кислот			</a:t>
            </a:r>
          </a:p>
          <a:p>
            <a:r>
              <a:rPr lang="ru-RU" dirty="0" smtClean="0"/>
              <a:t>3) солей			4) оснований</a:t>
            </a:r>
          </a:p>
          <a:p>
            <a:r>
              <a:rPr lang="ru-RU" b="1" dirty="0" smtClean="0"/>
              <a:t>5. Выберите верную запись правой части уравнения диссоциации карбоната калия:</a:t>
            </a:r>
            <a:endParaRPr lang="ru-RU" dirty="0" smtClean="0"/>
          </a:p>
          <a:p>
            <a:r>
              <a:rPr lang="ru-RU" dirty="0" smtClean="0"/>
              <a:t>1) = </a:t>
            </a:r>
            <a:r>
              <a:rPr lang="en-US" dirty="0" smtClean="0"/>
              <a:t>K</a:t>
            </a:r>
            <a:r>
              <a:rPr lang="ru-RU" baseline="30000" dirty="0" smtClean="0"/>
              <a:t>+</a:t>
            </a:r>
            <a:r>
              <a:rPr lang="ru-RU" dirty="0" smtClean="0"/>
              <a:t> + </a:t>
            </a:r>
            <a:r>
              <a:rPr lang="en-US" dirty="0" smtClean="0"/>
              <a:t>CO</a:t>
            </a:r>
            <a:r>
              <a:rPr lang="ru-RU" baseline="-25000" dirty="0" smtClean="0"/>
              <a:t>3</a:t>
            </a:r>
            <a:r>
              <a:rPr lang="ru-RU" dirty="0" smtClean="0"/>
              <a:t>¯	2) = </a:t>
            </a:r>
            <a:r>
              <a:rPr lang="en-US" dirty="0" smtClean="0"/>
              <a:t>K</a:t>
            </a:r>
            <a:r>
              <a:rPr lang="ru-RU" baseline="30000" dirty="0" smtClean="0"/>
              <a:t>+</a:t>
            </a:r>
            <a:r>
              <a:rPr lang="ru-RU" dirty="0" smtClean="0"/>
              <a:t> + </a:t>
            </a:r>
            <a:r>
              <a:rPr lang="en-US" dirty="0" smtClean="0"/>
              <a:t>CO</a:t>
            </a:r>
            <a:r>
              <a:rPr lang="ru-RU" baseline="-25000" dirty="0" smtClean="0"/>
              <a:t>3</a:t>
            </a:r>
            <a:r>
              <a:rPr lang="ru-RU" baseline="30000" dirty="0" smtClean="0"/>
              <a:t>2-	</a:t>
            </a:r>
          </a:p>
          <a:p>
            <a:r>
              <a:rPr lang="ru-RU" dirty="0" smtClean="0"/>
              <a:t>3) = 2</a:t>
            </a:r>
            <a:r>
              <a:rPr lang="en-US" dirty="0" smtClean="0"/>
              <a:t>K</a:t>
            </a:r>
            <a:r>
              <a:rPr lang="ru-RU" baseline="30000" dirty="0" smtClean="0"/>
              <a:t>+</a:t>
            </a:r>
            <a:r>
              <a:rPr lang="ru-RU" dirty="0" smtClean="0"/>
              <a:t> + </a:t>
            </a:r>
            <a:r>
              <a:rPr lang="en-US" dirty="0" smtClean="0"/>
              <a:t>CO</a:t>
            </a:r>
            <a:r>
              <a:rPr lang="ru-RU" baseline="-25000" dirty="0" smtClean="0"/>
              <a:t>3</a:t>
            </a:r>
            <a:r>
              <a:rPr lang="ru-RU" baseline="30000" dirty="0" smtClean="0"/>
              <a:t>2-	</a:t>
            </a:r>
            <a:r>
              <a:rPr lang="ru-RU" dirty="0" smtClean="0"/>
              <a:t>4</a:t>
            </a:r>
            <a:r>
              <a:rPr lang="en-US" dirty="0" smtClean="0"/>
              <a:t>) = 2K</a:t>
            </a:r>
            <a:r>
              <a:rPr lang="en-US" baseline="30000" dirty="0" smtClean="0"/>
              <a:t>+</a:t>
            </a:r>
            <a:r>
              <a:rPr lang="en-US" dirty="0" smtClean="0"/>
              <a:t> + HCO</a:t>
            </a:r>
            <a:r>
              <a:rPr lang="en-US" baseline="-25000" dirty="0" smtClean="0"/>
              <a:t>3</a:t>
            </a:r>
            <a:r>
              <a:rPr lang="en-US" baseline="30000" dirty="0" smtClean="0"/>
              <a:t>¯</a:t>
            </a:r>
            <a:endParaRPr lang="ru-RU" dirty="0" smtClean="0"/>
          </a:p>
          <a:p>
            <a:r>
              <a:rPr lang="ru-RU" b="1" dirty="0" smtClean="0"/>
              <a:t>6. Наибольшее количество анионов образуется при диссоциации 1 моль:</a:t>
            </a:r>
            <a:endParaRPr lang="ru-RU" dirty="0" smtClean="0"/>
          </a:p>
          <a:p>
            <a:r>
              <a:rPr lang="en-US" dirty="0" smtClean="0"/>
              <a:t>1) AlCl</a:t>
            </a:r>
            <a:r>
              <a:rPr lang="en-US" baseline="-25000" dirty="0" smtClean="0"/>
              <a:t>3		</a:t>
            </a:r>
            <a:r>
              <a:rPr lang="en-US" dirty="0" smtClean="0"/>
              <a:t>2) Zn(OH)</a:t>
            </a:r>
            <a:r>
              <a:rPr lang="en-US" baseline="-25000" dirty="0" smtClean="0"/>
              <a:t>2			</a:t>
            </a:r>
            <a:endParaRPr lang="ru-RU" baseline="-25000" dirty="0" smtClean="0"/>
          </a:p>
          <a:p>
            <a:r>
              <a:rPr lang="en-US" dirty="0" smtClean="0"/>
              <a:t>3) Al(OH)</a:t>
            </a:r>
            <a:r>
              <a:rPr lang="en-US" baseline="-25000" dirty="0" smtClean="0"/>
              <a:t>3			</a:t>
            </a:r>
            <a:r>
              <a:rPr lang="en-US" dirty="0" smtClean="0"/>
              <a:t>4) Zn(NO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n-US" baseline="-25000" dirty="0" smtClean="0"/>
              <a:t>2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142984"/>
            <a:ext cx="7467600" cy="4429156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ТЕОРИЯ ЭЛЕКТРОЛИТИЧЕСКОЙ               ДИССОЦИАЦИИ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Растворы всех веществ можно разделить на две группы: проводят электрический ток или проводниками не являются.</a:t>
            </a:r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Процесс распада вещества на свободные ионы при его растворении и расплавлении называются </a:t>
            </a:r>
            <a:r>
              <a:rPr lang="ru-RU" dirty="0" smtClean="0">
                <a:solidFill>
                  <a:srgbClr val="FF0000"/>
                </a:solidFill>
              </a:rPr>
              <a:t>электролитической диссоциацией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6182" y="785794"/>
            <a:ext cx="5000660" cy="6072206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Для  объяснения  особенностей  водных  растворов  электролитов шведским ученым </a:t>
            </a:r>
            <a:r>
              <a:rPr lang="ru-RU" sz="2700" b="1" i="1" dirty="0" smtClean="0"/>
              <a:t>С. Аррениусом</a:t>
            </a:r>
            <a:r>
              <a:rPr lang="ru-RU" sz="2700" dirty="0" smtClean="0"/>
              <a:t> в 1887 г. была предложена </a:t>
            </a:r>
            <a:r>
              <a:rPr lang="ru-RU" sz="2700" b="1" i="1" dirty="0" smtClean="0"/>
              <a:t>теория электролитической диссоциации</a:t>
            </a:r>
            <a:r>
              <a:rPr lang="ru-RU" sz="2700" dirty="0" smtClean="0"/>
              <a:t>. В дальнейшем она была развита многими учеными на основе учения о строении атомов и химической связи. Современное содержание  этой  теории  можно свести к  следующим трем  положениям:</a:t>
            </a:r>
            <a:br>
              <a:rPr lang="ru-RU" sz="2700" dirty="0" smtClean="0"/>
            </a:br>
            <a:r>
              <a:rPr lang="ru-RU" sz="2700" i="1" dirty="0" smtClean="0"/>
              <a:t>.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/>
          </a:p>
        </p:txBody>
      </p:sp>
      <p:pic>
        <p:nvPicPr>
          <p:cNvPr id="5" name="Picture 10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3343275" cy="4022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1. </a:t>
            </a:r>
            <a:r>
              <a:rPr lang="ru-RU" b="1" i="1" dirty="0" smtClean="0"/>
              <a:t>Электролиты</a:t>
            </a:r>
            <a:r>
              <a:rPr lang="ru-RU" dirty="0" smtClean="0"/>
              <a:t> при растворении в воде или расплавлении  </a:t>
            </a:r>
            <a:r>
              <a:rPr lang="ru-RU" b="1" i="1" dirty="0" smtClean="0"/>
              <a:t>распадаются</a:t>
            </a:r>
            <a:r>
              <a:rPr lang="ru-RU" dirty="0" smtClean="0"/>
              <a:t> (</a:t>
            </a:r>
            <a:r>
              <a:rPr lang="ru-RU" dirty="0" err="1" smtClean="0"/>
              <a:t>диссоциируют</a:t>
            </a:r>
            <a:r>
              <a:rPr lang="ru-RU" dirty="0" smtClean="0"/>
              <a:t>)</a:t>
            </a:r>
            <a:r>
              <a:rPr lang="ru-RU" b="1" i="1" dirty="0" smtClean="0"/>
              <a:t>на ионы</a:t>
            </a:r>
            <a:r>
              <a:rPr lang="ru-RU" dirty="0" smtClean="0"/>
              <a:t> – положительно </a:t>
            </a:r>
            <a:r>
              <a:rPr lang="ru-RU" b="1" i="1" dirty="0" smtClean="0"/>
              <a:t>(катионы)</a:t>
            </a:r>
            <a:r>
              <a:rPr lang="ru-RU" dirty="0" smtClean="0"/>
              <a:t> и отрицательно </a:t>
            </a:r>
            <a:r>
              <a:rPr lang="ru-RU" b="1" i="1" dirty="0" smtClean="0"/>
              <a:t>(анионы) </a:t>
            </a:r>
            <a:r>
              <a:rPr lang="ru-RU" dirty="0" smtClean="0"/>
              <a:t>заряженные  частицы.</a:t>
            </a:r>
            <a:br>
              <a:rPr lang="ru-RU" dirty="0" smtClean="0"/>
            </a:br>
            <a:r>
              <a:rPr lang="ru-RU" b="1" i="1" dirty="0" smtClean="0"/>
              <a:t>Ионы</a:t>
            </a:r>
            <a:r>
              <a:rPr lang="ru-RU" i="1" dirty="0" smtClean="0"/>
              <a:t>  находятся  в  более  устойчивых  электронных  состояниях, чем атомы. Они могут состоять из одного атома - это </a:t>
            </a:r>
            <a:r>
              <a:rPr lang="ru-RU" b="1" i="1" dirty="0" smtClean="0"/>
              <a:t>простые ионы</a:t>
            </a:r>
            <a:r>
              <a:rPr lang="ru-RU" i="1" dirty="0" smtClean="0"/>
              <a:t> (</a:t>
            </a:r>
            <a:r>
              <a:rPr lang="ru-RU" i="1" dirty="0" err="1" smtClean="0"/>
              <a:t>Na</a:t>
            </a:r>
            <a:r>
              <a:rPr lang="ru-RU" i="1" baseline="30000" dirty="0" err="1" smtClean="0"/>
              <a:t>+</a:t>
            </a:r>
            <a:r>
              <a:rPr lang="ru-RU" i="1" dirty="0" smtClean="0"/>
              <a:t>, Mg</a:t>
            </a:r>
            <a:r>
              <a:rPr lang="ru-RU" i="1" baseline="30000" dirty="0" smtClean="0"/>
              <a:t>2+</a:t>
            </a:r>
            <a:r>
              <a:rPr lang="ru-RU" i="1" dirty="0" smtClean="0"/>
              <a:t>, Аl</a:t>
            </a:r>
            <a:r>
              <a:rPr lang="ru-RU" i="1" baseline="30000" dirty="0" smtClean="0"/>
              <a:t>3+</a:t>
            </a:r>
            <a:r>
              <a:rPr lang="ru-RU" i="1" dirty="0" smtClean="0"/>
              <a:t> и т.д.) - или из нескольких атомов - это </a:t>
            </a:r>
            <a:r>
              <a:rPr lang="ru-RU" b="1" i="1" dirty="0" smtClean="0"/>
              <a:t>сложные ионы</a:t>
            </a:r>
            <a:r>
              <a:rPr lang="ru-RU" i="1" dirty="0" smtClean="0"/>
              <a:t> (NО</a:t>
            </a:r>
            <a:r>
              <a:rPr lang="ru-RU" i="1" baseline="-25000" dirty="0" smtClean="0"/>
              <a:t>3</a:t>
            </a:r>
            <a:r>
              <a:rPr lang="ru-RU" i="1" baseline="30000" dirty="0" smtClean="0"/>
              <a:t>-</a:t>
            </a:r>
            <a:r>
              <a:rPr lang="ru-RU" i="1" dirty="0" smtClean="0"/>
              <a:t>, SO</a:t>
            </a:r>
            <a:r>
              <a:rPr lang="ru-RU" i="1" baseline="30000" dirty="0" smtClean="0"/>
              <a:t>2-</a:t>
            </a:r>
            <a:r>
              <a:rPr lang="ru-RU" i="1" baseline="-25000" dirty="0" smtClean="0"/>
              <a:t>4</a:t>
            </a:r>
            <a:r>
              <a:rPr lang="ru-RU" i="1" dirty="0" smtClean="0"/>
              <a:t>, РО</a:t>
            </a:r>
            <a:r>
              <a:rPr lang="ru-RU" i="1" baseline="30000" dirty="0" smtClean="0"/>
              <a:t>З-</a:t>
            </a:r>
            <a:r>
              <a:rPr lang="ru-RU" i="1" baseline="-25000" dirty="0" smtClean="0"/>
              <a:t>4 </a:t>
            </a:r>
            <a:r>
              <a:rPr lang="ru-RU" i="1" dirty="0" smtClean="0"/>
              <a:t>и т.д.).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  В растворах и расплавах </a:t>
            </a:r>
            <a:r>
              <a:rPr lang="ru-RU" b="1" i="1" dirty="0" smtClean="0"/>
              <a:t>электролиты проводят электрический ток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i="1" dirty="0" smtClean="0"/>
              <a:t>Под действием  электрического  тока ионы  приобретают  направленное движение: положительно заряженные ионы  движутся  к катоду, отрицатель­но  заряженные - к аноду. Поэтому  первые  называются  катионами, вторые  - анионами. Направленное  движение  ионов  происходит  в  результате  притяжения  их  противоположно заряженными электродами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071670" y="785794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b="0" i="1" dirty="0" smtClean="0">
                <a:hlinkClick r:id="rId2"/>
              </a:rPr>
              <a:t>ЭЛЕКТРОПРОВОДНОСТЬ РАСПЛАВОВ</a:t>
            </a: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i="1" dirty="0" smtClean="0">
                <a:hlinkClick r:id="rId3"/>
              </a:rPr>
              <a:t>ИСПЫТАНИЕ ВЕЩЕСТВ НА ЭЛЕКТРОПРОВОДНОСТЬ</a:t>
            </a: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50" name="AutoShape 2" descr="https://sites.google.com/site/himulacom/_/rsrc/1315460264201/zvonok-na-urok/9-klass---vtoroj-god-obucenia/urok-no3-elektrolity-i-neelektrolity-elektroliticeskaa-dissociacia-vesestv-v-vodnyh-rastvorah/%D0%94%D0%B8%D1%81%D1%81%D0%BE%D1%86%D0%B8%D0%B0%D1%86%D0%B8%D1%8F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https://sites.google.com/site/himulacom/_/rsrc/1315460264201/zvonok-na-urok/9-klass---vtoroj-god-obucenia/urok-no3-elektrolity-i-neelektrolity-elektroliticeskaa-dissociacia-vesestv-v-vodnyh-rastvorah/%D0%94%D0%B8%D1%81%D1%81%D0%BE%D1%86%D0%B8%D0%B0%D1%86%D0%B8%D1%8F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 descr="C:\Users\Жузи\Desktop\Диссоциация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2714619"/>
            <a:ext cx="4429156" cy="33737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 сильным электролитам относятся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1) кислоты (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, </a:t>
            </a:r>
            <a:r>
              <a:rPr lang="en-US" dirty="0" err="1" smtClean="0"/>
              <a:t>HCl</a:t>
            </a:r>
            <a:r>
              <a:rPr lang="en-US" dirty="0" smtClean="0"/>
              <a:t>, HNO</a:t>
            </a:r>
            <a:r>
              <a:rPr lang="en-US" baseline="-25000" dirty="0" smtClean="0"/>
              <a:t>3</a:t>
            </a:r>
            <a:r>
              <a:rPr lang="en-US" dirty="0" smtClean="0"/>
              <a:t>, </a:t>
            </a:r>
            <a:r>
              <a:rPr lang="en-US" dirty="0" err="1" smtClean="0"/>
              <a:t>HBr</a:t>
            </a:r>
            <a:r>
              <a:rPr lang="en-US" dirty="0" smtClean="0"/>
              <a:t>, HI,  HClO</a:t>
            </a:r>
            <a:r>
              <a:rPr lang="en-US" baseline="-25000" dirty="0" smtClean="0"/>
              <a:t>4</a:t>
            </a:r>
            <a:r>
              <a:rPr lang="en-US" dirty="0" smtClean="0"/>
              <a:t>, H</a:t>
            </a:r>
            <a:r>
              <a:rPr lang="ru-RU" dirty="0" smtClean="0"/>
              <a:t>М</a:t>
            </a:r>
            <a:r>
              <a:rPr lang="en-US" dirty="0" smtClean="0"/>
              <a:t>nO</a:t>
            </a:r>
            <a:r>
              <a:rPr lang="en-US" baseline="-25000" dirty="0" smtClean="0"/>
              <a:t>4</a:t>
            </a:r>
            <a:r>
              <a:rPr lang="en-US" dirty="0" smtClean="0"/>
              <a:t>);</a:t>
            </a:r>
            <a:endParaRPr lang="ru-RU" dirty="0" smtClean="0"/>
          </a:p>
          <a:p>
            <a:pPr lvl="0"/>
            <a:r>
              <a:rPr lang="en-US" sz="2800" dirty="0" smtClean="0"/>
              <a:t>2</a:t>
            </a:r>
            <a:r>
              <a:rPr lang="en-US" dirty="0" smtClean="0"/>
              <a:t>) </a:t>
            </a:r>
            <a:r>
              <a:rPr lang="ru-RU" dirty="0" smtClean="0"/>
              <a:t>основания – </a:t>
            </a:r>
            <a:r>
              <a:rPr lang="ru-RU" dirty="0" err="1" smtClean="0"/>
              <a:t>гидроксиды</a:t>
            </a:r>
            <a:r>
              <a:rPr lang="ru-RU" dirty="0" smtClean="0"/>
              <a:t> металлов первой группы главной подгруппы (щелочи) – </a:t>
            </a:r>
            <a:r>
              <a:rPr lang="en-US" dirty="0" err="1" smtClean="0"/>
              <a:t>LiOH</a:t>
            </a:r>
            <a:r>
              <a:rPr lang="en-US" dirty="0" smtClean="0"/>
              <a:t>, </a:t>
            </a:r>
            <a:r>
              <a:rPr lang="en-US" dirty="0" err="1" smtClean="0"/>
              <a:t>NaOH</a:t>
            </a:r>
            <a:r>
              <a:rPr lang="en-US" dirty="0" smtClean="0"/>
              <a:t>, KOH, </a:t>
            </a:r>
            <a:r>
              <a:rPr lang="en-US" dirty="0" err="1" smtClean="0"/>
              <a:t>RbOH</a:t>
            </a:r>
            <a:r>
              <a:rPr lang="en-US" dirty="0" smtClean="0"/>
              <a:t>, </a:t>
            </a:r>
            <a:r>
              <a:rPr lang="en-US" dirty="0" err="1" smtClean="0"/>
              <a:t>CsOH</a:t>
            </a:r>
            <a:r>
              <a:rPr lang="en-US" dirty="0" smtClean="0"/>
              <a:t>, </a:t>
            </a:r>
            <a:r>
              <a:rPr lang="ru-RU" dirty="0" smtClean="0"/>
              <a:t>а также </a:t>
            </a:r>
            <a:r>
              <a:rPr lang="ru-RU" dirty="0" err="1" smtClean="0"/>
              <a:t>гидроксиды</a:t>
            </a:r>
            <a:r>
              <a:rPr lang="ru-RU" dirty="0" smtClean="0"/>
              <a:t> щелочноземельных металлов –  </a:t>
            </a:r>
            <a:r>
              <a:rPr lang="en-US" dirty="0" err="1" smtClean="0"/>
              <a:t>Ba</a:t>
            </a:r>
            <a:r>
              <a:rPr lang="en-US" dirty="0" smtClean="0"/>
              <a:t>(OH)</a:t>
            </a:r>
            <a:r>
              <a:rPr lang="en-US" baseline="-25000" dirty="0" smtClean="0"/>
              <a:t>2 , </a:t>
            </a:r>
            <a:r>
              <a:rPr lang="en-US" dirty="0" smtClean="0"/>
              <a:t>Ca(OH)</a:t>
            </a:r>
            <a:r>
              <a:rPr lang="en-US" baseline="-25000" dirty="0" smtClean="0"/>
              <a:t>2</a:t>
            </a:r>
            <a:r>
              <a:rPr lang="en-US" dirty="0" smtClean="0"/>
              <a:t>, </a:t>
            </a:r>
            <a:r>
              <a:rPr lang="en-US" dirty="0" err="1" smtClean="0"/>
              <a:t>Sr</a:t>
            </a:r>
            <a:r>
              <a:rPr lang="en-US" dirty="0" smtClean="0"/>
              <a:t>(OH)</a:t>
            </a:r>
            <a:r>
              <a:rPr lang="en-US" baseline="-25000" dirty="0" smtClean="0"/>
              <a:t>2</a:t>
            </a:r>
            <a:endParaRPr lang="ru-RU" dirty="0" smtClean="0"/>
          </a:p>
          <a:p>
            <a:pPr lvl="0"/>
            <a:r>
              <a:rPr lang="en-US" dirty="0" smtClean="0"/>
              <a:t>) </a:t>
            </a:r>
            <a:r>
              <a:rPr lang="ru-RU" dirty="0" smtClean="0"/>
              <a:t>соли, растворимые в воде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 слабым электролитам относятся: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1) неорганические кислоты (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CO</a:t>
            </a:r>
            <a:r>
              <a:rPr lang="en-US" baseline="-25000" dirty="0" smtClean="0"/>
              <a:t>3</a:t>
            </a:r>
            <a:r>
              <a:rPr lang="en-US" dirty="0" smtClean="0"/>
              <a:t>, H</a:t>
            </a:r>
            <a:r>
              <a:rPr lang="en-US" baseline="-25000" dirty="0" smtClean="0"/>
              <a:t>2</a:t>
            </a:r>
            <a:r>
              <a:rPr lang="en-US" dirty="0" smtClean="0"/>
              <a:t>S, HNO</a:t>
            </a:r>
            <a:r>
              <a:rPr lang="en-US" baseline="-25000" dirty="0" smtClean="0"/>
              <a:t>2</a:t>
            </a:r>
            <a:r>
              <a:rPr lang="en-US" dirty="0" smtClean="0"/>
              <a:t>, 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3 </a:t>
            </a:r>
            <a:r>
              <a:rPr lang="en-US" dirty="0" smtClean="0"/>
              <a:t>, HCN, H</a:t>
            </a:r>
            <a:r>
              <a:rPr lang="en-US" baseline="-25000" dirty="0" smtClean="0"/>
              <a:t>3</a:t>
            </a:r>
            <a:r>
              <a:rPr lang="en-US" dirty="0" smtClean="0"/>
              <a:t>PO</a:t>
            </a:r>
            <a:r>
              <a:rPr lang="en-US" baseline="-25000" dirty="0" smtClean="0"/>
              <a:t>4</a:t>
            </a:r>
            <a:r>
              <a:rPr lang="en-US" dirty="0" smtClean="0"/>
              <a:t>, H</a:t>
            </a:r>
            <a:r>
              <a:rPr lang="en-US" baseline="-25000" dirty="0" smtClean="0"/>
              <a:t>2</a:t>
            </a:r>
            <a:r>
              <a:rPr lang="en-US" dirty="0" smtClean="0"/>
              <a:t>SiO</a:t>
            </a:r>
            <a:r>
              <a:rPr lang="en-US" baseline="-25000" dirty="0" smtClean="0"/>
              <a:t>3</a:t>
            </a:r>
            <a:r>
              <a:rPr lang="en-US" dirty="0" smtClean="0"/>
              <a:t>, HCNS, H</a:t>
            </a:r>
            <a:r>
              <a:rPr lang="ru-RU" dirty="0" smtClean="0"/>
              <a:t>С</a:t>
            </a:r>
            <a:r>
              <a:rPr lang="en-US" dirty="0" err="1" smtClean="0"/>
              <a:t>lO</a:t>
            </a:r>
            <a:r>
              <a:rPr lang="en-US" dirty="0" smtClean="0"/>
              <a:t> </a:t>
            </a:r>
            <a:r>
              <a:rPr lang="ru-RU" dirty="0" smtClean="0"/>
              <a:t>и др.);</a:t>
            </a:r>
          </a:p>
          <a:p>
            <a:r>
              <a:rPr lang="ru-RU" dirty="0" smtClean="0"/>
              <a:t>2) вода (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O);</a:t>
            </a:r>
          </a:p>
          <a:p>
            <a:r>
              <a:rPr lang="en-US" dirty="0" smtClean="0"/>
              <a:t>3) </a:t>
            </a:r>
            <a:r>
              <a:rPr lang="ru-RU" dirty="0" err="1" smtClean="0"/>
              <a:t>гидроксид</a:t>
            </a:r>
            <a:r>
              <a:rPr lang="ru-RU" dirty="0" smtClean="0"/>
              <a:t> аммония (</a:t>
            </a:r>
            <a:r>
              <a:rPr lang="en-US" dirty="0" smtClean="0"/>
              <a:t>NH</a:t>
            </a:r>
            <a:r>
              <a:rPr lang="en-US" baseline="-25000" dirty="0" smtClean="0"/>
              <a:t>4</a:t>
            </a:r>
            <a:r>
              <a:rPr lang="en-US" dirty="0" smtClean="0"/>
              <a:t>OH);</a:t>
            </a:r>
          </a:p>
          <a:p>
            <a:r>
              <a:rPr lang="en-US" dirty="0" smtClean="0"/>
              <a:t>4) </a:t>
            </a:r>
            <a:r>
              <a:rPr lang="ru-RU" dirty="0" smtClean="0"/>
              <a:t>большинство органических кислот</a:t>
            </a:r>
          </a:p>
          <a:p>
            <a:r>
              <a:rPr lang="ru-RU" dirty="0" smtClean="0"/>
              <a:t>(например, уксусная </a:t>
            </a:r>
            <a:r>
              <a:rPr lang="en-US" dirty="0" smtClean="0"/>
              <a:t>CH</a:t>
            </a:r>
            <a:r>
              <a:rPr lang="en-US" baseline="-25000" dirty="0" smtClean="0"/>
              <a:t>3</a:t>
            </a:r>
            <a:r>
              <a:rPr lang="en-US" dirty="0" smtClean="0"/>
              <a:t>COOH, </a:t>
            </a:r>
            <a:r>
              <a:rPr lang="ru-RU" dirty="0" smtClean="0"/>
              <a:t>муравьиная </a:t>
            </a:r>
            <a:r>
              <a:rPr lang="en-US" dirty="0" smtClean="0"/>
              <a:t>HCOOH);</a:t>
            </a:r>
          </a:p>
          <a:p>
            <a:r>
              <a:rPr lang="en-US" dirty="0" smtClean="0"/>
              <a:t>5) </a:t>
            </a:r>
            <a:r>
              <a:rPr lang="ru-RU" dirty="0" smtClean="0"/>
              <a:t>нерастворимые и малорастворимые соли и </a:t>
            </a:r>
            <a:r>
              <a:rPr lang="ru-RU" dirty="0" err="1" smtClean="0"/>
              <a:t>гидроксиды</a:t>
            </a:r>
            <a:r>
              <a:rPr lang="ru-RU" dirty="0" smtClean="0"/>
              <a:t> некоторых металлов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kern="10" spc="720" dirty="0" smtClean="0">
                <a:ln w="127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E8F8E8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  <a:t>Уравнения диссоциации</a:t>
            </a:r>
            <a:br>
              <a:rPr lang="ru-RU" sz="3200" b="1" kern="10" spc="720" dirty="0" smtClean="0">
                <a:ln w="127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E8F8E8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Уравнение, отражающее </a:t>
            </a:r>
            <a:r>
              <a:rPr lang="ru-RU" i="1" dirty="0" smtClean="0">
                <a:solidFill>
                  <a:schemeClr val="accent3">
                    <a:lumMod val="75000"/>
                  </a:schemeClr>
                </a:solidFill>
              </a:rPr>
              <a:t>обратимый процесс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↔)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accent3">
                    <a:lumMod val="75000"/>
                  </a:schemeClr>
                </a:solidFill>
              </a:rPr>
              <a:t>диссоциации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данного вещества, называется уравнением диссоциации. В растворе или расплаве преимущественно находятся ионы (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→)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При испарении воды или охлаждении расплава вновь образуются кристаллы или молекулы(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cs typeface="Arial" charset="0"/>
              </a:rPr>
              <a:t>←):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KOH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 K</a:t>
            </a:r>
            <a:r>
              <a:rPr lang="en-US" baseline="30000" dirty="0" smtClean="0">
                <a:solidFill>
                  <a:srgbClr val="FF0000"/>
                </a:solidFill>
                <a:sym typeface="Wingdings" pitchFamily="2" charset="2"/>
              </a:rPr>
              <a:t>+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+ OH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HCl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 H</a:t>
            </a:r>
            <a:r>
              <a:rPr lang="en-US" baseline="30000" dirty="0" smtClean="0">
                <a:solidFill>
                  <a:srgbClr val="FF0000"/>
                </a:solidFill>
                <a:sym typeface="Wingdings" pitchFamily="2" charset="2"/>
              </a:rPr>
              <a:t>+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+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Cl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ru-RU" baseline="-25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SO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 </a:t>
            </a:r>
            <a:r>
              <a:rPr lang="ru-RU" dirty="0" smtClean="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K</a:t>
            </a:r>
            <a:r>
              <a:rPr lang="en-US" baseline="30000" dirty="0" smtClean="0">
                <a:solidFill>
                  <a:srgbClr val="FF0000"/>
                </a:solidFill>
                <a:sym typeface="Wingdings" pitchFamily="2" charset="2"/>
              </a:rPr>
              <a:t>+ 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+</a:t>
            </a:r>
            <a:r>
              <a:rPr lang="ru-RU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SO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2─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Fe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(SO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)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3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  2Fe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3+</a:t>
            </a:r>
            <a:r>
              <a:rPr lang="en-US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 + 3SO</a:t>
            </a:r>
            <a:r>
              <a:rPr lang="en-US" baseline="-25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baseline="30000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2─</a:t>
            </a:r>
          </a:p>
          <a:p>
            <a:pPr>
              <a:lnSpc>
                <a:spcPct val="90000"/>
              </a:lnSpc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При написании уравнений диссоциации следите, чтобы сумма положительных и отрицательных зарядов в правой части уравнения была равна 0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kern="10" spc="720" dirty="0" smtClean="0">
                <a:ln w="127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E8F8E8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  <a:t>Диссоциация кислот</a:t>
            </a:r>
            <a:br>
              <a:rPr lang="ru-RU" sz="3200" b="1" kern="10" spc="720" dirty="0" smtClean="0">
                <a:ln w="1270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E8F8E8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Кислотами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называют электролиты, которые при диссоциации образуют 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катионы только Н</a:t>
            </a:r>
            <a:r>
              <a:rPr lang="ru-RU" i="1" baseline="30000" dirty="0" smtClean="0">
                <a:solidFill>
                  <a:schemeClr val="accent2">
                    <a:lumMod val="50000"/>
                  </a:schemeClr>
                </a:solidFill>
              </a:rPr>
              <a:t>+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,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например: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HNO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3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 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H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+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 + NO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3 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H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SO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4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H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+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 + HSO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4 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─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2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H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+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 + SO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2 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H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3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PO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4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H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+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 + H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2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PO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─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 2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H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+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 + HPO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4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2 ─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 3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H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+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 + PO</a:t>
            </a:r>
            <a:r>
              <a:rPr lang="en-US" baseline="-25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4 </a:t>
            </a:r>
            <a:r>
              <a:rPr lang="en-US" baseline="30000" dirty="0" smtClean="0">
                <a:solidFill>
                  <a:schemeClr val="accent3">
                    <a:lumMod val="75000"/>
                  </a:schemeClr>
                </a:solidFill>
                <a:cs typeface="Arial" charset="0"/>
                <a:sym typeface="Wingdings" pitchFamily="2" charset="2"/>
              </a:rPr>
              <a:t>3─</a:t>
            </a:r>
            <a:endParaRPr lang="ru-RU" baseline="30000" dirty="0" smtClean="0">
              <a:solidFill>
                <a:schemeClr val="accent3">
                  <a:lumMod val="75000"/>
                </a:schemeClr>
              </a:solidFill>
              <a:cs typeface="Arial" charset="0"/>
              <a:sym typeface="Wingdings" pitchFamily="2" charset="2"/>
            </a:endParaRPr>
          </a:p>
          <a:p>
            <a:r>
              <a:rPr lang="ru-RU" dirty="0" smtClean="0">
                <a:solidFill>
                  <a:srgbClr val="7030A0"/>
                </a:solidFill>
                <a:cs typeface="Arial" charset="0"/>
                <a:sym typeface="Wingdings" pitchFamily="2" charset="2"/>
              </a:rPr>
              <a:t>Кислоты окрашивают все </a:t>
            </a:r>
            <a:r>
              <a:rPr lang="ru-RU" i="1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индикаторы в</a:t>
            </a:r>
            <a:r>
              <a:rPr lang="ru-RU" i="1" dirty="0" smtClean="0">
                <a:solidFill>
                  <a:srgbClr val="7030A0"/>
                </a:solidFill>
                <a:cs typeface="Arial" charset="0"/>
                <a:sym typeface="Wingdings" pitchFamily="2" charset="2"/>
              </a:rPr>
              <a:t> </a:t>
            </a:r>
            <a:r>
              <a:rPr lang="ru-RU" i="1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красный</a:t>
            </a:r>
            <a:r>
              <a:rPr lang="ru-RU" b="1" i="1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 </a:t>
            </a:r>
            <a:r>
              <a:rPr lang="ru-RU" i="1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цвет</a:t>
            </a:r>
            <a:r>
              <a:rPr lang="ru-RU" dirty="0" smtClean="0">
                <a:solidFill>
                  <a:srgbClr val="FF0000"/>
                </a:solidFill>
                <a:cs typeface="Arial" charset="0"/>
                <a:sym typeface="Wingdings" pitchFamily="2" charset="2"/>
              </a:rPr>
              <a:t> </a:t>
            </a:r>
            <a:r>
              <a:rPr lang="ru-RU" dirty="0" smtClean="0">
                <a:solidFill>
                  <a:srgbClr val="7030A0"/>
                </a:solidFill>
                <a:cs typeface="Arial" charset="0"/>
                <a:sym typeface="Wingdings" pitchFamily="2" charset="2"/>
              </a:rPr>
              <a:t>разных оттенков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</TotalTime>
  <Words>387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Century Schoolbook</vt:lpstr>
      <vt:lpstr>Wingdings</vt:lpstr>
      <vt:lpstr>Wingdings 2</vt:lpstr>
      <vt:lpstr>Эркер</vt:lpstr>
      <vt:lpstr>Урок №5. Электролиты и неэлектролиты. Электролитическая диссоциация веществ в водных растворах </vt:lpstr>
      <vt:lpstr>Презентация PowerPoint</vt:lpstr>
      <vt:lpstr>Для  объяснения  особенностей  водных  растворов  электролитов шведским ученым С. Аррениусом в 1887 г. была предложена теория электролитической диссоциации. В дальнейшем она была развита многими учеными на основе учения о строении атомов и химической связи. Современное содержание  этой  теории  можно свести к  следующим трем  положениям: . </vt:lpstr>
      <vt:lpstr>Презентация PowerPoint</vt:lpstr>
      <vt:lpstr>ЭЛЕКТРОПРОВОДНОСТЬ РАСПЛАВОВ ИСПЫТАНИЕ ВЕЩЕСТВ НА ЭЛЕКТРОПРОВОДНОСТЬ  </vt:lpstr>
      <vt:lpstr>К сильным электролитам относятся</vt:lpstr>
      <vt:lpstr>К слабым электролитам относятся:</vt:lpstr>
      <vt:lpstr>Уравнения диссоциации </vt:lpstr>
      <vt:lpstr>Диссоциация кислот </vt:lpstr>
      <vt:lpstr>Диссоциация оснований  </vt:lpstr>
      <vt:lpstr>Диссоциация солей </vt:lpstr>
      <vt:lpstr>Тест по теме "Электролитическая диссоциация. Реакции ионного обмена"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№4. Электролиты и неэлектролиты. Электролитическая диссоциация веществ в водных растворах </dc:title>
  <dc:creator>Жузи</dc:creator>
  <cp:lastModifiedBy>USER</cp:lastModifiedBy>
  <cp:revision>19</cp:revision>
  <dcterms:created xsi:type="dcterms:W3CDTF">2015-09-14T18:39:49Z</dcterms:created>
  <dcterms:modified xsi:type="dcterms:W3CDTF">2015-09-15T04:24:04Z</dcterms:modified>
</cp:coreProperties>
</file>