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5" r:id="rId2"/>
    <p:sldId id="286" r:id="rId3"/>
    <p:sldId id="261" r:id="rId4"/>
    <p:sldId id="262" r:id="rId5"/>
    <p:sldId id="258" r:id="rId6"/>
    <p:sldId id="256" r:id="rId7"/>
    <p:sldId id="260" r:id="rId8"/>
    <p:sldId id="264" r:id="rId9"/>
    <p:sldId id="265" r:id="rId10"/>
    <p:sldId id="266" r:id="rId11"/>
    <p:sldId id="269" r:id="rId12"/>
    <p:sldId id="267" r:id="rId13"/>
    <p:sldId id="270" r:id="rId14"/>
    <p:sldId id="268" r:id="rId15"/>
    <p:sldId id="271" r:id="rId16"/>
    <p:sldId id="257" r:id="rId17"/>
    <p:sldId id="274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EAEAEA"/>
    <a:srgbClr val="FFCCFF"/>
    <a:srgbClr val="FFFF99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6" autoAdjust="0"/>
    <p:restoredTop sz="92248" autoAdjust="0"/>
  </p:normalViewPr>
  <p:slideViewPr>
    <p:cSldViewPr>
      <p:cViewPr>
        <p:scale>
          <a:sx n="50" d="100"/>
          <a:sy n="50" d="100"/>
        </p:scale>
        <p:origin x="-108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F3A47-A1FB-40BD-843C-641EE4EB54D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AC0BA-4BBC-4D32-9A4B-B9DF41A18A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1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C0BA-4BBC-4D32-9A4B-B9DF41A18A5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C0BA-4BBC-4D32-9A4B-B9DF41A18A5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28E9-E96E-4D8A-AFFE-20214722F7B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FF1-2B07-4D24-B89E-585F78317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28E9-E96E-4D8A-AFFE-20214722F7B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FF1-2B07-4D24-B89E-585F78317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28E9-E96E-4D8A-AFFE-20214722F7B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FF1-2B07-4D24-B89E-585F78317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28E9-E96E-4D8A-AFFE-20214722F7B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FF1-2B07-4D24-B89E-585F78317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28E9-E96E-4D8A-AFFE-20214722F7B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FF1-2B07-4D24-B89E-585F78317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28E9-E96E-4D8A-AFFE-20214722F7B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FF1-2B07-4D24-B89E-585F78317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28E9-E96E-4D8A-AFFE-20214722F7B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FF1-2B07-4D24-B89E-585F78317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28E9-E96E-4D8A-AFFE-20214722F7B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FF1-2B07-4D24-B89E-585F78317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28E9-E96E-4D8A-AFFE-20214722F7B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FF1-2B07-4D24-B89E-585F78317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28E9-E96E-4D8A-AFFE-20214722F7B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FF1-2B07-4D24-B89E-585F78317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28E9-E96E-4D8A-AFFE-20214722F7B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FF1-2B07-4D24-B89E-585F78317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228E9-E96E-4D8A-AFFE-20214722F7B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C9FF1-2B07-4D24-B89E-585F78317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A4%D0%B0%D0%B9%D0%BB:Turk_front1922.jp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so100.ru/imagelib5/image_382_2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archnadzor.ru/wp-content/uploads/2007/08/00051.jpg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ia-today.ru/2006/no_05/pict/Kolchak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obkom.com/russia/fussr/gruzia/articles/images/denikin-1919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8313" y="1196975"/>
            <a:ext cx="8229600" cy="4525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А я стою один меж них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В ревущем пламени и дыме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И всеми силами своими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Молюсь за тех и за других.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М.Волошин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571480"/>
            <a:ext cx="4071966" cy="55721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 июля 1918 года 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/>
              <a:t>атаман А. Дутов занял </a:t>
            </a:r>
            <a:br>
              <a:rPr lang="ru-RU" sz="3600" b="1" dirty="0" smtClean="0"/>
            </a:br>
            <a:r>
              <a:rPr lang="ru-RU" sz="3600" b="1" dirty="0" smtClean="0"/>
              <a:t>г. Оренбург,  перерезав Оренбургско-Ташкентскую железную дорогу. </a:t>
            </a:r>
            <a:endParaRPr lang="ru-RU" b="1" dirty="0"/>
          </a:p>
        </p:txBody>
      </p:sp>
      <p:pic>
        <p:nvPicPr>
          <p:cNvPr id="8" name="Содержимое 7" descr="https://encrypted-tbn3.gstatic.com/images?q=tbn:ANd9GcRfLd4cDYZidcZ5LkEvnfh5sJAbxn-kwJCWdczU-UMNNlUtkeq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00052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28662" y="5429264"/>
            <a:ext cx="3286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Александр Ильич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Дутов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28604"/>
            <a:ext cx="8643998" cy="35004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Чтобы преградить продвижение белогвардейцев на юг к Ташкенту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sz="4400" dirty="0" smtClean="0">
                <a:solidFill>
                  <a:schemeClr val="tx1"/>
                </a:solidFill>
              </a:rPr>
              <a:t>июле 1918 </a:t>
            </a:r>
            <a:r>
              <a:rPr lang="ru-RU" dirty="0" smtClean="0">
                <a:solidFill>
                  <a:schemeClr val="tx1"/>
                </a:solidFill>
              </a:rPr>
              <a:t>года, был образован </a:t>
            </a:r>
            <a:r>
              <a:rPr lang="ru-RU" sz="5400" b="1" dirty="0" smtClean="0">
                <a:solidFill>
                  <a:schemeClr val="tx1"/>
                </a:solidFill>
              </a:rPr>
              <a:t>Актюбинский фронт.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командующий - Г.В. Зиновьев.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143380"/>
            <a:ext cx="864399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 октябре 1918 года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белогвардейцы начали наступление на Актюбинск с целью прорваться в Среднюю Азию и южные районы Казахстана, они были остановлены и отброшены.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0"/>
            <a:ext cx="4429124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indent="457200"/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Ноябрь 1918 г. </a:t>
            </a:r>
            <a:r>
              <a:rPr lang="ru-RU" sz="2800" dirty="0" smtClean="0"/>
              <a:t>– второй отдельный Степной корпус начал операцию на Семиреченском направлении.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 Цель </a:t>
            </a:r>
            <a:r>
              <a:rPr lang="ru-RU" sz="3600" dirty="0" smtClean="0"/>
              <a:t>– «конечная задача овладеть Ташкентом».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Конец 1918г. </a:t>
            </a:r>
            <a:r>
              <a:rPr lang="ru-RU" sz="3600" dirty="0" smtClean="0"/>
              <a:t>– в северное Семиречье переброшена дивизия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4800" b="1" dirty="0" smtClean="0"/>
              <a:t>атамана Анненкова.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pic>
        <p:nvPicPr>
          <p:cNvPr id="5" name="Рисунок 4" descr="http://kazak-center.ru/Cemcossacki/Anenko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3929090" cy="6858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5929330"/>
            <a:ext cx="3929090" cy="9286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Борис Владимирович</a:t>
            </a:r>
          </a:p>
          <a:p>
            <a:pPr algn="ctr"/>
            <a:r>
              <a:rPr lang="ru-RU" sz="3200" b="1" dirty="0" smtClean="0"/>
              <a:t>Анненков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novonikolaevsk.com/forum/download/file.php?id=138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375955"/>
            <a:ext cx="6002033" cy="448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462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600" b="1" dirty="0" smtClean="0"/>
              <a:t>Семиреченский фронт</a:t>
            </a:r>
          </a:p>
          <a:p>
            <a:pPr algn="ctr"/>
            <a:r>
              <a:rPr lang="ru-RU" b="1" dirty="0" smtClean="0"/>
              <a:t>командующий -</a:t>
            </a:r>
            <a:r>
              <a:rPr lang="ru-RU" dirty="0" smtClean="0"/>
              <a:t> Л.П. </a:t>
            </a:r>
            <a:r>
              <a:rPr lang="ru-RU" dirty="0" err="1" smtClean="0"/>
              <a:t>Емелев</a:t>
            </a:r>
            <a:r>
              <a:rPr lang="ru-RU" b="1" dirty="0" smtClean="0"/>
              <a:t>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Задача</a:t>
            </a:r>
            <a:r>
              <a:rPr lang="ru-RU" sz="3200" b="1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КА</a:t>
            </a:r>
            <a:r>
              <a:rPr lang="ru-RU" sz="3200" b="1" dirty="0" smtClean="0"/>
              <a:t> – </a:t>
            </a:r>
            <a:r>
              <a:rPr lang="ru-RU" sz="2800" dirty="0" smtClean="0"/>
              <a:t>не допустить объединения колчаковцев со среднеазиатской контрреволюцией.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6286520"/>
            <a:ext cx="4071966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отряд «чёрных гусар» Анненкова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/>
              <a:t>Туркестанский фронт</a:t>
            </a:r>
            <a:endParaRPr lang="ru-RU" sz="6600" b="1" dirty="0"/>
          </a:p>
        </p:txBody>
      </p:sp>
      <p:pic>
        <p:nvPicPr>
          <p:cNvPr id="5" name="Рисунок 4" descr="http://upload.wikimedia.org/wikipedia/ru/thumb/c/c5/Turk_front1922.jpg/350px-Turk_front1922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8072494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>
            <a:spLocks noGrp="1"/>
          </p:cNvSpPr>
          <p:nvPr>
            <p:ph type="title"/>
          </p:nvPr>
        </p:nvSpPr>
        <p:spPr>
          <a:xfrm>
            <a:off x="142844" y="285728"/>
            <a:ext cx="8858312" cy="64294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C00000"/>
                </a:solidFill>
              </a:rPr>
              <a:t> В 1919 году </a:t>
            </a:r>
            <a:r>
              <a:rPr lang="ru-RU" sz="2400" dirty="0" smtClean="0"/>
              <a:t>войска Туркестанского фронта разгромили Южную армию Колчака, прорвали блокаду Туркестана (13 сентября 1919) и соединились с войсками Туркестанской советской республики.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dirty="0" smtClean="0"/>
              <a:t> До середины </a:t>
            </a:r>
            <a:r>
              <a:rPr lang="ru-RU" sz="3200" b="1" dirty="0" smtClean="0">
                <a:solidFill>
                  <a:srgbClr val="C00000"/>
                </a:solidFill>
              </a:rPr>
              <a:t>октября 1919 года </a:t>
            </a:r>
            <a:r>
              <a:rPr lang="ru-RU" sz="2400" dirty="0" smtClean="0"/>
              <a:t>они вели бои против Уральской казачьей армией </a:t>
            </a:r>
            <a:r>
              <a:rPr lang="ru-RU" sz="2400" b="1" dirty="0" smtClean="0"/>
              <a:t>генерала Толстова и армией Деникина </a:t>
            </a:r>
            <a:r>
              <a:rPr lang="ru-RU" sz="2400" dirty="0" smtClean="0"/>
              <a:t>в районе нижней Волги и реки Урал.</a:t>
            </a:r>
            <a:endParaRPr lang="ru-RU" sz="2400" u="sng" dirty="0" smtClean="0"/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dirty="0" smtClean="0"/>
              <a:t> В Уральско-Гурьевской операции </a:t>
            </a:r>
            <a:r>
              <a:rPr lang="ru-RU" sz="3200" b="1" dirty="0" smtClean="0">
                <a:solidFill>
                  <a:srgbClr val="C00000"/>
                </a:solidFill>
              </a:rPr>
              <a:t>1919—1920 годов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/>
              <a:t>разбили Уральскую белоказачью армию </a:t>
            </a:r>
            <a:r>
              <a:rPr lang="ru-RU" sz="2400" dirty="0" smtClean="0"/>
              <a:t>и алашско-ордынские войска, а вскоре ликвидировали белогвардейские войска в Семиречье.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sz="2400" dirty="0" smtClean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/>
              <a:t>Позиция правительства </a:t>
            </a:r>
            <a:r>
              <a:rPr lang="ru-RU" sz="4000" b="1" dirty="0" err="1" smtClean="0"/>
              <a:t>Алаш</a:t>
            </a:r>
            <a:r>
              <a:rPr lang="ru-RU" sz="4000" b="1" dirty="0" smtClean="0"/>
              <a:t> Орды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5500702"/>
            <a:ext cx="8715436" cy="1071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/>
              <a:t>Официально признали белогвардейское Сибирское правительство</a:t>
            </a:r>
            <a:endParaRPr lang="ru-RU" b="1" dirty="0"/>
          </a:p>
        </p:txBody>
      </p:sp>
      <p:pic>
        <p:nvPicPr>
          <p:cNvPr id="5" name="Содержимое 4" descr="Alash-orda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493358"/>
            <a:ext cx="7358114" cy="393590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Прямоугольник 5"/>
          <p:cNvSpPr/>
          <p:nvPr/>
        </p:nvSpPr>
        <p:spPr>
          <a:xfrm>
            <a:off x="1285852" y="4929198"/>
            <a:ext cx="6643734" cy="4286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А.Байтурсынов, А.Букейханов, М.Дулатов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22"/>
            <a:ext cx="8686800" cy="11430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Партизанская война в тылу белогвардейцев</a:t>
            </a:r>
            <a:endParaRPr lang="ru-RU" sz="4800" b="1" dirty="0"/>
          </a:p>
        </p:txBody>
      </p:sp>
      <p:pic>
        <p:nvPicPr>
          <p:cNvPr id="5" name="Рисунок 4" descr="Большая подробная политическая карта Казахстана / Large-Scale Detailed Political Kazakhstan Map / Велика докладна політична мапа Казахстану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143372" y="1857364"/>
            <a:ext cx="714380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Атбасар</a:t>
            </a:r>
            <a:endParaRPr lang="ru-RU" sz="7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86314" y="1857364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1214422"/>
            <a:ext cx="78581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Кустанай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86182" y="1357298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1643050"/>
            <a:ext cx="1062046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с.Мариинское</a:t>
            </a:r>
            <a:endParaRPr lang="ru-RU" sz="7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58082" y="4071942"/>
            <a:ext cx="92869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с. Черкасское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214282" y="571480"/>
            <a:ext cx="3071834" cy="1143008"/>
          </a:xfrm>
          <a:prstGeom prst="wedgeRectCallout">
            <a:avLst>
              <a:gd name="adj1" fmla="val 66697"/>
              <a:gd name="adj2" fmla="val 249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 апреля 1919 г. </a:t>
            </a:r>
            <a:r>
              <a:rPr lang="ru-RU" dirty="0" smtClean="0">
                <a:solidFill>
                  <a:schemeClr val="tx1"/>
                </a:solidFill>
              </a:rPr>
              <a:t>– партизаны штурмом овладели городом, но не удержали.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5143504" y="285728"/>
            <a:ext cx="4000496" cy="1285884"/>
          </a:xfrm>
          <a:prstGeom prst="wedgeRectCallout">
            <a:avLst>
              <a:gd name="adj1" fmla="val -58656"/>
              <a:gd name="adj2" fmla="val 5318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Крупный центр партизанского движения. </a:t>
            </a:r>
            <a:r>
              <a:rPr lang="ru-RU" b="1" dirty="0" smtClean="0">
                <a:solidFill>
                  <a:schemeClr val="tx1"/>
                </a:solidFill>
              </a:rPr>
              <a:t>Весной 1919 г. </a:t>
            </a:r>
            <a:r>
              <a:rPr lang="ru-RU" dirty="0" smtClean="0">
                <a:solidFill>
                  <a:schemeClr val="tx1"/>
                </a:solidFill>
              </a:rPr>
              <a:t>– подняли восстание, подавленное колчаковцами.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6072206"/>
            <a:ext cx="92869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Ташкент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286380" y="6072206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5214942" y="3714752"/>
            <a:ext cx="2357454" cy="2286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6858810" y="2858290"/>
            <a:ext cx="1285884" cy="141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072198" y="2071678"/>
            <a:ext cx="1357322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Семипалатинск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00958" y="2071678"/>
            <a:ext cx="1643042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Усть-Каменогорск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286644" y="2143116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500958" y="2071678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3786182" y="2285992"/>
            <a:ext cx="3071834" cy="1428760"/>
          </a:xfrm>
          <a:prstGeom prst="wedgeRectCallout">
            <a:avLst>
              <a:gd name="adj1" fmla="val 71767"/>
              <a:gd name="adj2" fmla="val -57711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Партизанский полк «Красные горные орлы Алтая», помощь в освобождении города (200 казахских джигитов).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  <p:bldP spid="10" grpId="0" animBg="1"/>
      <p:bldP spid="11" grpId="0" animBg="1"/>
      <p:bldP spid="14" grpId="0" animBg="1"/>
      <p:bldP spid="15" grpId="0" animBg="1"/>
      <p:bldP spid="13" grpId="0" animBg="1"/>
      <p:bldP spid="16" grpId="0" animBg="1"/>
      <p:bldP spid="23" grpId="0" animBg="1"/>
      <p:bldP spid="24" grpId="0" animBg="1"/>
      <p:bldP spid="12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28802"/>
            <a:ext cx="4500562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«Мусульманские»:</a:t>
            </a:r>
          </a:p>
          <a:p>
            <a:pPr marL="514350" indent="-514350"/>
            <a:r>
              <a:rPr lang="ru-RU" sz="2400" dirty="0" smtClean="0"/>
              <a:t>продолжительность минимальная</a:t>
            </a:r>
          </a:p>
          <a:p>
            <a:pPr marL="514350" indent="-514350"/>
            <a:r>
              <a:rPr lang="ru-RU" sz="2400" dirty="0" smtClean="0"/>
              <a:t>не крупнее ротного звена</a:t>
            </a:r>
          </a:p>
          <a:p>
            <a:pPr marL="514350" indent="-514350">
              <a:buNone/>
            </a:pPr>
            <a:endParaRPr lang="ru-RU" sz="2400" b="1" u="sng" dirty="0" smtClean="0"/>
          </a:p>
          <a:p>
            <a:pPr marL="514350" indent="-514350">
              <a:buNone/>
            </a:pPr>
            <a:r>
              <a:rPr lang="ru-RU" sz="2400" b="1" u="sng" dirty="0" smtClean="0"/>
              <a:t>НО</a:t>
            </a:r>
            <a:r>
              <a:rPr lang="ru-RU" sz="2400" u="sng" dirty="0" smtClean="0"/>
              <a:t> создавались полки и бригады</a:t>
            </a:r>
          </a:p>
          <a:p>
            <a:pPr marL="514350" indent="-514350">
              <a:buNone/>
            </a:pPr>
            <a:r>
              <a:rPr lang="ru-RU" sz="2400" b="1" dirty="0" smtClean="0"/>
              <a:t>Осень 1918 г</a:t>
            </a:r>
            <a:r>
              <a:rPr lang="ru-RU" sz="2400" dirty="0" smtClean="0"/>
              <a:t>. – </a:t>
            </a:r>
            <a:r>
              <a:rPr lang="ru-RU" sz="2400" dirty="0" err="1" smtClean="0"/>
              <a:t>Букеевская</a:t>
            </a:r>
            <a:r>
              <a:rPr lang="ru-RU" sz="2400" dirty="0" smtClean="0"/>
              <a:t> Орда – первый советский образцовый казахский кавалерийский полк, награждён Почётным Красным знаменем ВЦИК.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928802"/>
            <a:ext cx="4357686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2. </a:t>
            </a:r>
            <a:r>
              <a:rPr lang="ru-RU" sz="2400" dirty="0" smtClean="0"/>
              <a:t>Сформировано 37 </a:t>
            </a:r>
          </a:p>
          <a:p>
            <a:pPr>
              <a:buNone/>
            </a:pPr>
            <a:r>
              <a:rPr lang="ru-RU" sz="2400" dirty="0" smtClean="0"/>
              <a:t>частей и подразделений.</a:t>
            </a:r>
          </a:p>
          <a:p>
            <a:pPr>
              <a:buNone/>
            </a:pPr>
            <a:r>
              <a:rPr lang="ru-RU" sz="2400" dirty="0" smtClean="0"/>
              <a:t>3. Кустанайский уезд – степная бригада – 3 тысячи человек.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4. Семиречье – казахская бригада</a:t>
            </a:r>
          </a:p>
          <a:p>
            <a:pPr>
              <a:buNone/>
            </a:pPr>
            <a:r>
              <a:rPr lang="ru-RU" sz="2400" dirty="0" smtClean="0"/>
              <a:t>27-й Туркестанский </a:t>
            </a:r>
          </a:p>
          <a:p>
            <a:pPr>
              <a:buNone/>
            </a:pPr>
            <a:r>
              <a:rPr lang="ru-RU" sz="2400" dirty="0" smtClean="0"/>
              <a:t>15-й </a:t>
            </a:r>
            <a:r>
              <a:rPr lang="ru-RU" sz="2400" dirty="0" err="1" smtClean="0"/>
              <a:t>Дунганский</a:t>
            </a:r>
            <a:r>
              <a:rPr lang="ru-RU" sz="2400" dirty="0" smtClean="0"/>
              <a:t> полки (5,5 тыс.).</a:t>
            </a:r>
          </a:p>
          <a:p>
            <a:pPr>
              <a:buNone/>
            </a:pPr>
            <a:r>
              <a:rPr lang="ru-RU" sz="2400" dirty="0" smtClean="0"/>
              <a:t>5. </a:t>
            </a:r>
            <a:r>
              <a:rPr lang="ru-RU" sz="2400" b="1" dirty="0" smtClean="0"/>
              <a:t>Май 1920 г. </a:t>
            </a:r>
            <a:r>
              <a:rPr lang="ru-RU" sz="2400" dirty="0" smtClean="0"/>
              <a:t>– </a:t>
            </a:r>
            <a:r>
              <a:rPr lang="ru-RU" sz="2000" dirty="0" smtClean="0"/>
              <a:t>(первый принудительный призыв коренного населения в Туркестане) – по решению </a:t>
            </a:r>
            <a:r>
              <a:rPr lang="ru-RU" sz="2000" dirty="0" err="1" smtClean="0"/>
              <a:t>СТиО</a:t>
            </a:r>
            <a:r>
              <a:rPr lang="ru-RU" sz="2000" dirty="0" smtClean="0"/>
              <a:t> РСФСР призваны </a:t>
            </a:r>
            <a:r>
              <a:rPr lang="ru-RU" sz="2400" b="1" dirty="0" smtClean="0"/>
              <a:t>25 тысяч человек.</a:t>
            </a:r>
            <a:endParaRPr lang="ru-RU" sz="18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9286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Формирование воинских частей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0"/>
            <a:ext cx="871543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принцип добровольности – с января 1918 г.</a:t>
            </a:r>
            <a:br>
              <a:rPr lang="ru-RU" sz="2400" b="1" dirty="0" smtClean="0"/>
            </a:br>
            <a:r>
              <a:rPr lang="ru-RU" sz="2400" b="1" dirty="0" smtClean="0"/>
              <a:t>обязательная воинская повинность – с мая 1918 г.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Участие казахской интеллигенции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4820" y="785794"/>
            <a:ext cx="4829180" cy="4572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457200" indent="-457200">
              <a:buAutoNum type="arabicPeriod"/>
            </a:pPr>
            <a:r>
              <a:rPr lang="ru-RU" sz="11200" b="1" dirty="0" err="1" smtClean="0"/>
              <a:t>А.Джангильдин</a:t>
            </a:r>
            <a:r>
              <a:rPr lang="ru-RU" sz="14400" b="1" dirty="0" smtClean="0"/>
              <a:t> </a:t>
            </a:r>
            <a:r>
              <a:rPr lang="ru-RU" sz="14400" dirty="0" smtClean="0"/>
              <a:t>– </a:t>
            </a:r>
            <a:r>
              <a:rPr lang="ru-RU" sz="9600" dirty="0" smtClean="0"/>
              <a:t>чрезвычайный комиссар Степного края</a:t>
            </a:r>
          </a:p>
          <a:p>
            <a:pPr marL="514350" indent="-514350">
              <a:buAutoNum type="arabicPeriod"/>
            </a:pPr>
            <a:r>
              <a:rPr lang="ru-RU" sz="9600" b="1" dirty="0" err="1" smtClean="0"/>
              <a:t>А.Иманов</a:t>
            </a:r>
            <a:r>
              <a:rPr lang="ru-RU" sz="9600" b="1" dirty="0" smtClean="0"/>
              <a:t> </a:t>
            </a:r>
            <a:r>
              <a:rPr lang="ru-RU" sz="6400" dirty="0" smtClean="0"/>
              <a:t>– военком Тургайского уезда</a:t>
            </a:r>
            <a:endParaRPr lang="ru-RU" sz="9600" dirty="0" smtClean="0"/>
          </a:p>
          <a:p>
            <a:pPr marL="514350" indent="-514350">
              <a:buAutoNum type="arabicPeriod"/>
            </a:pPr>
            <a:r>
              <a:rPr lang="ru-RU" sz="9600" b="1" dirty="0" smtClean="0"/>
              <a:t>Б.Каратаев</a:t>
            </a:r>
            <a:r>
              <a:rPr lang="ru-RU" sz="9600" dirty="0" smtClean="0"/>
              <a:t> – </a:t>
            </a:r>
            <a:r>
              <a:rPr lang="ru-RU" sz="6400" dirty="0" smtClean="0"/>
              <a:t>завполитотделом казахской конной бригады</a:t>
            </a:r>
            <a:endParaRPr lang="ru-RU" sz="9600" dirty="0" smtClean="0"/>
          </a:p>
          <a:p>
            <a:pPr marL="514350" indent="-514350">
              <a:buAutoNum type="arabicPeriod"/>
            </a:pPr>
            <a:r>
              <a:rPr lang="ru-RU" sz="9600" b="1" dirty="0" err="1" smtClean="0"/>
              <a:t>Магазы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Масанчи</a:t>
            </a:r>
            <a:r>
              <a:rPr lang="ru-RU" sz="9600" b="1" dirty="0" smtClean="0"/>
              <a:t>- </a:t>
            </a:r>
            <a:r>
              <a:rPr lang="ru-RU" sz="6400" dirty="0" smtClean="0"/>
              <a:t>командир Дунганского полка</a:t>
            </a:r>
            <a:endParaRPr lang="ru-RU" sz="9600" dirty="0" smtClean="0"/>
          </a:p>
          <a:p>
            <a:pPr marL="514350" indent="-514350">
              <a:buAutoNum type="arabicPeriod"/>
            </a:pPr>
            <a:r>
              <a:rPr lang="ru-RU" sz="9600" b="1" dirty="0" smtClean="0"/>
              <a:t>Абдолла </a:t>
            </a:r>
            <a:r>
              <a:rPr lang="ru-RU" sz="9600" b="1" dirty="0" err="1" smtClean="0"/>
              <a:t>Розыбакиев</a:t>
            </a:r>
            <a:r>
              <a:rPr lang="ru-RU" sz="9600" b="1" dirty="0" smtClean="0"/>
              <a:t> – </a:t>
            </a:r>
            <a:r>
              <a:rPr lang="ru-RU" sz="6400" dirty="0" smtClean="0"/>
              <a:t>член ВРК, Семиреченского облисполкома и облвоенревкома</a:t>
            </a:r>
            <a:endParaRPr lang="ru-RU" sz="9600" dirty="0" smtClean="0"/>
          </a:p>
          <a:p>
            <a:pPr marL="514350" indent="-514350">
              <a:buAutoNum type="arabicPeriod"/>
            </a:pPr>
            <a:r>
              <a:rPr lang="ru-RU" sz="9600" b="1" dirty="0" err="1" smtClean="0"/>
              <a:t>А.Уразбаева</a:t>
            </a:r>
            <a:endParaRPr lang="ru-RU" sz="9600" b="1" dirty="0" smtClean="0"/>
          </a:p>
          <a:p>
            <a:pPr marL="514350" indent="-514350">
              <a:buAutoNum type="arabicPeriod"/>
            </a:pPr>
            <a:r>
              <a:rPr lang="ru-RU" sz="9600" b="1" dirty="0" err="1" smtClean="0"/>
              <a:t>Абдрахман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Айтиев</a:t>
            </a:r>
            <a:r>
              <a:rPr lang="ru-RU" sz="9600" b="1" dirty="0" smtClean="0"/>
              <a:t> – </a:t>
            </a:r>
            <a:r>
              <a:rPr lang="ru-RU" sz="7200" dirty="0" smtClean="0"/>
              <a:t>политрук 25 дивизии</a:t>
            </a:r>
          </a:p>
          <a:p>
            <a:pPr marL="514350" indent="-514350">
              <a:buNone/>
            </a:pPr>
            <a:endParaRPr lang="ru-RU" sz="9600" dirty="0" smtClean="0"/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5" name="Рисунок 4" descr="Большая подробная политическая карта Казахстана / Large-Scale Detailed Political Kazakhstan Map / Велика докладна політична мапа Казахстану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16" r="62500" b="10416"/>
          <a:stretch>
            <a:fillRect/>
          </a:stretch>
        </p:blipFill>
        <p:spPr bwMode="auto">
          <a:xfrm>
            <a:off x="0" y="785794"/>
            <a:ext cx="4286248" cy="60722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право 5"/>
          <p:cNvSpPr/>
          <p:nvPr/>
        </p:nvSpPr>
        <p:spPr>
          <a:xfrm rot="1969798">
            <a:off x="186497" y="4172989"/>
            <a:ext cx="1214446" cy="1733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0637">
            <a:off x="1146473" y="4610704"/>
            <a:ext cx="928694" cy="1428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п-ов </a:t>
            </a:r>
            <a:r>
              <a:rPr lang="ru-RU" sz="1100" b="1" dirty="0" err="1" smtClean="0">
                <a:solidFill>
                  <a:schemeClr val="tx1"/>
                </a:solidFill>
              </a:rPr>
              <a:t>Бузачи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3643314"/>
            <a:ext cx="142844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3500438"/>
            <a:ext cx="1000100" cy="1428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г.Астрахань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9581099">
            <a:off x="2127799" y="4013852"/>
            <a:ext cx="1214446" cy="173349"/>
          </a:xfrm>
          <a:prstGeom prst="rightArrow">
            <a:avLst>
              <a:gd name="adj1" fmla="val 39389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3357562"/>
            <a:ext cx="857256" cy="2143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Челкар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714744" y="3357562"/>
            <a:ext cx="142844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4252670">
            <a:off x="3087284" y="2823633"/>
            <a:ext cx="772540" cy="173349"/>
          </a:xfrm>
          <a:prstGeom prst="rightArrow">
            <a:avLst>
              <a:gd name="adj1" fmla="val 39389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1928802"/>
            <a:ext cx="1285884" cy="1428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Актюбинск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071802" y="1928802"/>
            <a:ext cx="142844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29058" y="5349919"/>
            <a:ext cx="5214942" cy="150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000" i="1" dirty="0" smtClean="0"/>
              <a:t>«</a:t>
            </a:r>
            <a:r>
              <a:rPr lang="ru-RU" b="1" i="1" dirty="0" smtClean="0"/>
              <a:t>Я, мугалим… не думал о военной карьере…  А здесь пришлось – революция обязала, революция требовала – мы стали военспецами».</a:t>
            </a:r>
          </a:p>
          <a:p>
            <a:pPr marL="514350" indent="-514350" algn="r">
              <a:buNone/>
            </a:pPr>
            <a:r>
              <a:rPr lang="ru-RU" b="1" i="1" dirty="0" err="1" smtClean="0"/>
              <a:t>А.Асылбеков</a:t>
            </a:r>
            <a:endParaRPr lang="ru-RU" b="1" i="1" dirty="0" smtClean="0"/>
          </a:p>
          <a:p>
            <a:pPr marL="514350" indent="-514350" algn="r">
              <a:buNone/>
            </a:pPr>
            <a:r>
              <a:rPr lang="ru-RU" b="1" i="1" dirty="0" smtClean="0"/>
              <a:t> член </a:t>
            </a:r>
            <a:r>
              <a:rPr lang="ru-RU" b="1" i="1" dirty="0" err="1" smtClean="0"/>
              <a:t>Акмолинского</a:t>
            </a:r>
            <a:r>
              <a:rPr lang="ru-RU" b="1" i="1" dirty="0" smtClean="0"/>
              <a:t> исполкома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8" descr="сканирование0012"/>
          <p:cNvPicPr>
            <a:picLocks noChangeAspect="1" noChangeArrowheads="1"/>
          </p:cNvPicPr>
          <p:nvPr/>
        </p:nvPicPr>
        <p:blipFill>
          <a:blip r:embed="rId2"/>
          <a:srcRect t="2299" b="2299"/>
          <a:stretch>
            <a:fillRect/>
          </a:stretch>
        </p:blipFill>
        <p:spPr>
          <a:xfrm>
            <a:off x="1071538" y="500042"/>
            <a:ext cx="7121531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льшая подробная политическая карта Казахстана / Large-Scale Detailed Political Kazakhstan Map / Велика докладна політична мапа Казахстану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ая выноска 2"/>
          <p:cNvSpPr/>
          <p:nvPr/>
        </p:nvSpPr>
        <p:spPr>
          <a:xfrm>
            <a:off x="0" y="0"/>
            <a:ext cx="7143768" cy="4786322"/>
          </a:xfrm>
          <a:prstGeom prst="wedgeRectCallout">
            <a:avLst>
              <a:gd name="adj1" fmla="val 56316"/>
              <a:gd name="adj2" fmla="val 34117"/>
            </a:avLst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Черкасская оборона – 13 месяцев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(июнь 1918 – октябрь 1919 гг.)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Жители сёл – Черкасское, Константиновское, Андреевское сдерживали наступление белоказаков </a:t>
            </a:r>
            <a:r>
              <a:rPr lang="ru-RU" sz="2000" b="1" dirty="0" smtClean="0">
                <a:solidFill>
                  <a:schemeClr val="tx1"/>
                </a:solidFill>
              </a:rPr>
              <a:t>Анненкова.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Август 1919 г</a:t>
            </a:r>
            <a:r>
              <a:rPr lang="ru-RU" dirty="0" smtClean="0">
                <a:solidFill>
                  <a:schemeClr val="tx1"/>
                </a:solidFill>
              </a:rPr>
              <a:t>. – </a:t>
            </a:r>
            <a:r>
              <a:rPr lang="ru-RU" sz="2000" dirty="0" smtClean="0">
                <a:solidFill>
                  <a:schemeClr val="tx1"/>
                </a:solidFill>
              </a:rPr>
              <a:t>неудачная попытка помочь войск Семиреченского фронта. Погиб командующий – </a:t>
            </a:r>
            <a:r>
              <a:rPr lang="ru-RU" sz="2000" dirty="0" err="1" smtClean="0">
                <a:solidFill>
                  <a:schemeClr val="tx1"/>
                </a:solidFill>
              </a:rPr>
              <a:t>Л.П.Емелев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«Три села признали советскую власть, ну и пришлось их уничтожить поголовно, сжечь все дома».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</a:rPr>
              <a:t> Б.Анненков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Значение </a:t>
            </a:r>
            <a:r>
              <a:rPr lang="ru-RU" dirty="0" smtClean="0">
                <a:solidFill>
                  <a:schemeClr val="tx1"/>
                </a:solidFill>
              </a:rPr>
              <a:t> –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наступление в глубь Семиречья остановлено, было недопущено соединение сибирской контрреволюции со среднеазиатской.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58082" y="4071942"/>
            <a:ext cx="92869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с. Черкасское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286644" y="4143380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768" y="5072074"/>
            <a:ext cx="92869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Верный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00892" y="5000636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льшая подробная политическая карта Казахстана / Large-Scale Detailed Political Kazakhstan Map / Велика докладна політична мапа Казахстану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50" t="18750" b="50000"/>
          <a:stretch>
            <a:fillRect/>
          </a:stretch>
        </p:blipFill>
        <p:spPr bwMode="auto">
          <a:xfrm>
            <a:off x="0" y="0"/>
            <a:ext cx="957266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aralbum.ru/bb_img/3886.jpg"/>
          <p:cNvPicPr/>
          <p:nvPr/>
        </p:nvPicPr>
        <p:blipFill>
          <a:blip r:embed="rId3"/>
          <a:srcRect l="4952" b="16949"/>
          <a:stretch>
            <a:fillRect/>
          </a:stretch>
        </p:blipFill>
        <p:spPr bwMode="auto">
          <a:xfrm>
            <a:off x="6786578" y="0"/>
            <a:ext cx="274225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43042" y="2714620"/>
            <a:ext cx="228601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Семипалатинск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2571744"/>
            <a:ext cx="228601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Усть-Каменогорск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14744" y="278605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86182" y="242886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85720" y="3357562"/>
            <a:ext cx="9144064" cy="3214710"/>
          </a:xfrm>
          <a:prstGeom prst="wedgeRectCallout">
            <a:avLst>
              <a:gd name="adj1" fmla="val -14901"/>
              <a:gd name="adj2" fmla="val -607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Июль 1927 г. – судебный процесс над Анненковым.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из показания свидетелей:  </a:t>
            </a:r>
            <a:r>
              <a:rPr lang="ru-RU" sz="2400" b="1" dirty="0" smtClean="0">
                <a:solidFill>
                  <a:schemeClr val="tx1"/>
                </a:solidFill>
              </a:rPr>
              <a:t>в ноябре 1918 г. </a:t>
            </a:r>
            <a:r>
              <a:rPr lang="ru-RU" sz="2400" dirty="0" smtClean="0">
                <a:solidFill>
                  <a:schemeClr val="tx1"/>
                </a:solidFill>
              </a:rPr>
              <a:t>атаман прибыл в город на пароходе «Монгол», загнал 28  узников тюрьмы в его трюм. По приказанию Анненкова оркестр играл похоронный марш…пьяная ватага офицеров, завернув Якова </a:t>
            </a:r>
            <a:r>
              <a:rPr lang="ru-RU" sz="2400" dirty="0" err="1" smtClean="0">
                <a:solidFill>
                  <a:schemeClr val="tx1"/>
                </a:solidFill>
              </a:rPr>
              <a:t>Ушанова</a:t>
            </a:r>
            <a:r>
              <a:rPr lang="ru-RU" sz="2400" dirty="0" smtClean="0">
                <a:solidFill>
                  <a:schemeClr val="tx1"/>
                </a:solidFill>
              </a:rPr>
              <a:t>, председателя Усть-Каменогорского Совета в мокрую войлочную подстилку, приволокли в кочегарку и бросили в пылающую топку парохода».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0" y="0"/>
            <a:ext cx="5786446" cy="2428868"/>
          </a:xfrm>
          <a:prstGeom prst="wedgeRectCallout">
            <a:avLst>
              <a:gd name="adj1" fmla="val 4167"/>
              <a:gd name="adj2" fmla="val 650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«Казаки из отряда Анненкова грабили киргиз, рубили юрты топорами и, уничтожив аул, уезжали с гиканьем и свистом, с разбойничьими песнями. Впереди казак Филарет осетрин гордо вёз палку, на которой болталась тёмная тряпка. Это было </a:t>
            </a:r>
            <a:r>
              <a:rPr lang="ru-RU" b="1" dirty="0" smtClean="0">
                <a:solidFill>
                  <a:schemeClr val="tx1"/>
                </a:solidFill>
              </a:rPr>
              <a:t>знамя Ермака</a:t>
            </a:r>
            <a:r>
              <a:rPr lang="ru-RU" dirty="0" smtClean="0">
                <a:solidFill>
                  <a:schemeClr val="tx1"/>
                </a:solidFill>
              </a:rPr>
              <a:t>, украденное Анненковым в музее».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А.Сорокин, газета «Омский вестник»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/>
              <a:t>Разгром Колчака и ликвидация фронтов.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7"/>
            <a:ext cx="9144000" cy="6429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Возложен на Северную и </a:t>
            </a:r>
            <a:r>
              <a:rPr lang="ru-RU" sz="2400" b="1" dirty="0" smtClean="0"/>
              <a:t>Южную группы </a:t>
            </a:r>
            <a:r>
              <a:rPr lang="ru-RU" sz="2400" dirty="0" smtClean="0"/>
              <a:t>Восточного фронта.</a:t>
            </a:r>
            <a:endParaRPr lang="ru-RU" sz="2400" dirty="0"/>
          </a:p>
        </p:txBody>
      </p:sp>
      <p:pic>
        <p:nvPicPr>
          <p:cNvPr id="5" name="Picture 13" descr="230px-Kolchak_chef_supr%C3%AAme_de_la_Russ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2143116"/>
            <a:ext cx="3571900" cy="45005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6357958"/>
            <a:ext cx="357190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адмирал А.В.Колчак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i-main-pic" descr="Картинка 5 из 689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86380" y="2071678"/>
            <a:ext cx="3482977" cy="45354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86380" y="6072206"/>
            <a:ext cx="357190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М.В.Фрунзе – командующий Южной группой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/>
              <a:t>Хронология событий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5572164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3800" b="1" dirty="0" smtClean="0"/>
              <a:t>Июнь 1919 г. </a:t>
            </a:r>
            <a:r>
              <a:rPr lang="ru-RU" sz="3300" b="1" dirty="0" smtClean="0"/>
              <a:t>– </a:t>
            </a:r>
            <a:r>
              <a:rPr lang="ru-RU" sz="3300" dirty="0" smtClean="0"/>
              <a:t>освобождение </a:t>
            </a:r>
          </a:p>
          <a:p>
            <a:pPr>
              <a:buNone/>
            </a:pPr>
            <a:r>
              <a:rPr lang="ru-RU" sz="3300" dirty="0" smtClean="0"/>
              <a:t>	г. Уфы.</a:t>
            </a:r>
            <a:endParaRPr lang="ru-RU" sz="3800" dirty="0" smtClean="0"/>
          </a:p>
          <a:p>
            <a:r>
              <a:rPr lang="ru-RU" sz="3800" b="1" dirty="0" smtClean="0"/>
              <a:t>Июль 1919 г. </a:t>
            </a:r>
            <a:r>
              <a:rPr lang="ru-RU" sz="3800" dirty="0" smtClean="0"/>
              <a:t>– </a:t>
            </a:r>
            <a:r>
              <a:rPr lang="ru-RU" sz="3300" dirty="0" smtClean="0"/>
              <a:t>освобождение г.Уральска частями 25-й дивизии </a:t>
            </a:r>
            <a:r>
              <a:rPr lang="ru-RU" sz="3300" b="1" dirty="0" smtClean="0"/>
              <a:t>В.И.Чапаева, </a:t>
            </a:r>
            <a:r>
              <a:rPr lang="ru-RU" sz="3300" dirty="0" smtClean="0"/>
              <a:t>участие казахской кавалерийской бригады.</a:t>
            </a:r>
            <a:endParaRPr lang="ru-RU" sz="3800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3300" b="1" dirty="0" smtClean="0"/>
              <a:t>Лето 1919 г. – колчаковцы отброшены за Урал.</a:t>
            </a:r>
            <a:endParaRPr lang="ru-RU" sz="3300" b="1" dirty="0"/>
          </a:p>
        </p:txBody>
      </p:sp>
      <p:pic>
        <p:nvPicPr>
          <p:cNvPr id="5" name="i-main-pic" descr="Картинка 1 из 419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500174"/>
            <a:ext cx="29305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00694" y="5715016"/>
            <a:ext cx="357190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И.В.Чапаев– командующий 25-й дивизией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28596" y="4572008"/>
            <a:ext cx="521497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Гражданская война"/>
          <p:cNvPicPr>
            <a:picLocks noChangeAspect="1" noChangeArrowheads="1"/>
          </p:cNvPicPr>
          <p:nvPr/>
        </p:nvPicPr>
        <p:blipFill>
          <a:blip r:embed="rId2"/>
          <a:srcRect l="25833" t="42284" r="34166" b="16834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rgbClr val="FFCCFF">
              <a:alpha val="67843"/>
            </a:srgbClr>
          </a:solidFill>
        </p:spPr>
        <p:txBody>
          <a:bodyPr>
            <a:noAutofit/>
          </a:bodyPr>
          <a:lstStyle/>
          <a:p>
            <a:r>
              <a:rPr lang="ru-RU" sz="4800" b="1" dirty="0" smtClean="0"/>
              <a:t>Освобождение Уральской и Оренбургской областей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857892"/>
            <a:ext cx="9144000" cy="542915"/>
          </a:xfrm>
          <a:solidFill>
            <a:srgbClr val="FFFFFF">
              <a:alpha val="40000"/>
            </a:srgb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Возложено на 2 и 4 армии Туркестанского фронта.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1714488"/>
            <a:ext cx="1714512" cy="285752"/>
          </a:xfrm>
          <a:prstGeom prst="rect">
            <a:avLst/>
          </a:prstGeom>
          <a:solidFill>
            <a:srgbClr val="FFCCFF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Оренбург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1928802"/>
            <a:ext cx="1714512" cy="285752"/>
          </a:xfrm>
          <a:prstGeom prst="rect">
            <a:avLst/>
          </a:prstGeom>
          <a:solidFill>
            <a:srgbClr val="FFCCFF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Уральск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2786058"/>
            <a:ext cx="1714512" cy="285752"/>
          </a:xfrm>
          <a:prstGeom prst="rect">
            <a:avLst/>
          </a:prstGeom>
          <a:solidFill>
            <a:srgbClr val="FFCCFF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Актюбинск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629739">
            <a:off x="6795473" y="2394672"/>
            <a:ext cx="1180502" cy="231579"/>
          </a:xfrm>
          <a:prstGeom prst="rect">
            <a:avLst/>
          </a:prstGeom>
          <a:solidFill>
            <a:srgbClr val="FFCCFF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Тургай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72468">
            <a:off x="3452572" y="2323707"/>
            <a:ext cx="879838" cy="45966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1-я армия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0619290">
            <a:off x="3772007" y="3672588"/>
            <a:ext cx="4344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Актюбинский фронт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8715436" cy="19288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Сентябрь 1919 г. , </a:t>
            </a:r>
            <a:r>
              <a:rPr lang="ru-RU" sz="2000" dirty="0" smtClean="0"/>
              <a:t>станция </a:t>
            </a:r>
            <a:r>
              <a:rPr lang="ru-RU" sz="2000" dirty="0" err="1" smtClean="0"/>
              <a:t>Мугождарская</a:t>
            </a:r>
            <a:r>
              <a:rPr lang="ru-RU" sz="2000" dirty="0" smtClean="0"/>
              <a:t> – сомкнулись части 2 фронтов	          </a:t>
            </a:r>
            <a:r>
              <a:rPr lang="ru-RU" sz="2400" b="1" dirty="0" smtClean="0"/>
              <a:t>Туркестан соединён с Центральной Россией.</a:t>
            </a:r>
            <a:endParaRPr lang="ru-RU" sz="2000" b="1" dirty="0" smtClean="0"/>
          </a:p>
        </p:txBody>
      </p:sp>
      <p:sp>
        <p:nvSpPr>
          <p:cNvPr id="5" name="Стрелка вправо 4"/>
          <p:cNvSpPr/>
          <p:nvPr/>
        </p:nvSpPr>
        <p:spPr>
          <a:xfrm>
            <a:off x="785786" y="642918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714488"/>
            <a:ext cx="8715436" cy="4714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ru-RU" sz="5100" b="1" dirty="0" smtClean="0"/>
              <a:t>Ноябрь-декабрь 1919 г. </a:t>
            </a:r>
            <a:r>
              <a:rPr lang="ru-RU" dirty="0" smtClean="0"/>
              <a:t>– </a:t>
            </a:r>
            <a:r>
              <a:rPr lang="ru-RU" sz="4200" dirty="0" smtClean="0"/>
              <a:t>освобождение Уральской области частями </a:t>
            </a:r>
          </a:p>
          <a:p>
            <a:r>
              <a:rPr lang="ru-RU" sz="4200" dirty="0" smtClean="0"/>
              <a:t>4 –й армии и 25 –й дивизии.</a:t>
            </a:r>
          </a:p>
          <a:p>
            <a:r>
              <a:rPr lang="ru-RU" sz="4200" dirty="0" smtClean="0"/>
              <a:t>В боях под Лбищенском погиб комдив И.В Чапаев.</a:t>
            </a:r>
          </a:p>
          <a:p>
            <a:r>
              <a:rPr lang="ru-RU" sz="5100" b="1" dirty="0" smtClean="0"/>
              <a:t>5 января 1920 г. </a:t>
            </a:r>
            <a:r>
              <a:rPr lang="ru-RU" sz="4200" dirty="0" smtClean="0"/>
              <a:t>– освобождение г.Гурьева частями Туркестанского фронта</a:t>
            </a:r>
          </a:p>
          <a:p>
            <a:endParaRPr lang="ru-RU" sz="3600" dirty="0" smtClean="0"/>
          </a:p>
          <a:p>
            <a:endParaRPr lang="ru-RU" sz="3600" b="1" dirty="0" smtClean="0"/>
          </a:p>
          <a:p>
            <a:r>
              <a:rPr lang="ru-RU" sz="5100" b="1" dirty="0" smtClean="0"/>
              <a:t>Осень 1919 г. </a:t>
            </a:r>
            <a:r>
              <a:rPr lang="ru-RU" sz="3600" dirty="0" smtClean="0"/>
              <a:t>- </a:t>
            </a:r>
            <a:r>
              <a:rPr lang="ru-RU" sz="4200" dirty="0" smtClean="0"/>
              <a:t>освобождение 5 –й армией Восточного фронта </a:t>
            </a:r>
            <a:r>
              <a:rPr lang="ru-RU" sz="4200" b="1" dirty="0" smtClean="0"/>
              <a:t>(командующий – М.Тухачевский</a:t>
            </a:r>
            <a:r>
              <a:rPr lang="ru-RU" sz="4200" dirty="0" smtClean="0"/>
              <a:t>) Северного и Восточного Казахстана: освобождены Петропавловск, Акмолинск, Семипалатинск (ноябрь).</a:t>
            </a:r>
            <a:endParaRPr lang="ru-RU" sz="3600" dirty="0" smtClean="0"/>
          </a:p>
          <a:p>
            <a:r>
              <a:rPr lang="ru-RU" sz="5100" b="1" dirty="0" smtClean="0"/>
              <a:t>Март 1920 г</a:t>
            </a:r>
            <a:r>
              <a:rPr lang="ru-RU" sz="3600" b="1" dirty="0" smtClean="0"/>
              <a:t>. </a:t>
            </a:r>
            <a:r>
              <a:rPr lang="ru-RU" sz="3600" dirty="0" smtClean="0"/>
              <a:t>– </a:t>
            </a:r>
            <a:r>
              <a:rPr lang="ru-RU" sz="4200" dirty="0" smtClean="0"/>
              <a:t>освобождение  севера Семипалатинской области.</a:t>
            </a:r>
          </a:p>
          <a:p>
            <a:endParaRPr lang="ru-RU" sz="5100" b="1" dirty="0" smtClean="0"/>
          </a:p>
          <a:p>
            <a:endParaRPr lang="ru-RU" sz="5100" b="1" dirty="0" smtClean="0"/>
          </a:p>
          <a:p>
            <a:r>
              <a:rPr lang="ru-RU" sz="5100" b="1" dirty="0" smtClean="0"/>
              <a:t>Июнь 1920 г. </a:t>
            </a:r>
            <a:r>
              <a:rPr lang="ru-RU" sz="4200" dirty="0" smtClean="0"/>
              <a:t>– подавление антисоветского мятежа в Верном.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214686"/>
            <a:ext cx="3571900" cy="500066"/>
          </a:xfrm>
          <a:prstGeom prst="rect">
            <a:avLst/>
          </a:prstGeom>
          <a:solidFill>
            <a:srgbClr val="FFCCFF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Уральский фронт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15306" y="2571744"/>
            <a:ext cx="928694" cy="114300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tx1"/>
                </a:solidFill>
              </a:rPr>
              <a:t>?</a:t>
            </a:r>
            <a:endParaRPr lang="ru-RU" sz="13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6248" y="5072074"/>
            <a:ext cx="3857652" cy="500066"/>
          </a:xfrm>
          <a:prstGeom prst="rect">
            <a:avLst/>
          </a:prstGeom>
          <a:solidFill>
            <a:srgbClr val="FFCCFF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Семиреченский фронт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000108"/>
            <a:ext cx="3571900" cy="500066"/>
          </a:xfrm>
          <a:prstGeom prst="rect">
            <a:avLst/>
          </a:prstGeom>
          <a:solidFill>
            <a:srgbClr val="FFCCFF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Актюбинский фронт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01024" y="642918"/>
            <a:ext cx="928694" cy="114300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tx1"/>
                </a:solidFill>
              </a:rPr>
              <a:t>?</a:t>
            </a:r>
            <a:endParaRPr lang="ru-RU" sz="13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15306" y="4714884"/>
            <a:ext cx="928694" cy="114300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tx1"/>
                </a:solidFill>
              </a:rPr>
              <a:t>?</a:t>
            </a:r>
            <a:endParaRPr lang="ru-RU" sz="13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4282" y="1000108"/>
            <a:ext cx="8715436" cy="5572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33400" lvl="0" indent="-5334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Отметьте определение, которое вы выбрали</a:t>
            </a:r>
            <a:r>
              <a:rPr lang="ru-RU" sz="2800" b="1" dirty="0" smtClean="0"/>
              <a:t>:</a:t>
            </a:r>
          </a:p>
          <a:p>
            <a:pPr marL="533400" lvl="0" indent="-5334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1. Кем были красные?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героями, защитниками обездоленных </a:t>
            </a: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людьми честными, но невежественными </a:t>
            </a: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патриотами, мечтавшими о лучшем будущем для народа </a:t>
            </a: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мстителями старому обществу, фанатиками, каравшими и правых, и виноватых </a:t>
            </a: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озверевшей толпой, сеявшей насилие, несправедливость </a:t>
            </a: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2. Кем были белые? </a:t>
            </a: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реакционерами и преступниками </a:t>
            </a: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идейными сторонниками старого строя, монархии </a:t>
            </a: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людьми, вынужденными защищать свой мир, близких, себя </a:t>
            </a: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патриотами, отстаивающими национальное достоинство, честь, традиции </a:t>
            </a: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людьми, искренне заблуждавшимися </a:t>
            </a: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642910" y="0"/>
            <a:ext cx="7924800" cy="785818"/>
          </a:xfrm>
          <a:prstGeom prst="roundRect">
            <a:avLst>
              <a:gd name="adj" fmla="val 21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Итоги гражданской войны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_SamokishBitvaZaZnam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00108"/>
            <a:ext cx="9144000" cy="5857892"/>
          </a:xfrm>
          <a:prstGeom prst="rect">
            <a:avLst/>
          </a:prstGeom>
          <a:noFill/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14348" y="2928934"/>
            <a:ext cx="7715304" cy="3929066"/>
          </a:xfrm>
          <a:prstGeom prst="rect">
            <a:avLst/>
          </a:prstGeom>
          <a:solidFill>
            <a:srgbClr val="FFFFCC">
              <a:alpha val="20000"/>
            </a:srgbClr>
          </a:solidFill>
          <a:ln>
            <a:noFill/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рядком лежат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развесть межой.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Поглядеть: солдат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Где свой, где чужой.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Белый был – красным стал: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Кровь обагрила.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Красным был – белым стал: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Смерть побелила.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ru-RU" sz="2800" b="1" i="1" dirty="0" smtClean="0">
                <a:solidFill>
                  <a:schemeClr val="bg1"/>
                </a:solidFill>
              </a:rPr>
              <a:t> М. Цветаева</a:t>
            </a:r>
            <a:r>
              <a:rPr lang="ru-RU" sz="2400" b="1" i="1" dirty="0" smtClean="0"/>
              <a:t>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0" y="142876"/>
            <a:ext cx="9144000" cy="785794"/>
          </a:xfrm>
          <a:prstGeom prst="roundRect">
            <a:avLst>
              <a:gd name="adj" fmla="val 21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чём же состоит трагизм гражданской войны?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1142984"/>
            <a:ext cx="5429256" cy="57150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Гражданская война </a:t>
            </a:r>
            <a:r>
              <a:rPr lang="ru-RU" sz="2800" dirty="0" smtClean="0"/>
              <a:t>- страшное </a:t>
            </a:r>
            <a:r>
              <a:rPr lang="ru-RU" sz="2800" u="sng" dirty="0" smtClean="0"/>
              <a:t>бедствие, национальная трагедия: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Огромные материальные потери (сумма ущерба составила около 50 млрд. золотых рублей)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Человеческие жертвы – 8 млн. человек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Эмигрировало из России около 2 млн.человек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Победа большевиков привела к свертыванию демократии</a:t>
            </a:r>
            <a:endParaRPr lang="ru-RU" sz="28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Какие уроки из гражданской войны можем извлечь мы с вами сегодня?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0" y="3714752"/>
            <a:ext cx="8258204" cy="104298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mainsrcid" descr="13-12237419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29256" y="1428736"/>
            <a:ext cx="3643306" cy="4968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14"/>
            <a:ext cx="4929222" cy="66437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smtClean="0"/>
              <a:t>Высшей ценностью являются не идеи, а человеческие жизни.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В гражданской войне не бывает победителей.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Необходимо способствовать распространению в обществе готовности к компромиссам. 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Диктатура одного класса или партии должна быть исключена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mainsrcid" descr="s807238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86314" y="65722"/>
            <a:ext cx="4357686" cy="3434716"/>
          </a:xfrm>
          <a:prstGeom prst="rect">
            <a:avLst/>
          </a:prstGeom>
          <a:noFill/>
        </p:spPr>
      </p:pic>
      <p:pic>
        <p:nvPicPr>
          <p:cNvPr id="4" name="mainsrcid" descr="971_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6315" y="3500438"/>
            <a:ext cx="435768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ерфолента 7"/>
          <p:cNvSpPr/>
          <p:nvPr/>
        </p:nvSpPr>
        <p:spPr>
          <a:xfrm>
            <a:off x="0" y="0"/>
            <a:ext cx="9001156" cy="68580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subTitle" idx="1"/>
          </p:nvPr>
        </p:nvSpPr>
        <p:spPr>
          <a:xfrm>
            <a:off x="285720" y="1357298"/>
            <a:ext cx="8572560" cy="271464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tx1"/>
                </a:solidFill>
              </a:rPr>
              <a:t>Начало гражданской войны</a:t>
            </a:r>
          </a:p>
          <a:p>
            <a:pPr eaLnBrk="1" hangingPunct="1">
              <a:defRPr/>
            </a:pPr>
            <a:r>
              <a:rPr lang="ru-RU" sz="5400" b="1" dirty="0" smtClean="0">
                <a:solidFill>
                  <a:schemeClr val="tx1"/>
                </a:solidFill>
              </a:rPr>
              <a:t> - выступление чехословацкого корпуса. 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25 мая 1918 г. </a:t>
            </a:r>
          </a:p>
          <a:p>
            <a:pPr eaLnBrk="1" hangingPunct="1">
              <a:defRPr/>
            </a:pPr>
            <a:r>
              <a:rPr lang="ru-RU" sz="5400" b="1" dirty="0" smtClean="0">
                <a:solidFill>
                  <a:schemeClr val="tx1"/>
                </a:solidFill>
              </a:rPr>
              <a:t>г.Челябинск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0" y="2357430"/>
            <a:ext cx="9144000" cy="4286280"/>
            <a:chOff x="0" y="1285860"/>
            <a:chExt cx="9144000" cy="4286280"/>
          </a:xfrm>
        </p:grpSpPr>
        <p:pic>
          <p:nvPicPr>
            <p:cNvPr id="2" name="Picture 4" descr="M3A2_1_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85860"/>
              <a:ext cx="9144000" cy="428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6572264" y="5214950"/>
              <a:ext cx="1785950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Владивосток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3" name="Овал 2"/>
            <p:cNvSpPr/>
            <p:nvPr/>
          </p:nvSpPr>
          <p:spPr>
            <a:xfrm>
              <a:off x="8143900" y="5072074"/>
              <a:ext cx="285752" cy="35719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42876" y="1357298"/>
              <a:ext cx="1285852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Москва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42910" y="2428868"/>
              <a:ext cx="1214446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Царицын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285984" y="2643182"/>
              <a:ext cx="642942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Уфа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786050" y="3000372"/>
              <a:ext cx="1357322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Челябинск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714612" y="4071942"/>
              <a:ext cx="92869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Омск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643438" y="3429000"/>
              <a:ext cx="1428760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Красноярск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500562" y="4572008"/>
              <a:ext cx="1071570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Иркутск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7215206" y="3714752"/>
              <a:ext cx="1428760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Хабаровск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4500562" y="3643314"/>
              <a:ext cx="285752" cy="35719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8358214" y="4000504"/>
              <a:ext cx="285752" cy="35719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357818" y="4357694"/>
              <a:ext cx="285752" cy="35719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357554" y="3857628"/>
              <a:ext cx="285752" cy="35719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571736" y="3071810"/>
              <a:ext cx="285752" cy="35719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000232" y="2714620"/>
              <a:ext cx="285752" cy="35719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28596" y="2500306"/>
              <a:ext cx="285752" cy="35719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0" y="1357298"/>
              <a:ext cx="285752" cy="35719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285720" y="214290"/>
            <a:ext cx="8501122" cy="1857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Договор от  26 марта 1918 г</a:t>
            </a:r>
            <a:r>
              <a:rPr lang="ru-RU" sz="2400" dirty="0" smtClean="0">
                <a:solidFill>
                  <a:schemeClr val="tx1"/>
                </a:solidFill>
              </a:rPr>
              <a:t>.: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чехословацкие легионеры должны были продвигаться «не как боевые подразделения, а как группа граждан, располагающая оружием, чтобы отражать вооружённые нападения контрреволюционеров».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3A2_22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 1 4"/>
          <p:cNvSpPr/>
          <p:nvPr/>
        </p:nvSpPr>
        <p:spPr>
          <a:xfrm>
            <a:off x="4286248" y="1357298"/>
            <a:ext cx="4643470" cy="178595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Ликвидация советской власти в Сибири, на Урале, Среднем Поволжье и Дальнем Востоке.</a:t>
            </a:r>
          </a:p>
          <a:p>
            <a:pPr algn="ctr"/>
            <a:r>
              <a:rPr lang="ru-RU" sz="2400" b="1" dirty="0" smtClean="0"/>
              <a:t>Антисоветские мятежи крестьян.                                                                                                                                                                              </a:t>
            </a:r>
            <a:endParaRPr lang="ru-RU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2214546" y="3286124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26 мая 1918 г. – занят г.Челябинск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6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льшая подробная политическая карта Казахстана / Large-Scale Detailed Political Kazakhstan Map / Велика докладна політична мапа Казахстан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5500694" y="2000240"/>
            <a:ext cx="78581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Акмолинск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00694" y="214311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1357298"/>
            <a:ext cx="71438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Июнь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Кокчетав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0628" y="128586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29322" y="1357298"/>
            <a:ext cx="714380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Павлодар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00826" y="150017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357950" y="2143116"/>
            <a:ext cx="1071570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Семипалатинск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7620" y="642918"/>
            <a:ext cx="107157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Май 1918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Петропавловск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43570" y="285728"/>
            <a:ext cx="57150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Омск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857752" y="57148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643570" y="4286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1285860"/>
            <a:ext cx="714380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Кустанай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786182" y="142873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71736" y="500042"/>
            <a:ext cx="78581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</a:rPr>
              <a:t>Челябинс</a:t>
            </a:r>
            <a:r>
              <a:rPr lang="ru-RU" sz="1000" dirty="0" smtClean="0">
                <a:solidFill>
                  <a:srgbClr val="C00000"/>
                </a:solidFill>
              </a:rPr>
              <a:t>к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71670" y="1714488"/>
            <a:ext cx="107157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3 июля 1918 г.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Оренбург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42976" y="1714488"/>
            <a:ext cx="642942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Уральск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214414" y="185736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000232" y="178592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286644" y="200024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429256" y="6072206"/>
            <a:ext cx="642942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Ташкент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286380" y="614364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43768" y="5143512"/>
            <a:ext cx="642942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Верный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072330" y="521495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643042" y="2428868"/>
            <a:ext cx="78581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Актюбинск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428860" y="242886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57554" y="500042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5219898">
            <a:off x="2357621" y="2169027"/>
            <a:ext cx="237197" cy="45719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3579023" flipV="1">
            <a:off x="2385503" y="3258621"/>
            <a:ext cx="1121426" cy="45719"/>
          </a:xfrm>
          <a:prstGeom prst="rightArrow">
            <a:avLst>
              <a:gd name="adj1" fmla="val 40509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2681203" flipV="1">
            <a:off x="3475109" y="4411300"/>
            <a:ext cx="780760" cy="45719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3055307">
            <a:off x="4288055" y="5254297"/>
            <a:ext cx="859341" cy="45719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4121529">
            <a:off x="5177594" y="5929161"/>
            <a:ext cx="184238" cy="45719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071538" y="5857892"/>
            <a:ext cx="1071570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     Август 1918 г.</a:t>
            </a:r>
            <a:endParaRPr lang="ru-RU" sz="1000" b="1" dirty="0">
              <a:solidFill>
                <a:schemeClr val="tx1"/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714348" y="5786454"/>
            <a:ext cx="500066" cy="357190"/>
            <a:chOff x="642910" y="5786454"/>
            <a:chExt cx="500066" cy="357190"/>
          </a:xfrm>
        </p:grpSpPr>
        <p:sp>
          <p:nvSpPr>
            <p:cNvPr id="40" name="Трапеция 39"/>
            <p:cNvSpPr/>
            <p:nvPr/>
          </p:nvSpPr>
          <p:spPr>
            <a:xfrm rot="10800000">
              <a:off x="642910" y="6000768"/>
              <a:ext cx="500066" cy="14287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>
              <a:off x="785786" y="5786454"/>
              <a:ext cx="214314" cy="21431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33" grpId="0" animBg="1"/>
      <p:bldP spid="36" grpId="0" animBg="1"/>
      <p:bldP spid="37" grpId="0" animBg="1"/>
      <p:bldP spid="38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f9b7bc200c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1336196"/>
            <a:ext cx="4248118" cy="55218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57166"/>
            <a:ext cx="8643998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23200" b="1" dirty="0" smtClean="0">
                <a:solidFill>
                  <a:srgbClr val="C00000"/>
                </a:solidFill>
              </a:rPr>
              <a:t>общероссийские фронты:</a:t>
            </a:r>
          </a:p>
          <a:p>
            <a:endParaRPr lang="ru-RU" sz="23200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500702"/>
            <a:ext cx="4929222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/>
                </a:solidFill>
              </a:rPr>
              <a:t>Восточный</a:t>
            </a:r>
          </a:p>
        </p:txBody>
      </p:sp>
      <p:pic>
        <p:nvPicPr>
          <p:cNvPr id="6" name="i-main-pic" descr="Картинка 71 из 139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43570" y="1357298"/>
            <a:ext cx="3028945" cy="5021280"/>
          </a:xfrm>
          <a:prstGeom prst="rect">
            <a:avLst/>
          </a:prstGeom>
          <a:noFill/>
        </p:spPr>
      </p:pic>
      <p:sp>
        <p:nvSpPr>
          <p:cNvPr id="7" name="Rectangle 6" descr="Полотно"/>
          <p:cNvSpPr>
            <a:spLocks noChangeArrowheads="1"/>
          </p:cNvSpPr>
          <p:nvPr/>
        </p:nvSpPr>
        <p:spPr bwMode="auto">
          <a:xfrm>
            <a:off x="5643570" y="6215082"/>
            <a:ext cx="3098798" cy="3603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>
                <a:solidFill>
                  <a:srgbClr val="050A0F"/>
                </a:solidFill>
              </a:rPr>
              <a:t>А.В.Колчак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3786214" cy="11620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000" dirty="0" smtClean="0"/>
              <a:t>южный</a:t>
            </a:r>
            <a:endParaRPr lang="ru-RU" sz="8000" dirty="0"/>
          </a:p>
        </p:txBody>
      </p:sp>
      <p:pic>
        <p:nvPicPr>
          <p:cNvPr id="7" name="i-main-pic" descr="Картинка 1 из 89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90" y="571480"/>
            <a:ext cx="3944965" cy="5567491"/>
          </a:xfrm>
          <a:noFill/>
        </p:spPr>
      </p:pic>
      <p:sp>
        <p:nvSpPr>
          <p:cNvPr id="8" name="Rectangle 6" descr="Полотно"/>
          <p:cNvSpPr>
            <a:spLocks noChangeArrowheads="1"/>
          </p:cNvSpPr>
          <p:nvPr/>
        </p:nvSpPr>
        <p:spPr bwMode="auto">
          <a:xfrm>
            <a:off x="5214942" y="6215082"/>
            <a:ext cx="3455987" cy="360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>
                <a:solidFill>
                  <a:srgbClr val="050A0F"/>
                </a:solidFill>
              </a:rPr>
              <a:t>А.И.Деникин</a:t>
            </a:r>
            <a:r>
              <a:rPr lang="ru-RU"/>
              <a:t> </a:t>
            </a:r>
          </a:p>
        </p:txBody>
      </p:sp>
      <p:pic>
        <p:nvPicPr>
          <p:cNvPr id="9" name="Picture 6" descr="grav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5720" y="2357430"/>
            <a:ext cx="4500594" cy="345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Фронты на территории Казахстана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8643998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4400" b="1" dirty="0" smtClean="0">
                <a:solidFill>
                  <a:srgbClr val="C00000"/>
                </a:solidFill>
              </a:rPr>
              <a:t>29 марта 1918 г. </a:t>
            </a:r>
            <a:r>
              <a:rPr lang="ru-RU" sz="4400" b="1" dirty="0" smtClean="0">
                <a:solidFill>
                  <a:schemeClr val="accent1"/>
                </a:solidFill>
              </a:rPr>
              <a:t>– </a:t>
            </a:r>
            <a:r>
              <a:rPr lang="ru-RU" sz="4400" b="1" dirty="0" smtClean="0"/>
              <a:t>белоказаки овладели  Уральском.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4400" b="1" dirty="0" smtClean="0"/>
              <a:t>Попытки освободить Уральск летом не удались.</a:t>
            </a:r>
          </a:p>
          <a:p>
            <a:pPr algn="ctr">
              <a:buNone/>
            </a:pPr>
            <a:r>
              <a:rPr lang="ru-RU" sz="4400" b="1" dirty="0" smtClean="0"/>
              <a:t>В последствии был создан для борьбы с белоказаками </a:t>
            </a:r>
          </a:p>
          <a:p>
            <a:pPr algn="ctr">
              <a:buNone/>
            </a:pPr>
            <a:r>
              <a:rPr lang="ru-RU" sz="7100" b="1" dirty="0" smtClean="0"/>
              <a:t>Уральский фронт.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1130</Words>
  <Application>Microsoft Office PowerPoint</Application>
  <PresentationFormat>Экран (4:3)</PresentationFormat>
  <Paragraphs>198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26 мая 1918 г. – занят г.Челябинск</vt:lpstr>
      <vt:lpstr>Слайд 6</vt:lpstr>
      <vt:lpstr> </vt:lpstr>
      <vt:lpstr>южный</vt:lpstr>
      <vt:lpstr>Фронты на территории Казахстана</vt:lpstr>
      <vt:lpstr>3 июля 1918 года  атаман А. Дутов занял  г. Оренбург,  перерезав Оренбургско-Ташкентскую железную дорогу. </vt:lpstr>
      <vt:lpstr>Слайд 11</vt:lpstr>
      <vt:lpstr> Ноябрь 1918 г. – второй отдельный Степной корпус начал операцию на Семиреченском направлении.  Цель – «конечная задача овладеть Ташкентом». Конец 1918г. – в северное Семиречье переброшена дивизия  атамана Анненкова.  </vt:lpstr>
      <vt:lpstr>Слайд 13</vt:lpstr>
      <vt:lpstr>Туркестанский фронт</vt:lpstr>
      <vt:lpstr> В 1919 году войска Туркестанского фронта разгромили Южную армию Колчака, прорвали блокаду Туркестана (13 сентября 1919) и соединились с войсками Туркестанской советской республики.  До середины октября 1919 года они вели бои против Уральской казачьей армией генерала Толстова и армией Деникина в районе нижней Волги и реки Урал.  В Уральско-Гурьевской операции 1919—1920 годов разбили Уральскую белоказачью армию и алашско-ордынские войска, а вскоре ликвидировали белогвардейские войска в Семиречье.  </vt:lpstr>
      <vt:lpstr>Позиция правительства Алаш Орды</vt:lpstr>
      <vt:lpstr>Партизанская война в тылу белогвардейцев</vt:lpstr>
      <vt:lpstr>Формирование воинских частей</vt:lpstr>
      <vt:lpstr>Участие казахской интеллигенции</vt:lpstr>
      <vt:lpstr>Слайд 20</vt:lpstr>
      <vt:lpstr>Слайд 21</vt:lpstr>
      <vt:lpstr>Разгром Колчака и ликвидация фронтов.</vt:lpstr>
      <vt:lpstr>Хронология событий</vt:lpstr>
      <vt:lpstr>Освобождение Уральской и Оренбургской областей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62</cp:revision>
  <dcterms:created xsi:type="dcterms:W3CDTF">2013-09-21T16:36:33Z</dcterms:created>
  <dcterms:modified xsi:type="dcterms:W3CDTF">2013-09-24T08:35:10Z</dcterms:modified>
</cp:coreProperties>
</file>