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64" r:id="rId3"/>
    <p:sldId id="256" r:id="rId4"/>
    <p:sldId id="257" r:id="rId5"/>
    <p:sldId id="259" r:id="rId6"/>
    <p:sldId id="260" r:id="rId7"/>
    <p:sldId id="258" r:id="rId8"/>
    <p:sldId id="261" r:id="rId9"/>
    <p:sldId id="262" r:id="rId10"/>
    <p:sldId id="263" r:id="rId11"/>
    <p:sldId id="265" r:id="rId12"/>
    <p:sldId id="266" r:id="rId13"/>
    <p:sldId id="270" r:id="rId14"/>
    <p:sldId id="273" r:id="rId15"/>
    <p:sldId id="267" r:id="rId16"/>
    <p:sldId id="277" r:id="rId17"/>
    <p:sldId id="275" r:id="rId18"/>
    <p:sldId id="276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9" autoAdjust="0"/>
    <p:restoredTop sz="91519" autoAdjust="0"/>
  </p:normalViewPr>
  <p:slideViewPr>
    <p:cSldViewPr>
      <p:cViewPr varScale="1">
        <p:scale>
          <a:sx n="68" d="100"/>
          <a:sy n="68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D67C-2AA9-43F5-BEFE-10E35065F88B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D856A22-4373-49CB-B7B1-B855C91C86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D67C-2AA9-43F5-BEFE-10E35065F88B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6A22-4373-49CB-B7B1-B855C91C86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D67C-2AA9-43F5-BEFE-10E35065F88B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6A22-4373-49CB-B7B1-B855C91C86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D67C-2AA9-43F5-BEFE-10E35065F88B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D856A22-4373-49CB-B7B1-B855C91C86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D67C-2AA9-43F5-BEFE-10E35065F88B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6A22-4373-49CB-B7B1-B855C91C86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D67C-2AA9-43F5-BEFE-10E35065F88B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6A22-4373-49CB-B7B1-B855C91C86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D67C-2AA9-43F5-BEFE-10E35065F88B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D856A22-4373-49CB-B7B1-B855C91C86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D67C-2AA9-43F5-BEFE-10E35065F88B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6A22-4373-49CB-B7B1-B855C91C86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D67C-2AA9-43F5-BEFE-10E35065F88B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6A22-4373-49CB-B7B1-B855C91C86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D67C-2AA9-43F5-BEFE-10E35065F88B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6A22-4373-49CB-B7B1-B855C91C86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D67C-2AA9-43F5-BEFE-10E35065F88B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6A22-4373-49CB-B7B1-B855C91C86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EA9D67C-2AA9-43F5-BEFE-10E35065F88B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D856A22-4373-49CB-B7B1-B855C91C86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 l="30365" t="24229" r="27462" b="5286"/>
          <a:stretch>
            <a:fillRect/>
          </a:stretch>
        </p:blipFill>
        <p:spPr bwMode="auto">
          <a:xfrm>
            <a:off x="5214942" y="3071810"/>
            <a:ext cx="2143140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00034" y="714356"/>
            <a:ext cx="828680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Методы формирования у учащихся начальных классов навыков беглого чтения</a:t>
            </a:r>
          </a:p>
          <a:p>
            <a:pPr algn="ctr"/>
            <a:endParaRPr lang="ru-RU" sz="2400" b="1" dirty="0" smtClean="0"/>
          </a:p>
          <a:p>
            <a:pPr algn="ctr"/>
            <a:r>
              <a:rPr lang="ru-RU" sz="2400" b="1" dirty="0" smtClean="0"/>
              <a:t>Учитель: начальных классов – Фролова М.И.</a:t>
            </a:r>
            <a:endParaRPr lang="en-US" sz="2400" b="1" dirty="0" smtClean="0"/>
          </a:p>
          <a:p>
            <a:pPr algn="ctr"/>
            <a:r>
              <a:rPr lang="ru-RU" sz="2400" b="1" dirty="0" smtClean="0"/>
              <a:t>(районная ярмарка инновационных идей)</a:t>
            </a:r>
          </a:p>
          <a:p>
            <a:pPr algn="ctr"/>
            <a:endParaRPr lang="ru-RU" sz="2400" b="1" dirty="0" smtClean="0"/>
          </a:p>
          <a:p>
            <a:pPr algn="ctr"/>
            <a:endParaRPr lang="ru-RU" sz="2400" b="1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3" cstate="print"/>
          <a:srcRect l="53731" t="15007"/>
          <a:stretch>
            <a:fillRect/>
          </a:stretch>
        </p:blipFill>
        <p:spPr bwMode="auto">
          <a:xfrm>
            <a:off x="1857356" y="3071810"/>
            <a:ext cx="2214578" cy="2427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428604"/>
            <a:ext cx="8286808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Поиск смысловых несуразностей.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В тексте, наряду с правильными предложениями встречаются такие, которые содержат смысловые ошибки. </a:t>
            </a:r>
            <a:r>
              <a:rPr lang="ru-RU" sz="2200" u="sng" dirty="0" smtClean="0">
                <a:latin typeface="Times New Roman" pitchFamily="18" charset="0"/>
                <a:cs typeface="Times New Roman" pitchFamily="18" charset="0"/>
              </a:rPr>
              <a:t>Например: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“Дети не промокли под ливнем, потому что спрятались под телеграфным столбом”.</a:t>
            </a:r>
          </a:p>
          <a:p>
            <a:pPr lvl="0" algn="ctr"/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Чтение текста через слово.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Читать нужно не как обычно, а перескакивая через слово. </a:t>
            </a:r>
          </a:p>
          <a:p>
            <a:pPr lvl="0" algn="ctr"/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Чтение с помощью “Решетки”.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При наложении решетки на текст перекрываются некоторые участки текста. Обучаемые, должны восстановить смысл. Тренировка чтения с решеткой продолжается не более 5 минут. </a:t>
            </a:r>
          </a:p>
          <a:p>
            <a:pPr algn="ctr"/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Чтение текста, перекрытого вертикальными полосками.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Текст закрывается полосками по вертикали, при этом можно использовать несколько полосок, в зависимости от уровня индивидуального чтения ребенка (2 – я, 3 –я, 4 –я полоски). Этот прием помогает также расширить «поле зрения» при чтении.</a:t>
            </a:r>
          </a:p>
          <a:p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1"/>
            <a:ext cx="8572560" cy="7109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     4.Артикуляция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    Для процесса чтения важна произносительная сторона речи: хорошая дикция, отчетливое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выговаривание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звуков, соблюдение правил орфоэпии.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    Для артикуляция гласных, согласных, сочетаний гласных и согласных и развития подвижности речевого аппарата провожу такие виды упражнений :</a:t>
            </a:r>
            <a:r>
              <a:rPr lang="ru-RU" sz="21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1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Гласные: А О У Ы И Э, А Ы О У Э И , О У А Э И Ы ... 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Сочетания: А-У, А – О, Ы – И, Э –А, И – О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Согласные: Г –С – Ж, С-Ж-З-Ш, Б-Д-П-Т, Г-Ж-К-Ш...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Согласные и гласные: Ба -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бя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бо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бё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бю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бэ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бе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бы -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би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ctr"/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Чтение </a:t>
            </a:r>
            <a:r>
              <a:rPr lang="ru-RU" sz="2100" b="1" i="1" dirty="0" err="1" smtClean="0">
                <a:latin typeface="Times New Roman" pitchFamily="18" charset="0"/>
                <a:cs typeface="Times New Roman" pitchFamily="18" charset="0"/>
              </a:rPr>
              <a:t>чистоговорок</a:t>
            </a:r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1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Жа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жа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жа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— есть иголки у ежа. </a:t>
            </a:r>
          </a:p>
          <a:p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Ло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ло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ло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— на улице тепло. </a:t>
            </a:r>
          </a:p>
          <a:p>
            <a:pPr algn="ctr"/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Чтение скороговорок: 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  Шла Саша по шоссе и сосала сушку. 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Подобные упражнения помогают ребенку четко читать окончания слов. </a:t>
            </a:r>
          </a:p>
          <a:p>
            <a:pPr lvl="0" algn="ctr"/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Слоговые таблицы</a:t>
            </a:r>
          </a:p>
          <a:p>
            <a:pPr lvl="0"/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  Они составлены так, что дети упражняются в чтении слов с 1,2,3 и более слогов , с постепенным их увеличением.</a:t>
            </a:r>
          </a:p>
          <a:p>
            <a:pPr lvl="0" algn="ctr"/>
            <a:endParaRPr lang="ru-RU" sz="2100" b="1" i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285728"/>
            <a:ext cx="842968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5. Дыхание.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Чтобы читать правильно и выразительно, нужно научить ребенка  ровно и глубоко дышать.</a:t>
            </a:r>
          </a:p>
          <a:p>
            <a:pPr algn="ctr"/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Виды упражнений:</a:t>
            </a:r>
          </a:p>
          <a:p>
            <a:pPr algn="ctr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Задуйте свечу”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Сделайте глубокий вдох и выдох.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Сделайте глубокий вдох и выдохните тремя порциями. </a:t>
            </a:r>
          </a:p>
          <a:p>
            <a:endParaRPr lang="ru-RU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Сдерживание дыхания” 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Дети ставят полоски бумаги на уровне губ, набирают воздух, а выдыхать так, чтобы полоска бумаги не шевелилась.</a:t>
            </a:r>
          </a:p>
          <a:p>
            <a:pPr algn="ctr"/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“Выдох со счетом”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На выдохе громко считайте до тех пор, пока не кончится воздух.</a:t>
            </a:r>
          </a:p>
          <a:p>
            <a:pPr algn="ctr"/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“В лифте”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Представьте, что мы едем в лифте и объявляем этажи. Чем выше этаж, тем выше голос, и наоборот. </a:t>
            </a:r>
          </a:p>
          <a:p>
            <a:endParaRPr lang="ru-RU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2844" y="0"/>
            <a:ext cx="8786874" cy="7416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6.Малое поле зрения.</a:t>
            </a:r>
          </a:p>
          <a:p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Поле зрения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– участок текста, чётко воспринимаемый глазами при одной фиксации</a:t>
            </a:r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Если угол зрения мал, то в поле зрения такого читателя попадает меньше букв, частей строк, чем вообще возможно.</a:t>
            </a:r>
          </a:p>
          <a:p>
            <a:pPr lvl="0" algn="ctr"/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Есть упражнения, помогающие расширить поле зрения</a:t>
            </a:r>
            <a:endParaRPr lang="ru-RU" sz="21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Вы смотрите в центр на точку и должны увидеть два слога одного слова. 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ВО * ДА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ОЧ * КИ</a:t>
            </a:r>
          </a:p>
          <a:p>
            <a:pPr lvl="0" algn="ctr"/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Чтение первого и последнего слогов на строке.</a:t>
            </a:r>
            <a:endParaRPr lang="ru-RU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“Словесная пирамида”  (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читают сверху вниз и наоборот снизу – вверх)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кол 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укол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уколол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уколоть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Укололся</a:t>
            </a:r>
            <a:endParaRPr lang="en-US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Чтение “БРОСОК-ЗАСЕЧКА” </a:t>
            </a:r>
            <a:endParaRPr lang="ru-RU" sz="21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   Дети кладут руки на колени и по команде “Бросок” начинают читать. Команда “Засечка”, дети отрывают голову от книги, закрывают глаза и несколько секунд отдыхают. По команде “Бросок”, дети должны отыскать глазами то место, где остановились и продолжить чтение вслух. </a:t>
            </a:r>
          </a:p>
          <a:p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428605"/>
            <a:ext cx="8286808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Использование таблицы </a:t>
            </a: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Шульте</a:t>
            </a:r>
            <a:endParaRPr lang="ru-RU" sz="22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В этом упражнение числа (фигуры, другие объекты) расположены случайно, лист бумаги разбит на 25 ячеек.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Упражнение заключается в том, чтобы ребенок беззвучным счетом, т.е. про себя мог найти числа в возрастающем порядке (от 1 до 25 – без пропусков). Найденные цифры фиксируются только взглядом. В результате такой тренировки время считывания одной таблицы должно быть не более 25 секунд.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Главное  нужно помнить, что тренировка здесь не самоцель, а нужно помочь ребенку расширить свое поле зрение.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Например: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работа по таблице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71604" y="4143380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8596" y="285728"/>
            <a:ext cx="828680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7.Внимание.</a:t>
            </a:r>
          </a:p>
          <a:p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      “Внимание есть именно та дверь, через которую проходит все, что только входит в душу человека из внешнего мира.”</a:t>
            </a:r>
          </a:p>
          <a:p>
            <a:pPr algn="r"/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К. Д. Ушинский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Для развития внимания существуют разные виды  упражнений. </a:t>
            </a:r>
          </a:p>
          <a:p>
            <a:pPr algn="ctr"/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“Внимание”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  По сигналу “Внимание” показать карточку, но не более, чем на 2 сек. Ребёнок должен прочесть предъявляемый материал и записать.</a:t>
            </a:r>
          </a:p>
          <a:p>
            <a:pPr lvl="0" algn="ctr"/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Постарайся без ошибок переписать следующие строки:</a:t>
            </a:r>
          </a:p>
          <a:p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Аммадама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реберге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ассамаса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ctr"/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Найди среди букв слова и подчеркни их.</a:t>
            </a:r>
          </a:p>
          <a:p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Оа</a:t>
            </a:r>
            <a:r>
              <a:rPr lang="ru-RU" sz="2100" u="sng" dirty="0" err="1" smtClean="0">
                <a:latin typeface="Times New Roman" pitchFamily="18" charset="0"/>
                <a:cs typeface="Times New Roman" pitchFamily="18" charset="0"/>
              </a:rPr>
              <a:t>солнце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тиоь</a:t>
            </a:r>
            <a:r>
              <a:rPr lang="ru-RU" sz="2100" u="sng" dirty="0" err="1" smtClean="0">
                <a:latin typeface="Times New Roman" pitchFamily="18" charset="0"/>
                <a:cs typeface="Times New Roman" pitchFamily="18" charset="0"/>
              </a:rPr>
              <a:t>стол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пои</a:t>
            </a:r>
            <a:r>
              <a:rPr lang="ru-RU" sz="2100" u="sng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Чтение «Цепочкой»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  Ученики следят за чтение. Читают по – очереди друг за другом. Можно дать задание читать по абзацам, по строчке, по слову.</a:t>
            </a:r>
          </a:p>
          <a:p>
            <a:pPr algn="ctr"/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Чтение текста через слово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  Ребенок получает задание читать текст не так как обычно, а перескакивая через слово.</a:t>
            </a:r>
          </a:p>
          <a:p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8643998" cy="6232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    Кроме этого, хорошего результата по совершенствованию техники чтения помогает добиться система упражнений  И.Г.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Пальченко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1" algn="ctr"/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Виды упражнений:</a:t>
            </a:r>
          </a:p>
          <a:p>
            <a:pPr marL="0" lvl="1" algn="ctr"/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Чтение за диктором.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Читает учитель или ученик, все повторяют за ним.</a:t>
            </a:r>
          </a:p>
          <a:p>
            <a:pPr algn="ctr"/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Чтение в паре.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Читают два ученика так, чтобы возникло ощущение, что читает один человек.</a:t>
            </a:r>
          </a:p>
          <a:p>
            <a:pPr algn="ctr"/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Многократное чтение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Способствует ежедневному накоплению в памяти ученика зрительных образов слов, выразительности чтения и скорости: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1 –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раз – медленное чтение с учителем, четкое проговаривание слогов.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2 –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раз – повторное чтение без учителя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3 –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раз - плавное. Слитное чтение слогов.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4 –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раз – чтение в темпе разговорной речи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5 – 7 раз –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перечитывание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предложения с постановкой логического ударения на каждом знаменательном слове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8 – 10 раз – темп чтения доводится до уровня скороговорки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20" y="0"/>
            <a:ext cx="8572560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8. Память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Развитие техники чтения тормозится из-за </a:t>
            </a:r>
            <a:r>
              <a:rPr lang="ru-RU" sz="2200" u="sng" dirty="0" smtClean="0">
                <a:latin typeface="Times New Roman" pitchFamily="18" charset="0"/>
                <a:cs typeface="Times New Roman" pitchFamily="18" charset="0"/>
              </a:rPr>
              <a:t>слаборазвитой оперативной памяти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Что это значит? Ребенок читает предложение, состоящее из 6-8 слов. Дочитав до третьего – четвертого слова – забыл первое слово. 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Рекомендую зрительные диктанты, предложенные профессором И.Т. Федоренко, которые включают в себя 18 наборов, по 6 предложений в каждом.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Предложенные практические задания позволят педагогу работать не просто над следственными проявлениями нарушений (плохо читает - значит, будем учить читать), но в первую очередь над базовыми процессами, в которых скрыта причина. Использование в педагогом в своей  работе тренировочных упражнений, улучшает технику чтения. А хорошая техники чтения в свою очередь позитивно влияет на:</a:t>
            </a:r>
          </a:p>
          <a:p>
            <a:pPr lvl="1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 общее развитие речи и на повышение качества успеваемости.</a:t>
            </a:r>
          </a:p>
          <a:p>
            <a:pPr lvl="1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Методик, систем, советов и рекомендаций по улучшению техники чтению существует большое количество, Надеюсь, что мои советы и рекомендации  помогут в работе каждому педагогу. Желаю успехов!</a:t>
            </a: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8" y="548680"/>
            <a:ext cx="750099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Используемая литература:</a:t>
            </a:r>
          </a:p>
          <a:p>
            <a:pPr lvl="0"/>
            <a:r>
              <a:rPr lang="ru-RU" dirty="0" smtClean="0"/>
              <a:t>Дидактический материал для развития техники чтения в начальной школе. </a:t>
            </a:r>
            <a:r>
              <a:rPr lang="ru-RU" dirty="0" err="1" smtClean="0"/>
              <a:t>Мисаренко</a:t>
            </a:r>
            <a:r>
              <a:rPr lang="ru-RU" dirty="0" smtClean="0"/>
              <a:t> Г.Г. Москва. Издательский дом “ОНИКС 21 век”, 2004 год.</a:t>
            </a:r>
            <a:r>
              <a:rPr lang="ru-RU" b="1" dirty="0" smtClean="0"/>
              <a:t> </a:t>
            </a:r>
            <a:endParaRPr lang="ru-RU" dirty="0" smtClean="0"/>
          </a:p>
          <a:p>
            <a:pPr lvl="0"/>
            <a:r>
              <a:rPr lang="ru-RU" dirty="0" smtClean="0"/>
              <a:t>Игры по обучению грамоте и чтению. Максимук Н.Н. Москва , издательство “ВАКО” , 2004 год</a:t>
            </a:r>
            <a:r>
              <a:rPr lang="ru-RU" b="1" dirty="0" smtClean="0"/>
              <a:t> </a:t>
            </a:r>
            <a:endParaRPr lang="ru-RU" dirty="0" smtClean="0"/>
          </a:p>
          <a:p>
            <a:pPr lvl="0"/>
            <a:r>
              <a:rPr lang="ru-RU" dirty="0" smtClean="0"/>
              <a:t>Как преодолеть трудности в обучении чтению. Костромина С.Н., Нагаева Л.Г. – Изд. “ОСЬ-89”, 1999 г., Москва.</a:t>
            </a:r>
          </a:p>
          <a:p>
            <a:pPr lvl="0"/>
            <a:r>
              <a:rPr lang="ru-RU" dirty="0" smtClean="0"/>
              <a:t>Как научить ребёнка читать</a:t>
            </a:r>
            <a:r>
              <a:rPr lang="ru-RU" b="1" dirty="0" smtClean="0"/>
              <a:t>.</a:t>
            </a:r>
            <a:r>
              <a:rPr lang="ru-RU" dirty="0" smtClean="0"/>
              <a:t> Федин С.Н., Федина О.В. Москва, издательство “АЙРИС-ПРЕСС”, 2002 год</a:t>
            </a:r>
            <a:r>
              <a:rPr lang="ru-RU" b="1" dirty="0" smtClean="0"/>
              <a:t> </a:t>
            </a:r>
            <a:endParaRPr lang="ru-RU" dirty="0" smtClean="0"/>
          </a:p>
          <a:p>
            <a:pPr lvl="0"/>
            <a:r>
              <a:rPr lang="ru-RU" dirty="0" smtClean="0"/>
              <a:t>Поиграем в слова. Дружинина В.В.. Москва, издательство “НОВАЯ ШКОЛА”, 1997 год.</a:t>
            </a:r>
          </a:p>
          <a:p>
            <a:pPr lvl="0"/>
            <a:r>
              <a:rPr lang="ru-RU" dirty="0" smtClean="0"/>
              <a:t>Развиваем способности детей. 1, 2, 3, 4 классы. </a:t>
            </a:r>
            <a:r>
              <a:rPr lang="ru-RU" dirty="0" err="1" smtClean="0"/>
              <a:t>Винокурова</a:t>
            </a:r>
            <a:r>
              <a:rPr lang="ru-RU" dirty="0" smtClean="0"/>
              <a:t> Н.К. Москва, издательство “РОСМЭН”, 2004 год</a:t>
            </a:r>
            <a:r>
              <a:rPr lang="ru-RU" b="1" dirty="0" smtClean="0"/>
              <a:t> </a:t>
            </a:r>
            <a:endParaRPr lang="ru-RU" dirty="0" smtClean="0"/>
          </a:p>
          <a:p>
            <a:pPr algn="ctr"/>
            <a:endParaRPr lang="ru-RU" b="1" dirty="0" smtClean="0"/>
          </a:p>
          <a:p>
            <a:pPr algn="ctr"/>
            <a:r>
              <a:rPr lang="ru-RU" b="1" dirty="0" smtClean="0"/>
              <a:t>Желаю успехов!</a:t>
            </a:r>
            <a:endParaRPr lang="ru-RU" dirty="0" smtClean="0"/>
          </a:p>
          <a:p>
            <a:r>
              <a:rPr lang="en-US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357166"/>
            <a:ext cx="8643998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Умения и  навыки чтения формируются не только, как важнейший вид речевой и умственной деятельности, как средство самовоспитания и саморазвития, но и как сложный комплекс умений и навыков, имеющий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общеучебный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характер и, следовательно, используемый учеником при изучении всех учебных предметов.</a:t>
            </a:r>
          </a:p>
          <a:p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    Технику чтения, как известно, составляют 4 компонента:</a:t>
            </a:r>
          </a:p>
          <a:p>
            <a:pPr>
              <a:buFontTx/>
              <a:buChar char="-"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осознанность</a:t>
            </a:r>
          </a:p>
          <a:p>
            <a:pPr>
              <a:buFontTx/>
              <a:buChar char="-"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беглость                                                                  </a:t>
            </a:r>
          </a:p>
          <a:p>
            <a:pPr>
              <a:buFontTx/>
              <a:buChar char="-"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выразительность</a:t>
            </a:r>
          </a:p>
          <a:p>
            <a:pPr>
              <a:buFontTx/>
              <a:buChar char="-"/>
            </a:pP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правильность</a:t>
            </a:r>
          </a:p>
          <a:p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    Каждый из этих компонентов сначала формируется, отрабатывается как умение и посредством упражнений постепенно поднимается на уровень  навыка, т.е. осуществляется без напряжения, полу – или совсем автоматически и впоследствии применяется для успешного изучения других школьных дисциплин.</a:t>
            </a:r>
            <a:endParaRPr lang="ru-RU" sz="23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15" descr="Рисунок12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30" y="2500306"/>
            <a:ext cx="1857388" cy="1857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214282" y="357188"/>
            <a:ext cx="8715436" cy="6286522"/>
          </a:xfrm>
        </p:spPr>
        <p:txBody>
          <a:bodyPr>
            <a:noAutofit/>
          </a:bodyPr>
          <a:lstStyle/>
          <a:p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Хороший навык чтения является одним из основных условий успешности детей в учении. Навыки осознанного, выразительного, беглого чтения закладываются в начальных классах. Обычно эту проблему пытаются решить просто: надо больше читать. Сидит ребенок над книгой, плачет, ненавидя и само чтение , и того кто принуждает его к этому. </a:t>
            </a:r>
          </a:p>
          <a:p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А причин трудностей много, соответственно, и способы помощи существуют разные. Практика педагогической деятельности с учащимися имеющих трудности в формировании навыка чтения показывает о необходимости внесения качественных изменений в организацию и содержание хода работы над текстом. Проведенные исследования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нейропсихологов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свидетельствуют о том, что развитие современных детей имеет как темповые, так и качественные особенности и этот факт нужно учитывать нам – педагогам при организации работы, включая в нее упражнения по использованию ребенком различных приемов запоминания, внимания и произвольной регуляции действий. </a:t>
            </a:r>
            <a:endParaRPr lang="ru-RU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285728"/>
            <a:ext cx="8358246" cy="63579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Предлагаемая мною практика позволяет более гуманно подходить к решению актуальных проблем:</a:t>
            </a:r>
          </a:p>
          <a:p>
            <a:pPr>
              <a:buFont typeface="Arial" pitchFamily="34" charset="0"/>
              <a:buChar char="•"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С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овершенствование  образовательного процесса в овладении техникой чтения с детьми, имеющими проблемы.</a:t>
            </a:r>
          </a:p>
          <a:p>
            <a:pPr>
              <a:buFont typeface="Arial" pitchFamily="34" charset="0"/>
              <a:buChar char="•"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«Формирование навыка чтения без насилия над ребенком»</a:t>
            </a:r>
          </a:p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Чтение является сложным актом, который включает в себя:</a:t>
            </a:r>
          </a:p>
          <a:p>
            <a:pPr>
              <a:buFontTx/>
              <a:buChar char="-"/>
            </a:pP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Технические навыки 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правильное восприятие и озвучивание слов, осуществление связи между их зрительными образами, и акустическими , и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речедвигательными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Процесс понимания смысла читаемого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извлечение смысла из содержания текста.</a:t>
            </a:r>
          </a:p>
          <a:p>
            <a:pPr>
              <a:buFontTx/>
              <a:buChar char="-"/>
            </a:pPr>
            <a:endParaRPr lang="ru-RU" sz="22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 	«Под техникой чтения понимается умение узнавать написанные буквы, правильно соотносить их со звуками и произносить их в указанном порядке в виде слогов, слов и предложений»</a:t>
            </a:r>
          </a:p>
          <a:p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				(Т.Г.Егоров)</a:t>
            </a:r>
          </a:p>
          <a:p>
            <a:endParaRPr lang="ru-RU" sz="2200" b="1" i="1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7158" y="214290"/>
            <a:ext cx="8572560" cy="7201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  Причины, которые тормозят развитию скорости чтения у детей:</a:t>
            </a:r>
          </a:p>
          <a:p>
            <a:pPr>
              <a:buFont typeface="Arial" pitchFamily="34" charset="0"/>
              <a:buChar char="•"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Природный темп деятельности                                   </a:t>
            </a:r>
          </a:p>
          <a:p>
            <a:pPr>
              <a:buFont typeface="Arial" pitchFamily="34" charset="0"/>
              <a:buChar char="•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Регрессии                                                                        </a:t>
            </a:r>
          </a:p>
          <a:p>
            <a:pPr>
              <a:buFont typeface="Arial" pitchFamily="34" charset="0"/>
              <a:buChar char="•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Отсутствие антиципации</a:t>
            </a:r>
          </a:p>
          <a:p>
            <a:pPr>
              <a:buFont typeface="Arial" pitchFamily="34" charset="0"/>
              <a:buChar char="•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Нарушение артикуляции</a:t>
            </a:r>
          </a:p>
          <a:p>
            <a:pPr>
              <a:buFont typeface="Arial" pitchFamily="34" charset="0"/>
              <a:buChar char="•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Неправильное дыхание</a:t>
            </a:r>
          </a:p>
          <a:p>
            <a:pPr>
              <a:buFont typeface="Arial" pitchFamily="34" charset="0"/>
              <a:buChar char="•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Малое поле зрения</a:t>
            </a:r>
          </a:p>
          <a:p>
            <a:pPr>
              <a:buFont typeface="Arial" pitchFamily="34" charset="0"/>
              <a:buChar char="•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Уровень организации внимания</a:t>
            </a:r>
          </a:p>
          <a:p>
            <a:pPr>
              <a:buFont typeface="Arial" pitchFamily="34" charset="0"/>
              <a:buChar char="•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Уровень развития памяти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Возникает вопрос как же помочь ребенку? Нужно тщательно рассмотреть каждую из возникающих причин, чтобы найти ответ на этот вопрос.</a:t>
            </a:r>
          </a:p>
          <a:p>
            <a:pPr algn="ctr"/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1.Природный темп деятельности.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Обычно родители сами замечают, что ребёнок медлителен, немножко “копуша”, а если темп занятий высок, то не успевает и легко устаёт. Все эти наблюдения говорят о том, что природный темп деятельности ребёнка имеет невысокую скорость. И вины ребёнка в этом нет.</a:t>
            </a:r>
          </a:p>
          <a:p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2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 descr="мышонок читает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5074" y="1071546"/>
            <a:ext cx="2571768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1"/>
            <a:ext cx="8786874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В этом помогут такие виды упражнений:</a:t>
            </a:r>
          </a:p>
          <a:p>
            <a:pPr algn="ctr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Многократное прочтение. </a:t>
            </a:r>
          </a:p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Вы читаете текст вслух. Затем ребенок читает этот же рассказ в течение 1 минуты. Закончив чтение, ребенок отмечает место в тексте, до которого он успел прочитать. Затем следует повторное чтение этого же текста, и снова по истечении 1минуты ребенок отмечает количество прочитанных слов. Читать до тех пор, пока количество прочитанных слов не перестанет увеличиваться.</a:t>
            </a:r>
          </a:p>
          <a:p>
            <a:pPr algn="ctr"/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Молния . </a:t>
            </a:r>
          </a:p>
          <a:p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Мы чередуем чтения в комфортном режиме с чтением в максимально быстром темпе. Переход на чтение в ускоренном режиме осуществляется по команде “Молния”.</a:t>
            </a:r>
          </a:p>
          <a:p>
            <a:pPr algn="ctr"/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Буксир. </a:t>
            </a:r>
          </a:p>
          <a:p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Вы читаете текст вслух, ребенок читает тот же текст про себя, стараясь поспеть за вами. Остановитесь на каком-либо слове и попросите ребенка показать в тексте место остановки. Если ваша скорость будет превышать скорость чтения ребенка, снизьте ее. Важно, чтобы разрыв не превышал 20 слов в минуту. </a:t>
            </a:r>
          </a:p>
          <a:p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5" descr="PE02288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8120" y="214290"/>
            <a:ext cx="1490673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4282" y="500042"/>
            <a:ext cx="8715436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2.Регрессии.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Это возвратные движения глаз с целью повторного чтения уже прочитанного. Этот недостаток самый распространённый. Некоторые читатели незаметно для себя читают дважды любой текст – как лёгкий, так и трудный. При чтении текста с регрессиями глаза совершают движения назад, хотя никакой необходимости в этом нет.</a:t>
            </a:r>
          </a:p>
          <a:p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Причины: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Сила привычки, кажущиеся трудности текста, отсутствие внимания.</a:t>
            </a:r>
          </a:p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Рекомендую такие виды упражнений:</a:t>
            </a:r>
          </a:p>
          <a:p>
            <a:pPr algn="ctr"/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Чтение с окошечком”. 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Листок с окошечком накладывается на строку. При движении листка по строке взгляд ребенка будет плавно передвигаться вместе с листком, и повторное прочитывание будет исключено.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Методика обучения чтению предусматривает тренировочные упражнения способствующие устранению регрессии и формированию смысловой стороны чтения.</a:t>
            </a:r>
          </a:p>
          <a:p>
            <a:endParaRPr lang="ru-RU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357166"/>
            <a:ext cx="8643998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700" b="1" i="1" dirty="0" smtClean="0">
                <a:latin typeface="Times New Roman" pitchFamily="18" charset="0"/>
                <a:cs typeface="Times New Roman" pitchFamily="18" charset="0"/>
              </a:rPr>
              <a:t>Чтение пар слов, отличающихся одной буквой: </a:t>
            </a:r>
            <a:endParaRPr lang="ru-RU" sz="17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козы – косы трава – травы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ветер – вечер взбежал – вбежал</a:t>
            </a:r>
          </a:p>
          <a:p>
            <a:pPr algn="ctr"/>
            <a:r>
              <a:rPr lang="ru-RU" sz="1700" b="1" i="1" dirty="0" smtClean="0">
                <a:latin typeface="Times New Roman" pitchFamily="18" charset="0"/>
                <a:cs typeface="Times New Roman" pitchFamily="18" charset="0"/>
              </a:rPr>
              <a:t>“Найди лишнее слово”</a:t>
            </a:r>
            <a:endParaRPr lang="ru-RU" sz="17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Быстрое чтение и запись слов, отличающихся одной буквой. 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Шляпа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шляпа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шляпы шляпа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Стол столб стол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стол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algn="ctr"/>
            <a:r>
              <a:rPr lang="ru-RU" sz="1700" b="1" i="1" dirty="0" smtClean="0">
                <a:latin typeface="Times New Roman" pitchFamily="18" charset="0"/>
                <a:cs typeface="Times New Roman" pitchFamily="18" charset="0"/>
              </a:rPr>
              <a:t>Чтение цепочек слов, близких графическому облику:</a:t>
            </a:r>
            <a:endParaRPr lang="ru-RU" sz="17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вслух – глух – слух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вьют – вьюн – вьюга</a:t>
            </a:r>
          </a:p>
          <a:p>
            <a:pPr lvl="1" algn="ctr"/>
            <a:r>
              <a:rPr lang="ru-RU" sz="1700" b="1" i="1" dirty="0" smtClean="0">
                <a:latin typeface="Times New Roman" pitchFamily="18" charset="0"/>
                <a:cs typeface="Times New Roman" pitchFamily="18" charset="0"/>
              </a:rPr>
              <a:t>Чтение цепочек родственных слов:</a:t>
            </a:r>
            <a:endParaRPr lang="ru-RU" sz="17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вода – водный – подводный - подводник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лес – лесной – лесник – подлесок -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лесовичок</a:t>
            </a: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1700" b="1" i="1" dirty="0" smtClean="0">
                <a:latin typeface="Times New Roman" pitchFamily="18" charset="0"/>
                <a:cs typeface="Times New Roman" pitchFamily="18" charset="0"/>
              </a:rPr>
              <a:t>Чтение слов, в которых парные по твердости – мягкости фонемы выполняют </a:t>
            </a:r>
            <a:r>
              <a:rPr lang="ru-RU" sz="1700" b="1" i="1" dirty="0" err="1" smtClean="0">
                <a:latin typeface="Times New Roman" pitchFamily="18" charset="0"/>
                <a:cs typeface="Times New Roman" pitchFamily="18" charset="0"/>
              </a:rPr>
              <a:t>смыслоразделительную</a:t>
            </a:r>
            <a:r>
              <a:rPr lang="ru-RU" sz="1700" b="1" i="1" dirty="0" smtClean="0">
                <a:latin typeface="Times New Roman" pitchFamily="18" charset="0"/>
                <a:cs typeface="Times New Roman" pitchFamily="18" charset="0"/>
              </a:rPr>
              <a:t> функцию:</a:t>
            </a:r>
            <a:endParaRPr lang="ru-RU" sz="17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ест – есть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галка – галька</a:t>
            </a:r>
          </a:p>
          <a:p>
            <a:pPr lvl="0" algn="ctr"/>
            <a:r>
              <a:rPr lang="ru-RU" sz="1700" b="1" i="1" dirty="0" smtClean="0">
                <a:latin typeface="Times New Roman" pitchFamily="18" charset="0"/>
                <a:cs typeface="Times New Roman" pitchFamily="18" charset="0"/>
              </a:rPr>
              <a:t>Чтение по слогам и уточнение значения трудных слов перед чтением всего текста. </a:t>
            </a:r>
            <a:endParaRPr lang="ru-RU" sz="17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Раз – ли –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– лось разливалось</a:t>
            </a:r>
          </a:p>
          <a:p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Пу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–те -шест–во–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вать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путешествовать</a:t>
            </a:r>
          </a:p>
          <a:p>
            <a:pPr lvl="0" algn="ctr"/>
            <a:r>
              <a:rPr lang="ru-RU" sz="1700" b="1" i="1" dirty="0" smtClean="0">
                <a:latin typeface="Times New Roman" pitchFamily="18" charset="0"/>
                <a:cs typeface="Times New Roman" pitchFamily="18" charset="0"/>
              </a:rPr>
              <a:t>Чтение слов, в которых слоги были напечатаны разным шрифтом:</a:t>
            </a:r>
            <a:endParaRPr lang="ru-RU" sz="17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поСКАкаЛи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взлеТЕЛ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БРЫЗгаЛИ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ПРОкриЧАли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1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1"/>
            <a:ext cx="8643998" cy="64786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3.Антиципация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Это психический процесс ориентации на предвидимое будущее.     Если у ребенка не развито умение догадываться по смыслу, ему нужно будет каждый раз дочитывать каждое слово до конца, чтобы понять и  осмыслить фразу, осознать содержание прочитанного.</a:t>
            </a:r>
          </a:p>
          <a:p>
            <a:pPr algn="ctr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Чтение с пропущенными окончаниями. </a:t>
            </a:r>
            <a:endParaRPr lang="ru-RU" sz="21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Котёнок Васька сидел на по… возле комода и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ло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… мух. </a:t>
            </a:r>
          </a:p>
          <a:p>
            <a:pPr lvl="0" algn="ctr"/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Доскажи строчку.</a:t>
            </a:r>
            <a:endParaRPr lang="ru-RU" sz="21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Ло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ло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ло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– как на улице … (светло)</a:t>
            </a:r>
          </a:p>
          <a:p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Ул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ул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ул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– у меня сломался … (стул)</a:t>
            </a:r>
          </a:p>
          <a:p>
            <a:pPr lvl="0" algn="ctr"/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Занимательные модели.</a:t>
            </a:r>
            <a:endParaRPr lang="ru-RU" sz="21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 е- (мел, сел, лес)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е - - (еда, ели, ела)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е - - - (енот, езда, ерши)</a:t>
            </a:r>
          </a:p>
          <a:p>
            <a:pPr lvl="0" algn="ctr"/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Слова-невидимки</a:t>
            </a:r>
            <a:endParaRPr lang="ru-RU" sz="21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 Я толстый и большой. С - - -                                                 </a:t>
            </a:r>
          </a:p>
          <a:p>
            <a:pPr>
              <a:buFontTx/>
              <a:buChar char="-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Я там, где боль. Я – ах, я – ой! С - - - 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(слон, стон)</a:t>
            </a:r>
          </a:p>
          <a:p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89beaf6b615c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00892" y="4786322"/>
            <a:ext cx="1857388" cy="1571636"/>
          </a:xfrm>
          <a:prstGeom prst="rect">
            <a:avLst/>
          </a:prstGeom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275</TotalTime>
  <Words>2340</Words>
  <Application>Microsoft Office PowerPoint</Application>
  <PresentationFormat>Экран (4:3)</PresentationFormat>
  <Paragraphs>227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валера</cp:lastModifiedBy>
  <cp:revision>36</cp:revision>
  <dcterms:created xsi:type="dcterms:W3CDTF">2012-11-26T17:10:04Z</dcterms:created>
  <dcterms:modified xsi:type="dcterms:W3CDTF">2015-11-15T11:46:18Z</dcterms:modified>
</cp:coreProperties>
</file>