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Lst>
  <p:notesMasterIdLst>
    <p:notesMasterId r:id="rId23"/>
  </p:notesMasterIdLst>
  <p:handoutMasterIdLst>
    <p:handoutMasterId r:id="rId24"/>
  </p:handoutMasterIdLst>
  <p:sldIdLst>
    <p:sldId id="284" r:id="rId4"/>
    <p:sldId id="256" r:id="rId5"/>
    <p:sldId id="257" r:id="rId6"/>
    <p:sldId id="271" r:id="rId7"/>
    <p:sldId id="272" r:id="rId8"/>
    <p:sldId id="274" r:id="rId9"/>
    <p:sldId id="273" r:id="rId10"/>
    <p:sldId id="275" r:id="rId11"/>
    <p:sldId id="276" r:id="rId12"/>
    <p:sldId id="277" r:id="rId13"/>
    <p:sldId id="278" r:id="rId14"/>
    <p:sldId id="279" r:id="rId15"/>
    <p:sldId id="268" r:id="rId16"/>
    <p:sldId id="280" r:id="rId17"/>
    <p:sldId id="281" r:id="rId18"/>
    <p:sldId id="258" r:id="rId19"/>
    <p:sldId id="270" r:id="rId20"/>
    <p:sldId id="283" r:id="rId21"/>
    <p:sldId id="282"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0" autoAdjust="0"/>
    <p:restoredTop sz="95274" autoAdjust="0"/>
  </p:normalViewPr>
  <p:slideViewPr>
    <p:cSldViewPr>
      <p:cViewPr>
        <p:scale>
          <a:sx n="81" d="100"/>
          <a:sy n="81" d="100"/>
        </p:scale>
        <p:origin x="-276" y="6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0604175300455854"/>
          <c:y val="0.23330555555555554"/>
          <c:w val="0.38080035225859926"/>
          <c:h val="0.5610971128608923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Educational </a:t>
            </a:r>
            <a:r>
              <a:rPr lang="en-US" dirty="0" smtClean="0"/>
              <a:t>Attainment in the USA</a:t>
            </a:r>
          </a:p>
          <a:p>
            <a:pPr>
              <a:defRPr/>
            </a:pPr>
            <a:r>
              <a:rPr lang="en-US" dirty="0" smtClean="0"/>
              <a:t>Age 25 and over (2009)</a:t>
            </a:r>
          </a:p>
        </c:rich>
      </c:tx>
      <c:layout/>
      <c:overlay val="0"/>
    </c:title>
    <c:autoTitleDeleted val="0"/>
    <c:plotArea>
      <c:layout/>
      <c:pieChart>
        <c:varyColors val="1"/>
        <c:ser>
          <c:idx val="0"/>
          <c:order val="0"/>
          <c:tx>
            <c:strRef>
              <c:f>Sheet1!$B$8</c:f>
              <c:strCache>
                <c:ptCount val="1"/>
                <c:pt idx="0">
                  <c:v>Educational Attainment</c:v>
                </c:pt>
              </c:strCache>
            </c:strRef>
          </c:tx>
          <c:dLbls>
            <c:showLegendKey val="0"/>
            <c:showVal val="1"/>
            <c:showCatName val="0"/>
            <c:showSerName val="0"/>
            <c:showPercent val="0"/>
            <c:showBubbleSize val="0"/>
            <c:showLeaderLines val="1"/>
          </c:dLbls>
          <c:cat>
            <c:strRef>
              <c:f>Sheet1!$A$9:$A$14</c:f>
              <c:strCache>
                <c:ptCount val="6"/>
                <c:pt idx="0">
                  <c:v>High School Graduate</c:v>
                </c:pt>
                <c:pt idx="1">
                  <c:v>Some College</c:v>
                </c:pt>
                <c:pt idx="2">
                  <c:v>Associate and/or Bachelors' Degree</c:v>
                </c:pt>
                <c:pt idx="3">
                  <c:v>Bachelor's Degree</c:v>
                </c:pt>
                <c:pt idx="4">
                  <c:v>Master's Degree</c:v>
                </c:pt>
                <c:pt idx="5">
                  <c:v>Professional or Doctorate Degree</c:v>
                </c:pt>
              </c:strCache>
            </c:strRef>
          </c:cat>
          <c:val>
            <c:numRef>
              <c:f>Sheet1!$B$9:$B$14</c:f>
              <c:numCache>
                <c:formatCode>0%</c:formatCode>
                <c:ptCount val="6"/>
                <c:pt idx="0">
                  <c:v>0.86680000000000001</c:v>
                </c:pt>
                <c:pt idx="1">
                  <c:v>0.55600000000000005</c:v>
                </c:pt>
                <c:pt idx="2">
                  <c:v>0.38540000000000002</c:v>
                </c:pt>
                <c:pt idx="3">
                  <c:v>0.28999999999999998</c:v>
                </c:pt>
                <c:pt idx="4">
                  <c:v>7.6200000000000004E-2</c:v>
                </c:pt>
                <c:pt idx="5">
                  <c:v>2.9399999999999999E-2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ru-RU"/>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9/26/2014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9/26/2014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162" y="2130426"/>
            <a:ext cx="10360501"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29698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533954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833" y="4406901"/>
            <a:ext cx="10360501"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3614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366377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359182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21115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92425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442" y="273050"/>
            <a:ext cx="4010039"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67425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095" y="4800600"/>
            <a:ext cx="7313295"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116771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3920885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6898" y="274639"/>
            <a:ext cx="2742486"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441" y="274639"/>
            <a:ext cx="802431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414657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9/26/2014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9/26/2014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9/26/2014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9/26/2014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9/26/2014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9/26/2014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656C-19B1-4877-B316-12F2D243468E}" type="datetimeFigureOut">
              <a:rPr lang="es-MX" smtClean="0">
                <a:solidFill>
                  <a:prstClr val="black">
                    <a:tint val="75000"/>
                  </a:prstClr>
                </a:solidFill>
              </a:rPr>
              <a:pPr/>
              <a:t>26/09/2014</a:t>
            </a:fld>
            <a:endParaRPr lang="es-MX">
              <a:solidFill>
                <a:prstClr val="black">
                  <a:tint val="75000"/>
                </a:prstClr>
              </a:solidFill>
            </a:endParaRPr>
          </a:p>
        </p:txBody>
      </p:sp>
      <p:sp>
        <p:nvSpPr>
          <p:cNvPr id="5" name="4 Marcador de pie de página"/>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936AC-C3BC-4631-82FB-E4AC73D9D74D}"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812046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School_district" TargetMode="External"/><Relationship Id="rId7" Type="http://schemas.openxmlformats.org/officeDocument/2006/relationships/image" Target="../media/image8.jpeg"/><Relationship Id="rId2" Type="http://schemas.openxmlformats.org/officeDocument/2006/relationships/hyperlink" Target="http://en.wikipedia.org/wiki/School_board"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hyperlink" Target="http://en.wikipedia.org/wiki/Standardized_test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3 Imagen" descr="Tulips.jpg"/>
          <p:cNvPicPr>
            <a:picLocks noChangeAspect="1"/>
          </p:cNvPicPr>
          <p:nvPr/>
        </p:nvPicPr>
        <p:blipFill>
          <a:blip r:embed="rId2"/>
          <a:stretch>
            <a:fillRect/>
          </a:stretch>
        </p:blipFill>
        <p:spPr>
          <a:xfrm>
            <a:off x="-1" y="0"/>
            <a:ext cx="12188825" cy="6858000"/>
          </a:xfrm>
          <a:prstGeom prst="rect">
            <a:avLst/>
          </a:prstGeom>
          <a:ln>
            <a:noFill/>
          </a:ln>
          <a:effectLst>
            <a:softEdge rad="112500"/>
          </a:effectLst>
        </p:spPr>
      </p:pic>
    </p:spTree>
    <p:extLst>
      <p:ext uri="{BB962C8B-B14F-4D97-AF65-F5344CB8AC3E}">
        <p14:creationId xmlns:p14="http://schemas.microsoft.com/office/powerpoint/2010/main" val="35372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Middle School</a:t>
            </a:r>
            <a:endParaRPr lang="en-US" dirty="0"/>
          </a:p>
        </p:txBody>
      </p:sp>
      <p:sp>
        <p:nvSpPr>
          <p:cNvPr id="3" name="Content Placeholder 2"/>
          <p:cNvSpPr>
            <a:spLocks noGrp="1"/>
          </p:cNvSpPr>
          <p:nvPr>
            <p:ph idx="1"/>
          </p:nvPr>
        </p:nvSpPr>
        <p:spPr/>
        <p:txBody>
          <a:bodyPr/>
          <a:lstStyle/>
          <a:p>
            <a:r>
              <a:rPr lang="en-US" dirty="0" smtClean="0"/>
              <a:t>Middle school/junior </a:t>
            </a:r>
            <a:r>
              <a:rPr lang="en-US" dirty="0"/>
              <a:t>high school </a:t>
            </a:r>
            <a:r>
              <a:rPr lang="en-US" dirty="0" smtClean="0"/>
              <a:t>includes </a:t>
            </a:r>
            <a:r>
              <a:rPr lang="en-US" dirty="0"/>
              <a:t>the grade levels intermediate between elementary school and senior high school.</a:t>
            </a:r>
          </a:p>
          <a:p>
            <a:r>
              <a:rPr lang="en-US" dirty="0"/>
              <a:t>. "Middle school" usually includes sixth, seventh and eighth </a:t>
            </a:r>
            <a:r>
              <a:rPr lang="en-US" dirty="0" smtClean="0"/>
              <a:t>grade (Age level from 11 to 14)</a:t>
            </a:r>
            <a:endParaRPr lang="en-US" dirty="0"/>
          </a:p>
          <a:p>
            <a:r>
              <a:rPr lang="en-US" dirty="0"/>
              <a:t> </a:t>
            </a:r>
            <a:r>
              <a:rPr lang="en-US" dirty="0" smtClean="0"/>
              <a:t>Core subjects for this level are: Science (biology, chemistry, physics), Mathematics, Citizenship Education, Natural Science, Art, &amp; Drawing and Designing</a:t>
            </a:r>
            <a:endParaRPr lang="en-US" dirty="0"/>
          </a:p>
        </p:txBody>
      </p:sp>
    </p:spTree>
    <p:extLst>
      <p:ext uri="{BB962C8B-B14F-4D97-AF65-F5344CB8AC3E}">
        <p14:creationId xmlns:p14="http://schemas.microsoft.com/office/powerpoint/2010/main" val="27111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 School/Secondary School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High school is the school attended after middle school</a:t>
            </a:r>
          </a:p>
          <a:p>
            <a:r>
              <a:rPr lang="en-US" dirty="0" smtClean="0"/>
              <a:t>High school includes grade levels 9-12 (Age levels 14-18)</a:t>
            </a:r>
          </a:p>
          <a:p>
            <a:r>
              <a:rPr lang="en-US" dirty="0" smtClean="0"/>
              <a:t>Core subjects taught are Science, Mathematics, English, Social Studies, and Physical Education</a:t>
            </a:r>
          </a:p>
          <a:p>
            <a:r>
              <a:rPr lang="en-US" dirty="0" smtClean="0"/>
              <a:t>Elective subjects may include: visual arts, performing arts, technical education, computers, athletics, publishing, foreign language, and health education</a:t>
            </a:r>
          </a:p>
          <a:p>
            <a:r>
              <a:rPr lang="en-US" dirty="0" smtClean="0"/>
              <a:t>Federal law says that you may not drop out of school until you are 16 years old	</a:t>
            </a:r>
          </a:p>
          <a:p>
            <a:pPr lvl="1"/>
            <a:r>
              <a:rPr lang="en-US" dirty="0" smtClean="0"/>
              <a:t>In 2007, 8.1% or 6.2 million students aged 16-24 dropped out of high school, including nearly three out of 10 Hispanics</a:t>
            </a:r>
            <a:endParaRPr lang="en-US" dirty="0"/>
          </a:p>
        </p:txBody>
      </p:sp>
    </p:spTree>
    <p:extLst>
      <p:ext uri="{BB962C8B-B14F-4D97-AF65-F5344CB8AC3E}">
        <p14:creationId xmlns:p14="http://schemas.microsoft.com/office/powerpoint/2010/main" val="392291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Advanced Courses</a:t>
            </a:r>
            <a:endParaRPr lang="en-US" dirty="0"/>
          </a:p>
        </p:txBody>
      </p:sp>
      <p:sp>
        <p:nvSpPr>
          <p:cNvPr id="3" name="Content Placeholder 2"/>
          <p:cNvSpPr>
            <a:spLocks noGrp="1"/>
          </p:cNvSpPr>
          <p:nvPr>
            <p:ph idx="1"/>
          </p:nvPr>
        </p:nvSpPr>
        <p:spPr/>
        <p:txBody>
          <a:bodyPr/>
          <a:lstStyle/>
          <a:p>
            <a:r>
              <a:rPr lang="en-US" dirty="0"/>
              <a:t>Many high schools </a:t>
            </a:r>
            <a:r>
              <a:rPr lang="en-US" dirty="0" smtClean="0"/>
              <a:t>provide Advanced Placement</a:t>
            </a:r>
            <a:r>
              <a:rPr lang="en-US" dirty="0"/>
              <a:t> (AP) </a:t>
            </a:r>
            <a:r>
              <a:rPr lang="en-US" dirty="0" smtClean="0"/>
              <a:t>courses.  These </a:t>
            </a:r>
            <a:r>
              <a:rPr lang="en-US" dirty="0"/>
              <a:t>are special forms of honors classes where </a:t>
            </a:r>
            <a:r>
              <a:rPr lang="en-US" dirty="0" smtClean="0"/>
              <a:t>the curriculum is </a:t>
            </a:r>
            <a:r>
              <a:rPr lang="en-US" dirty="0"/>
              <a:t>more challenging and lessons more aggressively paced than standard courses. </a:t>
            </a:r>
            <a:endParaRPr lang="en-US" dirty="0" smtClean="0"/>
          </a:p>
          <a:p>
            <a:r>
              <a:rPr lang="en-US" dirty="0" smtClean="0"/>
              <a:t>Upon completion of an AP class, you may elect to take an AP exam.  If you receive a passing score on the exam, you may receive college credit for the class</a:t>
            </a:r>
          </a:p>
          <a:p>
            <a:r>
              <a:rPr lang="en-US" dirty="0" smtClean="0"/>
              <a:t>AP courses </a:t>
            </a:r>
            <a:r>
              <a:rPr lang="en-US" dirty="0"/>
              <a:t>are usually taken during the 11th or 12th grade of high school, but may be taken as early as 9th grade.</a:t>
            </a:r>
            <a:endParaRPr lang="es-CO" dirty="0"/>
          </a:p>
          <a:p>
            <a:endParaRPr lang="en-US" dirty="0"/>
          </a:p>
        </p:txBody>
      </p:sp>
    </p:spTree>
    <p:extLst>
      <p:ext uri="{BB962C8B-B14F-4D97-AF65-F5344CB8AC3E}">
        <p14:creationId xmlns:p14="http://schemas.microsoft.com/office/powerpoint/2010/main" val="378403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http://upload.wikimedia.org/wikipedia/commons/8/81/Education_in_the_United_States.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upload.wikimedia.org/wikipedia/commons/8/81/Education_in_the_United_States.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3" y="13799"/>
            <a:ext cx="7915565" cy="695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Attainment in the U.S.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48604024"/>
              </p:ext>
            </p:extLst>
          </p:nvPr>
        </p:nvGraphicFramePr>
        <p:xfrm>
          <a:off x="608012" y="1828800"/>
          <a:ext cx="5791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229929531"/>
              </p:ext>
            </p:extLst>
          </p:nvPr>
        </p:nvGraphicFramePr>
        <p:xfrm>
          <a:off x="2132012" y="1752600"/>
          <a:ext cx="76962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919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rends.collegeboard.org/sites/default/files/cp-2013-figure-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162" y="29308"/>
            <a:ext cx="91440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5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val="3950816667"/>
              </p:ext>
            </p:extLst>
          </p:nvPr>
        </p:nvGraphicFramePr>
        <p:xfrm>
          <a:off x="1598612" y="1600200"/>
          <a:ext cx="8764588" cy="4754563"/>
        </p:xfrm>
        <a:graphic>
          <a:graphicData uri="http://schemas.openxmlformats.org/drawingml/2006/table">
            <a:tbl>
              <a:tblPr/>
              <a:tblGrid>
                <a:gridCol w="990600"/>
                <a:gridCol w="609600"/>
                <a:gridCol w="685800"/>
                <a:gridCol w="609600"/>
                <a:gridCol w="685800"/>
                <a:gridCol w="609600"/>
                <a:gridCol w="687388"/>
                <a:gridCol w="685800"/>
                <a:gridCol w="685800"/>
                <a:gridCol w="592137"/>
                <a:gridCol w="615950"/>
                <a:gridCol w="614363"/>
                <a:gridCol w="692150"/>
              </a:tblGrid>
              <a:tr h="762000">
                <a:tc gridSpan="13">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4000" b="1" i="0" u="none" strike="noStrike" cap="none" normalizeH="0" baseline="0" dirty="0" smtClean="0">
                          <a:ln>
                            <a:noFill/>
                          </a:ln>
                          <a:solidFill>
                            <a:srgbClr val="161514"/>
                          </a:solidFill>
                          <a:effectLst/>
                          <a:latin typeface="Times New Roman" pitchFamily="16" charset="0"/>
                          <a:cs typeface="Times New Roman" pitchFamily="16" charset="0"/>
                        </a:rPr>
                        <a:t>Example Grading Scale</a:t>
                      </a:r>
                    </a:p>
                  </a:txBody>
                  <a:tcPr marL="30600" marR="30600" marT="30600" marB="30600" anchor="ctr" horzOverflow="overflow">
                    <a:lnL w="5760" cap="flat" cmpd="sng" algn="ctr">
                      <a:solidFill>
                        <a:srgbClr val="FFFFFF"/>
                      </a:solidFill>
                      <a:prstDash val="solid"/>
                      <a:round/>
                      <a:headEnd type="none" w="med" len="med"/>
                      <a:tailEnd type="none" w="med" len="med"/>
                    </a:lnL>
                    <a:lnR>
                      <a:noFill/>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3525">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E, N, U or F</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gridSpan="3">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dirty="0" smtClean="0">
                          <a:ln>
                            <a:noFill/>
                          </a:ln>
                          <a:solidFill>
                            <a:srgbClr val="161514"/>
                          </a:solidFill>
                          <a:effectLst/>
                          <a:latin typeface="Times New Roman" pitchFamily="16" charset="0"/>
                          <a:cs typeface="Times New Roman" pitchFamily="16" charset="0"/>
                        </a:rPr>
                        <a:t>D</a:t>
                      </a:r>
                    </a:p>
                  </a:txBody>
                  <a:tcPr marL="30600" marR="30600" marT="30600" marB="30600" anchor="ctr" horzOverflow="overflow">
                    <a:lnL w="5760" cap="flat" cmpd="sng" algn="ctr">
                      <a:solidFill>
                        <a:srgbClr val="FFFFFF"/>
                      </a:solidFill>
                      <a:prstDash val="solid"/>
                      <a:round/>
                      <a:headEnd type="none" w="med" len="med"/>
                      <a:tailEnd type="none" w="med" len="med"/>
                    </a:lnL>
                    <a:lnR>
                      <a:noFill/>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hMerge="1">
                  <a:txBody>
                    <a:bodyPr/>
                    <a:lstStyle/>
                    <a:p>
                      <a:endParaRPr lang="en-US"/>
                    </a:p>
                  </a:txBody>
                  <a:tcPr/>
                </a:tc>
                <a:tc hMerge="1">
                  <a:txBody>
                    <a:bodyPr/>
                    <a:lstStyle/>
                    <a:p>
                      <a:endParaRPr lang="en-US"/>
                    </a:p>
                  </a:txBody>
                  <a:tcPr/>
                </a:tc>
                <a:tc gridSpan="3">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C</a:t>
                      </a:r>
                    </a:p>
                  </a:txBody>
                  <a:tcPr marL="30600" marR="30600" marT="30600" marB="30600" anchor="ctr" horzOverflow="overflow">
                    <a:lnL>
                      <a:noFill/>
                    </a:lnL>
                    <a:lnR>
                      <a:noFill/>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hMerge="1">
                  <a:txBody>
                    <a:bodyPr/>
                    <a:lstStyle/>
                    <a:p>
                      <a:endParaRPr lang="en-US"/>
                    </a:p>
                  </a:txBody>
                  <a:tcPr/>
                </a:tc>
                <a:tc hMerge="1">
                  <a:txBody>
                    <a:bodyPr/>
                    <a:lstStyle/>
                    <a:p>
                      <a:endParaRPr lang="en-US"/>
                    </a:p>
                  </a:txBody>
                  <a:tcPr/>
                </a:tc>
                <a:tc gridSpan="3">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B</a:t>
                      </a:r>
                    </a:p>
                  </a:txBody>
                  <a:tcPr marL="30600" marR="30600" marT="30600" marB="30600" anchor="ctr" horzOverflow="overflow">
                    <a:lnL>
                      <a:noFill/>
                    </a:lnL>
                    <a:lnR>
                      <a:noFill/>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hMerge="1">
                  <a:txBody>
                    <a:bodyPr/>
                    <a:lstStyle/>
                    <a:p>
                      <a:endParaRPr lang="en-US"/>
                    </a:p>
                  </a:txBody>
                  <a:tcPr/>
                </a:tc>
                <a:tc hMerge="1">
                  <a:txBody>
                    <a:bodyPr/>
                    <a:lstStyle/>
                    <a:p>
                      <a:endParaRPr lang="en-US"/>
                    </a:p>
                  </a:txBody>
                  <a:tcPr/>
                </a:tc>
                <a:tc gridSpan="3">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a:t>
                      </a:r>
                    </a:p>
                  </a:txBody>
                  <a:tcPr marL="30600" marR="30600" marT="30600" marB="30600" anchor="ctr" horzOverflow="overflow">
                    <a:lnL>
                      <a:noFill/>
                    </a:lnL>
                    <a:lnR>
                      <a:noFill/>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hMerge="1">
                  <a:txBody>
                    <a:bodyPr/>
                    <a:lstStyle/>
                    <a:p>
                      <a:endParaRPr lang="en-US"/>
                    </a:p>
                  </a:txBody>
                  <a:tcPr/>
                </a:tc>
                <a:tc hMerge="1">
                  <a:txBody>
                    <a:bodyPr/>
                    <a:lstStyle/>
                    <a:p>
                      <a:endParaRPr lang="en-US"/>
                    </a:p>
                  </a:txBody>
                  <a:tcPr/>
                </a:tc>
              </a:tr>
              <a:tr h="568325">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2800" b="1" i="0" u="none" strike="noStrike" cap="none" normalizeH="0" baseline="0" smtClean="0">
                        <a:ln>
                          <a:noFill/>
                        </a:ln>
                        <a:solidFill>
                          <a:srgbClr val="161514"/>
                        </a:solidFill>
                        <a:effectLst/>
                        <a:latin typeface="Calibri" pitchFamily="32" charset="0"/>
                        <a:cs typeface="Times New Roman" pitchFamily="16" charset="0"/>
                      </a:endParaRPr>
                    </a:p>
                  </a:txBody>
                  <a:tcPr marL="30600" marR="30600" marT="41183"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2800" b="1" i="0" u="none" strike="noStrike" cap="none" normalizeH="0" baseline="0" smtClean="0">
                        <a:ln>
                          <a:noFill/>
                        </a:ln>
                        <a:solidFill>
                          <a:srgbClr val="161514"/>
                        </a:solidFill>
                        <a:effectLst/>
                        <a:latin typeface="Calibri" pitchFamily="32" charset="0"/>
                        <a:cs typeface="Times New Roman" pitchFamily="16" charset="0"/>
                      </a:endParaRPr>
                    </a:p>
                  </a:txBody>
                  <a:tcPr marL="30600" marR="30600" marT="41183"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2800" b="1" i="0" u="none" strike="noStrike" cap="none" normalizeH="0" baseline="0" smtClean="0">
                        <a:ln>
                          <a:noFill/>
                        </a:ln>
                        <a:solidFill>
                          <a:srgbClr val="161514"/>
                        </a:solidFill>
                        <a:effectLst/>
                        <a:latin typeface="Calibri" pitchFamily="32" charset="0"/>
                        <a:cs typeface="Times New Roman" pitchFamily="16" charset="0"/>
                      </a:endParaRPr>
                    </a:p>
                  </a:txBody>
                  <a:tcPr marL="30600" marR="30600" marT="41183"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2800" b="1" i="0" u="none" strike="noStrike" cap="none" normalizeH="0" baseline="0" smtClean="0">
                        <a:ln>
                          <a:noFill/>
                        </a:ln>
                        <a:solidFill>
                          <a:srgbClr val="161514"/>
                        </a:solidFill>
                        <a:effectLst/>
                        <a:latin typeface="Calibri" pitchFamily="32" charset="0"/>
                        <a:cs typeface="Times New Roman" pitchFamily="16" charset="0"/>
                      </a:endParaRPr>
                    </a:p>
                  </a:txBody>
                  <a:tcPr marL="30600" marR="30600" marT="41183"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2800" b="1" i="0" u="none" strike="noStrike" cap="none" normalizeH="0" baseline="0" smtClean="0">
                        <a:ln>
                          <a:noFill/>
                        </a:ln>
                        <a:solidFill>
                          <a:srgbClr val="161514"/>
                        </a:solidFill>
                        <a:effectLst/>
                        <a:latin typeface="Calibri" pitchFamily="32" charset="0"/>
                        <a:cs typeface="Times New Roman" pitchFamily="16" charset="0"/>
                      </a:endParaRPr>
                    </a:p>
                  </a:txBody>
                  <a:tcPr marL="30600" marR="30600" marT="41183"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r>
              <a:tr h="1890713">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Below 60%</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60-62</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63-66</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67-69</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70-72</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73-76</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77-79</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80-82</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83-86</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87-89</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90-92</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rgbClr val="161514"/>
                          </a:solidFill>
                          <a:effectLst/>
                          <a:latin typeface="Times New Roman" pitchFamily="16" charset="0"/>
                          <a:cs typeface="Times New Roman" pitchFamily="16" charset="0"/>
                        </a:rPr>
                        <a:t>93-96</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dirty="0" smtClean="0">
                          <a:ln>
                            <a:noFill/>
                          </a:ln>
                          <a:solidFill>
                            <a:srgbClr val="161514"/>
                          </a:solidFill>
                          <a:effectLst/>
                          <a:latin typeface="Times New Roman" pitchFamily="16" charset="0"/>
                          <a:cs typeface="Times New Roman" pitchFamily="16" charset="0"/>
                        </a:rPr>
                        <a:t>97-100</a:t>
                      </a:r>
                    </a:p>
                  </a:txBody>
                  <a:tcPr marL="30600" marR="30600" marT="30600" marB="306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8C6D0"/>
                    </a:solidFill>
                  </a:tcPr>
                </a:tc>
              </a:tr>
            </a:tbl>
          </a:graphicData>
        </a:graphic>
      </p:graphicFrame>
      <p:sp>
        <p:nvSpPr>
          <p:cNvPr id="5" name="Rectangle 4"/>
          <p:cNvSpPr/>
          <p:nvPr/>
        </p:nvSpPr>
        <p:spPr>
          <a:xfrm>
            <a:off x="3732212" y="609600"/>
            <a:ext cx="4724400" cy="646331"/>
          </a:xfrm>
          <a:prstGeom prst="rect">
            <a:avLst/>
          </a:prstGeom>
        </p:spPr>
        <p:txBody>
          <a:bodyPr wrap="square">
            <a:spAutoFit/>
          </a:bodyPr>
          <a:lstStyle/>
          <a:p>
            <a:r>
              <a:rPr lang="en-US" sz="3600" dirty="0" smtClean="0">
                <a:latin typeface="+mj-lt"/>
              </a:rPr>
              <a:t>U.S. Grading Scale</a:t>
            </a:r>
            <a:endParaRPr lang="en-US" sz="3600" dirty="0">
              <a:latin typeface="+mj-lt"/>
            </a:endParaRP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val="1959077092"/>
              </p:ext>
            </p:extLst>
          </p:nvPr>
        </p:nvGraphicFramePr>
        <p:xfrm>
          <a:off x="1674812" y="5257800"/>
          <a:ext cx="6783388" cy="609600"/>
        </p:xfrm>
        <a:graphic>
          <a:graphicData uri="http://schemas.openxmlformats.org/drawingml/2006/table">
            <a:tbl>
              <a:tblPr/>
              <a:tblGrid>
                <a:gridCol w="6783388"/>
              </a:tblGrid>
              <a:tr h="609600">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3200" b="0" i="0" u="none" strike="noStrike" cap="none" normalizeH="0" baseline="0" dirty="0" smtClean="0">
                          <a:ln>
                            <a:noFill/>
                          </a:ln>
                          <a:solidFill>
                            <a:srgbClr val="FFFFFF"/>
                          </a:solidFill>
                          <a:effectLst/>
                          <a:latin typeface="Arial" charset="0"/>
                          <a:cs typeface="Arial" charset="0"/>
                        </a:rPr>
                        <a:t>A=Excellent, D=Marginal, F=Failure.</a:t>
                      </a:r>
                    </a:p>
                  </a:txBody>
                  <a:tcPr marL="68760" marR="68760" marT="0" marB="0" horzOverflow="overflow">
                    <a:lnL>
                      <a:noFill/>
                    </a:lnL>
                    <a:lnR>
                      <a:noFill/>
                    </a:lnR>
                    <a:lnT>
                      <a:noFill/>
                    </a:lnT>
                    <a:lnB>
                      <a:noFill/>
                    </a:lnB>
                    <a:lnTlToBr>
                      <a:noFill/>
                    </a:lnTlToBr>
                    <a:lnBlToTr>
                      <a:noFill/>
                    </a:lnBlToTr>
                    <a:solidFill>
                      <a:srgbClr val="6EA0B0"/>
                    </a:solidFill>
                  </a:tcPr>
                </a:tc>
              </a:tr>
            </a:tbl>
          </a:graphicData>
        </a:graphic>
      </p:graphicFrame>
      <p:graphicFrame>
        <p:nvGraphicFramePr>
          <p:cNvPr id="6" name="Group 3"/>
          <p:cNvGraphicFramePr>
            <a:graphicFrameLocks noGrp="1"/>
          </p:cNvGraphicFramePr>
          <p:nvPr>
            <p:extLst>
              <p:ext uri="{D42A27DB-BD31-4B8C-83A1-F6EECF244321}">
                <p14:modId xmlns:p14="http://schemas.microsoft.com/office/powerpoint/2010/main" val="219495387"/>
              </p:ext>
            </p:extLst>
          </p:nvPr>
        </p:nvGraphicFramePr>
        <p:xfrm>
          <a:off x="1674812" y="2133600"/>
          <a:ext cx="2284413" cy="2930525"/>
        </p:xfrm>
        <a:graphic>
          <a:graphicData uri="http://schemas.openxmlformats.org/drawingml/2006/table">
            <a:tbl>
              <a:tblPr/>
              <a:tblGrid>
                <a:gridCol w="2284413"/>
              </a:tblGrid>
              <a:tr h="2930525">
                <a:tc>
                  <a:txBody>
                    <a:bodyPr/>
                    <a:lstStyle>
                      <a:lvl1pPr eaLnBrk="0" hangingPunct="0">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charset="0"/>
                          <a:ea typeface="AR PL UMing HK" charset="0"/>
                          <a:cs typeface="AR PL UMing HK" charset="0"/>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FFFFFF"/>
                          </a:solidFill>
                          <a:latin typeface="Arial" charset="0"/>
                          <a:ea typeface="AR PL UMing HK" charset="0"/>
                          <a:cs typeface="AR PL UMing H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charset="0"/>
                          <a:ea typeface="AR PL UMing HK" charset="0"/>
                          <a:cs typeface="AR PL UMing H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AR PL UMing HK" charset="0"/>
                          <a:cs typeface="AR PL UMing HK"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3200" b="1" i="0" u="none" strike="noStrike" cap="none" normalizeH="0" baseline="0" dirty="0" smtClean="0">
                          <a:ln>
                            <a:noFill/>
                          </a:ln>
                          <a:solidFill>
                            <a:srgbClr val="A8C6D0"/>
                          </a:solidFill>
                          <a:effectLst/>
                          <a:latin typeface="Times New Roman" pitchFamily="16" charset="0"/>
                          <a:cs typeface="Times New Roman" pitchFamily="16" charset="0"/>
                        </a:rPr>
                        <a:t>A=4.0   B=3.0   C=2.0   D=1.0</a:t>
                      </a:r>
                    </a:p>
                    <a:p>
                      <a:pPr marL="0" marR="0" lvl="0" indent="0" algn="ctr" defTabSz="449263" rtl="0" eaLnBrk="1" fontAlgn="base" latinLnBrk="0" hangingPunct="1">
                        <a:lnSpc>
                          <a:spcPct val="106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3200" b="1" i="0" u="none" strike="noStrike" cap="none" normalizeH="0" baseline="0" dirty="0" smtClean="0">
                          <a:ln>
                            <a:noFill/>
                          </a:ln>
                          <a:solidFill>
                            <a:srgbClr val="A8C6D0"/>
                          </a:solidFill>
                          <a:effectLst/>
                          <a:latin typeface="Times New Roman" pitchFamily="16" charset="0"/>
                          <a:cs typeface="Times New Roman" pitchFamily="16" charset="0"/>
                        </a:rPr>
                        <a:t>F=0.0</a:t>
                      </a:r>
                    </a:p>
                  </a:txBody>
                  <a:tcPr marL="68760" marR="6876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67627F"/>
                    </a:solidFill>
                  </a:tcPr>
                </a:tc>
              </a:tr>
            </a:tbl>
          </a:graphicData>
        </a:graphic>
      </p:graphicFrame>
      <p:sp>
        <p:nvSpPr>
          <p:cNvPr id="7" name="Rectangle 6"/>
          <p:cNvSpPr/>
          <p:nvPr/>
        </p:nvSpPr>
        <p:spPr>
          <a:xfrm>
            <a:off x="3732212" y="609600"/>
            <a:ext cx="6477000" cy="646331"/>
          </a:xfrm>
          <a:prstGeom prst="rect">
            <a:avLst/>
          </a:prstGeom>
        </p:spPr>
        <p:txBody>
          <a:bodyPr wrap="square">
            <a:spAutoFit/>
          </a:bodyPr>
          <a:lstStyle/>
          <a:p>
            <a:r>
              <a:rPr lang="en-US" sz="3600" dirty="0" smtClean="0">
                <a:latin typeface="+mj-lt"/>
              </a:rPr>
              <a:t>U.S. Grade Point Scale</a:t>
            </a:r>
            <a:endParaRPr lang="en-US" sz="3600" dirty="0">
              <a:latin typeface="+mj-lt"/>
            </a:endParaRPr>
          </a:p>
        </p:txBody>
      </p:sp>
      <p:sp>
        <p:nvSpPr>
          <p:cNvPr id="8" name="TextBox 7"/>
          <p:cNvSpPr txBox="1"/>
          <p:nvPr/>
        </p:nvSpPr>
        <p:spPr>
          <a:xfrm>
            <a:off x="5332412" y="2667000"/>
            <a:ext cx="5606663" cy="1421928"/>
          </a:xfrm>
          <a:prstGeom prst="rect">
            <a:avLst/>
          </a:prstGeom>
          <a:noFill/>
        </p:spPr>
        <p:txBody>
          <a:bodyPr wrap="none" rtlCol="0">
            <a:spAutoFit/>
          </a:bodyPr>
          <a:lstStyle/>
          <a:p>
            <a:pPr>
              <a:lnSpc>
                <a:spcPct val="90000"/>
              </a:lnSpc>
            </a:pPr>
            <a:r>
              <a:rPr lang="en-US" sz="2400" dirty="0" smtClean="0"/>
              <a:t>Ex: Last semester Susie had 3 A’s and 3 B’s. </a:t>
            </a:r>
          </a:p>
          <a:p>
            <a:pPr>
              <a:lnSpc>
                <a:spcPct val="90000"/>
              </a:lnSpc>
            </a:pPr>
            <a:r>
              <a:rPr lang="en-US" sz="2400" dirty="0" smtClean="0"/>
              <a:t> Susie’s Grade point average (GPA) is 3.5</a:t>
            </a:r>
          </a:p>
          <a:p>
            <a:pPr>
              <a:lnSpc>
                <a:spcPct val="90000"/>
              </a:lnSpc>
            </a:pPr>
            <a:endParaRPr lang="en-US" sz="2400" dirty="0"/>
          </a:p>
          <a:p>
            <a:pPr>
              <a:lnSpc>
                <a:spcPct val="90000"/>
              </a:lnSpc>
            </a:pPr>
            <a:r>
              <a:rPr lang="en-US" sz="2400" dirty="0" smtClean="0"/>
              <a:t>4+4+4+3+3+3/6= 3.5</a:t>
            </a:r>
            <a:endParaRPr lang="en-US" sz="2400" dirty="0"/>
          </a:p>
        </p:txBody>
      </p:sp>
    </p:spTree>
    <p:extLst>
      <p:ext uri="{BB962C8B-B14F-4D97-AF65-F5344CB8AC3E}">
        <p14:creationId xmlns:p14="http://schemas.microsoft.com/office/powerpoint/2010/main" val="355989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rado en universidad.jpg"/>
          <p:cNvPicPr>
            <a:picLocks noChangeAspect="1"/>
          </p:cNvPicPr>
          <p:nvPr/>
        </p:nvPicPr>
        <p:blipFill>
          <a:blip r:embed="rId2"/>
          <a:stretch>
            <a:fillRect/>
          </a:stretch>
        </p:blipFill>
        <p:spPr>
          <a:xfrm>
            <a:off x="0" y="1"/>
            <a:ext cx="12188825" cy="6857999"/>
          </a:xfrm>
          <a:prstGeom prst="rect">
            <a:avLst/>
          </a:prstGeom>
          <a:ln>
            <a:noFill/>
          </a:ln>
          <a:effectLst>
            <a:softEdge rad="112500"/>
          </a:effectLst>
        </p:spPr>
      </p:pic>
      <p:sp>
        <p:nvSpPr>
          <p:cNvPr id="2" name="1 Título"/>
          <p:cNvSpPr>
            <a:spLocks noGrp="1"/>
          </p:cNvSpPr>
          <p:nvPr>
            <p:ph type="title"/>
          </p:nvPr>
        </p:nvSpPr>
        <p:spPr/>
        <p:txBody>
          <a:bodyPr>
            <a:normAutofit fontScale="90000"/>
          </a:bodyPr>
          <a:lstStyle/>
          <a:p>
            <a:r>
              <a:rPr lang="es-MX" b="1" dirty="0" smtClean="0"/>
              <a:t>LIST OF TOP 10 UNIVERSITIES OF THE UNITED STATES</a:t>
            </a:r>
            <a:endParaRPr lang="es-MX" dirty="0"/>
          </a:p>
        </p:txBody>
      </p:sp>
      <p:sp>
        <p:nvSpPr>
          <p:cNvPr id="3" name="2 Marcador de contenido"/>
          <p:cNvSpPr>
            <a:spLocks noGrp="1"/>
          </p:cNvSpPr>
          <p:nvPr>
            <p:ph idx="1"/>
          </p:nvPr>
        </p:nvSpPr>
        <p:spPr/>
        <p:txBody>
          <a:bodyPr>
            <a:normAutofit/>
          </a:bodyPr>
          <a:lstStyle/>
          <a:p>
            <a:pPr>
              <a:buNone/>
            </a:pPr>
            <a:r>
              <a:rPr lang="en-US" sz="2400" b="1" dirty="0" smtClean="0"/>
              <a:t>     1. Harvard University </a:t>
            </a:r>
            <a:br>
              <a:rPr lang="en-US" sz="2400" b="1" dirty="0" smtClean="0"/>
            </a:br>
            <a:r>
              <a:rPr lang="en-US" sz="2400" b="1" dirty="0" smtClean="0"/>
              <a:t>2. Stanford University </a:t>
            </a:r>
            <a:br>
              <a:rPr lang="en-US" sz="2400" b="1" dirty="0" smtClean="0"/>
            </a:br>
            <a:r>
              <a:rPr lang="en-US" sz="2400" b="1" dirty="0" smtClean="0"/>
              <a:t>3. University of California - Berkeley </a:t>
            </a:r>
            <a:br>
              <a:rPr lang="en-US" sz="2400" b="1" dirty="0" smtClean="0"/>
            </a:br>
            <a:r>
              <a:rPr lang="en-US" sz="2400" b="1" dirty="0" smtClean="0"/>
              <a:t>4. Massachusetts Institute of Technologies </a:t>
            </a:r>
            <a:br>
              <a:rPr lang="en-US" sz="2400" b="1" dirty="0" smtClean="0"/>
            </a:br>
            <a:r>
              <a:rPr lang="en-US" sz="2400" b="1" dirty="0" smtClean="0"/>
              <a:t>5. California Institute of Technology </a:t>
            </a:r>
            <a:br>
              <a:rPr lang="en-US" sz="2400" b="1" dirty="0" smtClean="0"/>
            </a:br>
            <a:r>
              <a:rPr lang="en-US" sz="2400" b="1" dirty="0" smtClean="0"/>
              <a:t>6. Columbia University </a:t>
            </a:r>
            <a:br>
              <a:rPr lang="en-US" sz="2400" b="1" dirty="0" smtClean="0"/>
            </a:br>
            <a:r>
              <a:rPr lang="en-US" sz="2400" b="1" dirty="0" smtClean="0"/>
              <a:t>7. Princeton University </a:t>
            </a:r>
            <a:br>
              <a:rPr lang="en-US" sz="2400" b="1" dirty="0" smtClean="0"/>
            </a:br>
            <a:r>
              <a:rPr lang="en-US" sz="2400" b="1" dirty="0" smtClean="0"/>
              <a:t>8. The University of Chicago </a:t>
            </a:r>
            <a:br>
              <a:rPr lang="en-US" sz="2400" b="1" dirty="0" smtClean="0"/>
            </a:br>
            <a:r>
              <a:rPr lang="en-US" sz="2400" b="1" dirty="0" smtClean="0"/>
              <a:t>9. Yale University </a:t>
            </a:r>
            <a:br>
              <a:rPr lang="en-US" sz="2400" b="1" dirty="0" smtClean="0"/>
            </a:br>
            <a:r>
              <a:rPr lang="en-US" sz="2400" b="1" dirty="0" smtClean="0"/>
              <a:t>10. Cornell University</a:t>
            </a:r>
            <a:endParaRPr lang="es-MX" sz="2400" dirty="0"/>
          </a:p>
        </p:txBody>
      </p:sp>
    </p:spTree>
    <p:extLst>
      <p:ext uri="{BB962C8B-B14F-4D97-AF65-F5344CB8AC3E}">
        <p14:creationId xmlns:p14="http://schemas.microsoft.com/office/powerpoint/2010/main" val="116463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81000"/>
            <a:ext cx="9144000" cy="1219200"/>
          </a:xfrm>
        </p:spPr>
        <p:txBody>
          <a:bodyPr/>
          <a:lstStyle/>
          <a:p>
            <a:pPr algn="ctr"/>
            <a:r>
              <a:rPr lang="en-US" dirty="0" smtClean="0"/>
              <a:t>QUESTIONS?</a:t>
            </a:r>
            <a:endParaRPr lang="en-US" dirty="0"/>
          </a:p>
        </p:txBody>
      </p:sp>
      <p:sp>
        <p:nvSpPr>
          <p:cNvPr id="4" name="AutoShape 2" descr="data:image/jpeg;base64,/9j/4AAQSkZJRgABAQAAAQABAAD/2wCEAAkGBhQSEBUUEhQUFBQWFxcWFBQVFRUVFRgWFRYWFRQVFRgXHCYeFxkjGRQXHy8gIycpLCwsFR4xNTAqNSYrLCkBCQoKDgwOGg8PGiokHyQpLDEsLCksLCwsLywsLCwsLCksLC8sLCksLCksKSwsLCwsLCwsKSwsKSwsLCwsLCksLP/AABEIAO8A0wMBIgACEQEDEQH/xAAcAAABBAMBAAAAAAAAAAAAAAAAAwQFBgECBwj/xABAEAABAwIDBQQHBwMDBAMAAAABAAIDBBEFITEGEkFRYRMicYEHMkJSkaGxFCNicsHR8AgzglOi4RUkY5I0ZML/xAAbAQACAwEBAQAAAAAAAAAAAAAABQMEBgcCAf/EADQRAAEDAgQDBwMDBAMAAAAAAAEAAgMEEQUSITETQVEGIjJhcYGRI6Gx0eHwFEJSwSQzcv/aAAwDAQACEQMRAD8A7ihYui6ELKFjeRvIQgqG2hx0UzAbXe7JrdPEnoplVvaPZd9TI1wka3dbugFpPG5Nx5KSMNzd7ZV6kycM8LdVaTa+pJv2gHQNbbwzT7D9upWn70Ne3jYWcPLQqb2e2b7Fr2y9nJcgjK+gt7QVX2tha2qLWNDQGtyAsLlXmmKR2QNSOQVMEYlL/ZdDoK1kzA+M3adP18CnIVS9Hpd2cnu7wt4271vl8VbVQkYGOLQntPKZYw881lCELwp0IWC5Y3kIutkLG8jeXy4QsoWN5Y3l9uhbIWN5F0IWUIQhCEIQhCEIQhCEIQhC1JUBim2MMVw37xw4N0B6nT6qL22xxwIhYSMryEcjo2/1VQjiLiA0EngGi58gr0NMCMz9klq8Qcx/Di36qxybdzk91sYHgT87pWl2+kB+8ja4fhu0/MlMotjpzG57rMs0kNObiRnoMhyUErLYoX6BLn1NXFZzyRddZwzFGTsD4zccRxB4gjgnblz7YetLKgs4SN/3NFwfhceSvVfVtijc92jRcpbLFkfYJ/TVAmhzn3XLq2scJpC1zm99xycR7R5HonLMBqpjvFjzcDvPPC2WZOacHG4Hv+8pWbhJuWl2/Y6u5E5roFG5ro2lnqkDd8LZK7JM6MCzbJTT0zKhzvqXHkm2BYUKeFrNTmXEcSdf28lIhauTDFMbjgbd7s+DRm4+A/dK5JA27nmy0UUR0YwKQLlF4jtJDDcOfd3utzKqlbj9RVEtj+7Z0Odurv2WlNgTR63ePHl8OKzlZjzIzlj1TePDms1nOvQbp/PtvI/KGLzcb/IZfNNZK+tk1kDBybYfQJ7HTgaADwSnZrMzY1UyHxK01sLPA0e+qiP+nSn1p3/F37rAwd3+s/4u/dTPZo7JUTXzn+4qXjuHT4CiW0UzfVneP8nfunMWKVjPbbJ0cB+iedmsGNSx4pUMOjyvBc13iaD7LaDbgtNp4nN/E3MfA/up6gxiKYXje09NCPEHNVx0SYTYQ2+8y7HDQtNvondL2ikbpKLqu+kgeNLtP2V/BWypdFtLNCQ2cdozTtG+sPEcVa6OuZK0OY4OB4g/XqtbS1sVSLsKWTU74fENOqcoWAsq4q6EIQhCEIQhC5ftU0islvzbbw3R+yzsxO9lSwsa5wJ3Xhov3TxPKxsVea/ZyGaUSSAkgAWuQ02zFwNU6+zCKMiJjRkd1oFhfheyvGqHDDLJIMOcJnSl2l7pey5ntJRCKpeGkFp7wA4XPeCziW0k8pIc7cGhYy7bWyIJ1Od1H0lI6V4ZGN5xzsLfE8FLTwui7ziqtdVtqO4xut9092cB+1w213/lY3+V10urpRIxzHaOFj55KD2Z2X7A9pIQZCLADRo42PElWMBVaiQPfdqaUFOYoiH81RZPR+/es2Rm7zIO8B9CVcqOnEcbWN0aAB5JdyrG1W0vZDs4j94Rmddwc/zKnVVgjZmkOyvUeHt4mWEalbbQ7ViK8cVnScTwbf6noq3SYY6R3aTEkuzzOZ8enRKYVhftvzccwD11PiVIV9WIYy468Op4eS57iGJyVUmRuy1EbGwDhxeLmUyxTE2wANaAXcBwHUquS10jjcvdfxI+QUxhuBmX72cmzswNHH9gpuKijAsIW2/KCfjZUxLHB3bXPNW2zxQaAZjzKiNn8ZJcI5De/quOt+RVn3FXMV2by7SDIjMs4i3Fv7JSi2r3g1hYTISG5aX5nkVBNEJu/F7hVZmiX6kI9R0Vg7NY7NLWWd1Ki5L8xTYsWCxON1ali+5l7zpqWLQsTpzEm5qkDlIHJq9nRMBE+B3aQGx4s9lw8FKuaknMVuCofC4OYbFStdyOymcEx9lQ23qvHrMOo6jopcOVAqqQtcJIjuyN5cR1+itGA42Khmfdkbk9nI8x0XQcLxVtW3K7xBLKqlDBxI/D06fsphCEJ4qCEIQhCxurDwtlgoQudbU4K5tSezY5wk7wDRfP2hlpz806wHZSdsjJXFsYab2Ju4jiDbLMdVaNocR7CBzwLnIN8TkL9FzWprpJHXe9zj1Jt5BMoi+VmXYLO1TYaabOQSd7bLrYWxKoOxeMP7cROcXNcDa5JsQL5X4EK8zzBrS5xsACSTyGqoys4RsU5pagVDMzVF7S439njyt2jsmD6uPQKnYVQl57R+ZJuL8T7xWs07qupLjfd4Dk0HIKehZYWXO8ZxAyvyt2C1scQpIso8R3/RbRsUYyD7RPc5xRG3Rzv1AUpUtduEN9Y5DpfU+QufJLU9G1jA1uQA8+t/NZ5kmRpPM7KDi5bkIawes7IDTlbmmM200LTYEu6tFwq/tZtCLONz2TLCw1e7TLmenRUU4/UPN2hrW8BYEfE5/BaHDOzdRXM4gGnmbLxLJT09jUE3PIbgea7LSYlHLmxwvy0PwWzaONr94MaHHjbPquY4FjpleGHuTD1baOI4N5OtnunIroeB4p2zLOtvN16jgUuxPCp8PdZ9wP58oORzOLA67ef7qVRdJA7ptwOnRKpERZQoQhC+IWpCTc1LLVwX0FegbJu5qSc1OXNSTmqUFTNKbuao+pa6J4miyc31hwcOIPkpRwSMgVuCd0Tw9qna74VlwvEWzxte05EZjkRqD4FPAqNg1X9lqN0/2pT5NfwPnorwxdOw+sFVCHjfmktTBwn6bHZbIQhMFWQsLKEITDGMNE8Tozx0PIjMFUKXY+pDrBm8PeDm2PXM3C6YtbKaKd0eypVNFHObuVY2Y2XMDu0lIL7WaBmGg63PEpHbrFLMELTm7N35b5DzKtrtFzKaX7RVucdC7L8rfV/nVJMaqyyE33Kd4PSRsde3dbr7qQwek3GA8XZn9ApaNiRiancbVzCZ5cSSmUry43KUY1McdrOzhNvWd3R4nJSN1DYk3tKqCPgLvPlmvVDDx52s81BFYvueWvwudbZi1Qym4RMD5OssgDyfJpaPiq/hVeKivhpGWvJIIzITZoz71gPWOWSsG3TC3FKocTuFvW8TbfO/wXIo53xSNe0uZI0hzXC4cCLFpHLxXcyf6anjZFoLLPH68rnya6rsG3mzbaOdohe49wSscbb7bHmNcxcHhZW2lrO7T1jRZszQZWjQPzD/K4J8lxzA8amqpppaiV8sha3vON9L2HQdF2jYyk7XBGNPOUN/xke5vzB+KX4tTisogHbqzQy8CoLT4ToR5FWWQZZeIWzHXF+aYYFU9pTt5i7T5ZJ3SOytyXFZGFpLeibOYW3B5JZCwXLD5ABmorFeFsmWIYoyEd45nQDVYrsREMe+7U+q3j4KoBslTKbDeceHBo4Z8AmFJRGYq5TU3E7zzZoVppMdikNgS1x0Dsr+CeOaq4Nkn7t99gPLPLzW2EY05oDZb7t7NfyPIlXazCpKcB1rX5L26KN13QOuBuFOOCScEuknhKhoomlR+IU2+wjiMx5Zqx7LYn21OC71291/iOPnr8VDuCb7PzdlWlmjZR5bwzH6/FabAasxTZDsUTx8WEjmNR/v8AVXm6FqHIXQLJDYrdCEIQhYWVqUIUXtLW9nTSG9iRujnd2WXkVS9n4fWd5BTe31RZkbObi4/4j/lMMHj3Ym9c/isT2hmu/L0Wgo2ZKXN/kVJRhOowkIgnMaxb1C9bFMKGPexH8sX1spBR+Hm2JfmiPyKb4Fb+sbdRt0a//wAlUv0vYSY6qOpA7krOyeeT233b+LT/ALVQdtmTV80cn3TdyNsYDW7mTfaJ9o/RejsXweOqhdFM3eY4C/AgjMOaeBBzBXK8R9EFXG4/ZpWSs4Bx3HjxFi0+RC7JDJFIwMl5LPva9rszFz7D8MFPFujvPeQDYZk8A0cv1XoPZrCTTYdDC8d5jGl4/GTvP+DnEeSrexHovMEjaircHytN42NN2NOdnFxA3neGQV9rf7bv5xUdTKx1o49gvUbXDvHdVTAO66aP3ZDbzzUk6nzuCQo7Dh/3VTx7zf8AlO6p26LlxAPGxIHiRouL17LVT2jqtFJ4/UD7hKOcGdT800qKxrWmSTQeqOZ5BIVOIxRjeLg88GtN7+J5KpY1jVyHycb7jRobZkDwHFS0dBJUPytBU8cQAzyGzev+kY1ju88F5u953Y4h6xPutHFSOwmOv7SSkqGhsgu9ndLSQPXY/qLgjmPBcWi2qmixFlW4Bz4nhzWOuG7ovZo4gWOq6Zstjz67FYKl7Axz2PcWNJIDRHujM68F0/CsNjp4y0t71t+nkk+IVjpSAzRg2H6rqYKr2AwtfE9rgCC52XmrATbyz+CgtnB3L894/NZztO60bCOqsUH/AFPI6hSFPTbg3QSRwvwCHBLvSTlgc19SrYN9SkHBRWLEsLJBkWOB+alnJjice9E4dL/DNW6Z5ZI1w6qzGdVeIJA5oI0IBHnmhVXCdpw2CNriLhoB8kLpTcRiyi5Sd1DNmNgrehCEzVJC1IWywhCoe30t5o28mH5uI/8AyEvRtsxo6BMtuD/3X+Dfq4/qpCDQeA+i51jZvO71WmbpSxhOo05YU2jThpWacqb1uoysf2dXBJwJMZ/yUoo/HKTtITb1m2c3xCnoZuDO1/mvMds1jz0+dFagtgFG4BiYnga/jo4cnDIqTXX43h7Q4c0pe0scWnksJpiLu7bmf0TsqBxvENxj339UWH5jp87L09wa0uOwXxrS5waNyovBs5ah/AyWv4KVtko7AKYsgaDqbuPPPRSS49WS8Sdzx1Tebxm38sq5QYYx9Y5hYCC3eAOQBBF1v6QtkXzUjXQgOkhcXtY0AbzSLPa0c7WPktq+UwVDJho11n/ldqrrG8EAjMHMHpwXROzlQ3ggt8QVfEQ5+Uk90j7rzLjMbKqftah0jpbNZuHI9wbrW7obceHVdX9GWxrow6pnYWOe3chYciyPIlxHAuNvJXw4XEZO17KPtBpJuN3/AP2tdOlqZKkZbMba+6UtitubqB2hZ2VO9wOo3RfW7sv1Ubg1PuxgcQBfzzW20tX2s7IW5tZ33+PAFPYI7NsuadpKviSiMf2p7EzhQAHcm6w5JuSjkm5ZYKRqScm87bgjoU4KRkCsM3CsNKqICFvKO8fE/VZTq6fhwsuvIQhdIXPULCysFCFz/bptqkdWD6uCe057o8B9Ejt9H95G7m1w+Bv+q2oX3jaegXO8cbad3qtKw5qWMp+xLMKbsKWYVmnKq5L3QsNKzdRKEqGZUmjqC4C8Mp71vZcrDLjjQ0OBbunMG+o6WUbXDeHZ2Dt4Z30A5lNo6GOIDK56/oFq6DHpKaDIRc8l9kiZMA47/lSDtpGkWufENKh68meVrLERN7ziRbePL+c1INquFgnTXXUVV2gqZoyxwAB6L4yNsLszRr6/dZAWULCzJ1XxM8Spd9trXvkQtKKKdkTY+1sBpld1r5C/RP0hUvI0Vynq5YQWxm11I1xcMqT7CUaTv87WW81fUtjcBuvdbuu0I624pu2Y809idcZq0zE6uHUPPyh7LeIAqKwfDi0Evzc43cTqSpUlZK0cUukkMjszl9c8vdcrVyScVuSk3IavbVo5JPKUcm9S+zCehU7BchTtF1V3m5J6lCyyBxFwNUJ6I3dE9GWy68hCF0Vc/QsLKwhCq23dJvQtePYd8nZfWyh8FmvEByy/VXXFqHtYZGe80geIzHzsue4FLZ5Yf4RqP5yWN7QQd7P1H4T+hdnpiz/E39lYWFLtcmzCl2lYpy+OS7St7pFrkoHKEhQFbhvz1SEtNdLgrKASF8BIOibMo1rWYlHCO+bcgMyU6KZ/9KjuXPAe46l2fkOQUrC06yL0HAnv7eSaw7Twk2O83qRl8QpVjw4XBuDoQo+fZ+FwNmhp5tyUdGyWkP8AqRcbajrbgpzHFIPp6HoVMWRPH07g9CrGsFt0nT1LXtDmm4OiUVMtINiq2y07ALKyStSUar7fqglJuWxKTJXoBewsOSZK2JSZKkClAWrio7GZbRO65BP3FRtZH2s0UI4uBd0HH5XV2kjMkrW+asR2BueWvwrPhGBsEEdxnuC/iRdCmWMyQuntpIwACFn3VMhJNylEIQrahQhCEIWHLm+0NKaerLh6rjvt8Ce8Pj9V0kqvbYYSZod5o78eY6j2h8EtxOn48BA3CYYdOIphfY6FRsMlwCOKWa5QeCVeW4eGnhxHkpkFcymjyOsmsseR1ku1yUBSDXJQOVUhVnBLBy2DkiCqXgWD1ONROnnq5KaDtHsjp6azHWjcWkyvOZNxommG4U+vccpAA3JVaV4jV73liRtxbmqbU7E1mHjtKCqmqGt7xpKgh4kAtcRv1a7lkLnJWLBMajqoGzRE7puCDk5jhk6N44OacrL1iWDy0Nn3u08wvEcofslo6RwP9x1uX/KdkC1uCxda3SguJ1UxuUwbS9g4uZ/bJ77Pd/E3pzS9PWgsc5xAa0uuSbANGdyeQARXytbG5z3iNjRd73WAaOJzVGpXTYzIIKcPiwtp++qCC19RY3Mcf4Tx6XvwCc0FBJiB205n+c18llDW3O6k6KtrsULn0TxSUYJa2d0e/LM4GxMbDk1g5n5prjza7C2GpNW6sgY5oniliY2QMebF7Hs0sTouo0dMyGNrGNDGMAa1oFgGtGQHSwXN9vqw11UzDYb7pLZq14vZkLTdkZPvPOdvy+W9NBR08BDmDKBqTv636pcHuLlaWvuARocx4HMfJBKxe2QyHAeHDyyWjiuWuAzG2ybtHVBKTcVsSk3FfQFMAtXGwRshS9pNJOdB3W+J1+X1THFJzYMaLuebADrkrlgeHCCFsfEDvHm46lavAKPPJxXDQKOqk4UNhu78c0+QtkLdJDZCEIQvqEIQhCwVgtWyEIXN9pqH7LVAtIAeC9rb52BAePC7h/7KQpKkPaCP4eSpf9QOLvgqqF8Zs5rZneILoxYjiDY5LfZLahs0bZGaGwkZxa7l9bc7LF41hhb9Vmy0NLOKiPIfE37q8hyUBTaKQEXBulQ5Y9wQ4JYOVUrsKqaGofV4b32yHeqqI+rKeL4vdk45eV9BaAVtdW6Kulo5M8fuORUEkQeNUvs/tPDiNL2sN7tNpI3Cz45Bqx44G3HiCq3C37Li0kYyjrY+3aMrCeGzJrD8TCHeIKb4MRSbQFoP3eIwucRw7eG5JHizeP8AkrVtJsNFWCMufLE+FxdDLEQ17HEWNjY3FgMjyXRntZiNHbk8fB/YpTrG9Za7+fXNVzFNuYmSdhTNfWVJvaCDPd4EyvHdYL9U/PosZI69VW1tQ3/TdKI2eYia26s2C7O09JH2dNEyJnEMba55uOrj1JKSUvZmNjs0zs3kNFO+ov4VT6LYKesIkxZ4c0HeZQxG0DTw7V2srvkr7TwNjaGtaGtAs1rQAABwAGQCVASNYDumxWqjiZE0MYLAdFVJJ3VY9IG14oqcuaN+VxDIYuMkrvVFtS0am2uiitlsFNNCTKd+olcZamTi6V2ZF/dbkANMlD4zhUcOPU0xvIamKZrWvJd2UkQa4Piue6CCR0ubdLcSsh2lq3gtpxoNz5q9SR37xWSVqUErRzljbJiAsFySmmDQScgFu480xpKN1ZLujKJp77ufTxPBXaSlfUSBjQpBYXc7QBSWyeGmR5qZBlpEDy979lbmpOCnDGhrcgBYDoNEqF02kpm00QjCRTzGZ5d8eiyhCFbUCEIQhCEIQhCEIQhC4R/UpF97Ru4Fkw+Doz+qjfQRRtqPtkDsnbscjHci0uafEd4K0f1I0V6Sml9yVzPJ7L/VioHoOxoQYvG12TZ2uhJJ9ogPj+LmBv8AkvEkYkaWO2K9skdG7M06hdTY99NIY5Rl8uhb0UvHICAQcirLimEsqGbrx+Vw1B5gqj1mHzUbsxvRnR3sn83Frlh8Twd0Zzx7LQQ1DKkWOj/z6KYBW91HUeItfxsfdOqeb6zToy02K+vYWnVVvah25iWESf8A2nR36SNa0fUrqrQuQekOXdOHuGra+FdgaV0XAT/wme/5KSVItIVmyEITtVkJGqBLDZLLSb1T4H6IQuX7cwGGtoa0G7RJ9lkacwGzX3Xs5G9wT1CshKr/AKUSfs9Kc+yFZTmVw9lo3g0+G8fmFOuOZWI7TsHEjcOh/KZ0WxQStHutmTYJCqrmxjM58uKzQYLLVEOkvHDrb2nfz9UipKGWodZgTE2YMzjYJvBA+rk3I7tjHrvt8hzPRXjD8OZCwMYLAfEniT1K3o6NkbAxjQ1o0AS66Bh+HspGabpPU1RmNho3oiyyhCaKmhCEIQhCEIQhCEIQhCEIQqH6bMJM+Dz21iLZh4MPf/2ucfJeYqGtdDKyRhs+N7XtP4mkEfRe0a+kbLG+N4u17HMcOjwWn5FeMcXw11PUSwvvvRPcx2VvVcRf9fNCF7HwTFW1NPFOzNsrGvFuG8LkeRuPJO54g4WIBB1B0K45/T9tiHRPoZD3o96SDqxxvIwdQ473g48l2ZfCL6IVSxTYdp70B3D7huW+XEKEmdUU+UrCR72o8nDJdIstHQgixsQeBFwk9ThEE2o0KYxYjI3SQZh57rjm3WIMfSxycYaiCYg+614a7PwdddkikBAIzBFweYOagMc2HpqiGSNzA3faW7zbi1xYGwyNtfJR/ozxWR1M6kqP/k0Tuwl/E0D7mUcw5ls+NlYw6kdSRcInS+igqpI5HZowR6q5IWAVlMVVQtZHADPRbKHx7GY4YnvleGRsF5HnQdOp5DickIVH9LWItbQfZxnLVPbHC0a3a9r3P8B3fNwUhTU1TPYRsLG8Xuy8+Z8knsZhD6yqdilUwtaW7lBC8Zxwm5Mzhwe+/wACdcl0FrEvrKBlW5pk2CtQVPBBygX81AYVshHGQ995JNbnQHoP1U+0LayFaigjhFmCyhklfKbvN1lCEKZRoQhCEIQhCEIQhCEIQhCEIQhCELBC89/1A7JdlVNrGN+7nAZJbhKwZE/mYB5tK9CqG2r2bjr6SSmlHdeMnAXLHjNj29Qc/iEIXkTBcYlpqiOeF27JG4OafqCOIIuCORK9Y7DbZRYlStmjycLNlj4xvtm08wdQeIPO68qbR4BLRVMlPM3dew26EHNrm82kZhK7LbWVGHzianfuu0c05sePde3iPpwQheyUKgbGemKirg1r3innOsUhABd/43nJw6GxV+BQhBVB2wBw+vhxNuUL92mrh/43utDN4scQD0yV+K5zt7RitxOjoJHfcGGed7LmzntaWRF1tQ0ne8ihC6JEbjn118Ct1zLA9qanCqdlNiVNUOZCAxlZAO3icxvq74HeYQ2wz91Px6bcL4zuB5GGUH6IQrjXVBHdGvErmdHRnGcTk7Q3w+gk3BFfKaob6xfza23nlzKcVPpHNWHMwqCoqZnXDZDEY4Iicg973HhrbLRJ+ijATR19ZAxxe2OGmFQ65LTVHee+1+QcfkhC6m1uX84LZYCyhCEIQhCEIQhCEIQhCEIQhCEIQhCEIQhCEIQhCEIQhCo3pN9GrcUgBaWx1Mf9uQjIjUxvt7J1B4HxK8zY7gE9HM6GojdHI3UHQjg5p0c08wvaSg9qNj6avi7OpjDtdx47sjDzY7h4acwUIXjq9lOYTt1XUuUFVMwDRu+XMsPwuuFcdt/QfNRRvninZLAzM7wLJAL5CwBDvIhcxc2yEK9O9NmLEEGq1FsoYb+IO5qoHCdsJ4K5lZvufM128XSEv394Fr2uPItJHS+SgkIQvVWzPpfw+rYCZmU8ntRzODLE+642a4eBU3V7Q4ey0klRSNJGTnSQ3I5g3ufJeVtk9lZsQqBBAWBxBN3khoA1OQN13nY70GUlKN6qtVy/ibaJv5We14u+AQhO8Q9IxnP2fBo/tUpydNuubTQXy3nOIAdzsMvHRWXY3ZkUVPuF5lmkc6WomORkmfm93QcAOQUvS0LI2hkbWsYNGsaGtHgAEsAhCyhCEIQhCEIQhCEIQhCEIQhCEI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www.undergroundwineletter.com/wp-content/uploads/2014/02/question-mark-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2209800"/>
            <a:ext cx="25241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3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School System</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2" y="609600"/>
            <a:ext cx="2819400"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Public education is universally </a:t>
            </a:r>
            <a:r>
              <a:rPr lang="en-US" dirty="0"/>
              <a:t>available, with control and funding coming from the </a:t>
            </a:r>
            <a:r>
              <a:rPr lang="en-US" dirty="0" smtClean="0">
                <a:solidFill>
                  <a:srgbClr val="00B0F0"/>
                </a:solidFill>
              </a:rPr>
              <a:t>state</a:t>
            </a:r>
            <a:r>
              <a:rPr lang="en-US" dirty="0" smtClean="0"/>
              <a:t>, </a:t>
            </a:r>
            <a:r>
              <a:rPr lang="en-US" dirty="0" smtClean="0">
                <a:solidFill>
                  <a:srgbClr val="FF0000"/>
                </a:solidFill>
              </a:rPr>
              <a:t>local</a:t>
            </a:r>
            <a:r>
              <a:rPr lang="en-US" dirty="0" smtClean="0"/>
              <a:t>, and </a:t>
            </a:r>
            <a:r>
              <a:rPr lang="en-US" dirty="0" smtClean="0">
                <a:solidFill>
                  <a:srgbClr val="7030A0"/>
                </a:solidFill>
              </a:rPr>
              <a:t>federal government</a:t>
            </a:r>
            <a:endParaRPr lang="en-US" dirty="0">
              <a:solidFill>
                <a:srgbClr val="7030A0"/>
              </a:solidFill>
            </a:endParaRPr>
          </a:p>
        </p:txBody>
      </p:sp>
      <p:sp>
        <p:nvSpPr>
          <p:cNvPr id="3" name="TextBox 2"/>
          <p:cNvSpPr txBox="1"/>
          <p:nvPr/>
        </p:nvSpPr>
        <p:spPr>
          <a:xfrm>
            <a:off x="4722812" y="556387"/>
            <a:ext cx="2627558" cy="701731"/>
          </a:xfrm>
          <a:prstGeom prst="rect">
            <a:avLst/>
          </a:prstGeom>
          <a:noFill/>
        </p:spPr>
        <p:txBody>
          <a:bodyPr wrap="square" rtlCol="0">
            <a:spAutoFit/>
          </a:bodyPr>
          <a:lstStyle/>
          <a:p>
            <a:pPr algn="ctr">
              <a:lnSpc>
                <a:spcPct val="90000"/>
              </a:lnSpc>
            </a:pPr>
            <a:r>
              <a:rPr lang="en-US" sz="4400" dirty="0" smtClean="0"/>
              <a:t>Funding</a:t>
            </a:r>
            <a:endParaRPr lang="en-US" sz="4400"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DhAOEDASIAAhEBAxEB/8QAHAABAAICAwEAAAAAAAAAAAAAAAYHAQUCAwQI/8QASBAAAQMDAgQBBwcHCQkAAAAAAQACAwQFEQYhBxIxQRMXIlFWYXGTFDI1dYGRsRUWN3Jzs9IIIzQ2UpWhssFCdIKElMLR4fD/xAAUAQEAAAAAAAAAAAAAAAAAAAAA/8QAFBEBAAAAAAAAAAAAAAAAAAAAAP/aAAwDAQACEQMRAD8AvFEUY1/rCDRdspq+ppZKiOapEBbGQC3LXOzv1+agk6KuKfi7QVMLJqfTWppYnjLXx0LXNcPYQ/ddvlWpfVXVP93j+JBYSKvfKtS+quqf7vH8SeVal9VdU/3eP4kFhLB7Kup+K8QhkNPpPUzpg08jZKHlaXY2yQ44Ge+CtVS8Y6mlqIzqfS1bbaOTAbO3mdhxO2Q5rdsBx9O3QoNTo/h3ZNYUmpKq4CeOtbeKmGKeN5wwDlI83od3FbTh5erjpbVdRonUb6h8Tnn8mVNVKMOjAwxrcnGCAMBucOyOy7ODc1FV6q1hWWZtR+S5pojC+YfOd55eftJzjrgjK93E+kpxrHQ1YImipddGRGTG5YHAge7JP3oLLRYHQLKAiIgwiIgLKIgIiICIiAiIgIiICIiAiIgKCcboY5OG11fIxrnRGJzCRu0+KwZH2Ej7VO1B+NX6M7z7of3zEG50Jb22rSFpomT+O2KnbiTl5ebO/TJ9K36j3D81x0baPyq17az5OPED2hpG5xsPZhSFAREQF01NNBVM8OpgjmYDkNkYHDPpwV3Ig6aemp6RhZTQRwsJyWxsDQT6cBVzxeq4KC8aMq6yVsVPBdRJJI7o1o5SSrMWm1Vpm26ptUlvukPOxw/m5G7Pid/aaex/wPfKDbRvbJG18bmvY4AhzTkEenK5AqptPWfidpWkktdvNpuFDFIRTyVcjg5rB0AAIwD6CTjoFybxOv2nrp8i11p/5PG95EVTQtcWkNG5AJPNuW9COqC2EUU0rxB0/qiqnpbdPKyohaHmOoZ4Zc30jJ3xtn3ha/XHEin0vdqK1U1tmudbVR+II4ZA3AJIG+DkktO3s9qCdoq58oWpC8s8nl35gMkeKP4F023jHaTWSUeoLdV2epZOIS2Uc7WnOCXOwOXB6oLMRcWPbIxr2ODmuGQR0IXJAREQEREBERAREQEREBERAUH41fozvPuh/fMU4UH41bcM7zn0Q/vmIJbafouj/YM/yhetavTFdTXLT9urKKTxIJIGFjuUjOBg7HfqCtogIiICIiAiIgxhMLKIIjqPhvpfUde6vuNvJqngB8kUrmc+O5AIBPt67BNOcONMacuDa+2ULm1TQQ2R8z34B9hOPtUuRBjCj+utPQak0xXUEtKyon8F7qTmOOSYNPIQ7tvj7Mg7KQogpjTPEGu0Zpu3W7U+l7pSQ07xTirMRbGR2+cNzgOOB6Nlbza6lNNFUOmayKVocwvPLkEZHX3rwasscWotO19pm2FTFhpyRh4ILSSN8cwGVS1p4VaqvVZT0GqHvorbQUzoqaaGSOTPn5A5Q7O/M45I7AIPoAEEZByEVOT2biVoiyzG03SnulDTvLmQOjMkzY/YHDpgfNaT1OFMtCcQ7Nq+CKKGUQXTw+aajfnII68pxhw77b464QTJYWs1BfrXpy3mvvNW2mpw4NDnAuLnHsGgEk+4dMnoFWt241xtqJJLBZaivtdM8CqrHNc1rQTgEbbZ3xzY3QW6srQW7WWna61Utybd6OGnqc8nyidsZ5hjmaQ4jcZGR7R6Qu387dN+sFp/66L+JBukXht95tVze9ltuVHVvYMvbT1DJC0ek8pOF7kBERAREQFqNXRGfSt4ibGZHOoZg1gbzEnkdjA7nK26wUEE4LXWnuGhaKmi5mzUGaeaN+OYOBJzjOcHPfHQ+hTxVJpimg0jxluVoiqWQ0N1pBURU4acGTm81uTk5A8U9QNz7FbaAiIgIiICIiAiIgIiICIiAiIgwVC9ScMtO6guRuM7KilqywML6SQR82BgEjG5xge4Kaogqe0cEaCnro5rzeaq5wRkObTuZyNJB7nmOR2I269VZr7fRvpJKR1LD8nlZyPj5BhzcYwV61goK8h4N6Rjq2zmGrkY15eIJJ8x79sY6fb2C3DeG+jQMfm/RH3tP/lSWqqoKSF01VMyKJo3e9wAHdVbc+K9fdq51u4f2WS4zNJzUztPh7E5w0EZGMEHmHXog7b3wwrLfqGlvnD6ppbZOwgS005cIiAO2Adj0I95yo7qbiHrTT1W2ikumnK6tLww01DDLI8E9M5AHswCTk9Fv59F661Rc2v1Xf4aGgjc1wp7U52/QOAJwW5AJyS7c9FJtJ8ONP6XqZqqkjmqqqUg+NWubI5mDnzfNGNwDnr7UHt0XdtQXWnmdqOw/kp7Azwz8obJ42QcnA+bjA2PpUkWAsoCIiAiIgrnXEUbOKOhJo4mCV76pr3hoDnAMbgE9wMnHvKsVV9rn9Jugf2lZ+7arBQZREQEREBERAREQEREBERAREQERYQFo71q/T9jkkhul2pYJ44/EMLpBzkYPQdycbLnqzUtv0tZ5blc5Q1jdo4wfOmf2Y0ek/4Dc7BVxwi0bb7zQ1OptR0b66rrpn+G2vZ4jeTIIeA75xP9r2bd0GvghuvGW/ePU+LRaUoZMMjGxmd/q7HU/wCyDtuSTb9hsds0/QNoLPSMpqZpLuVpJJJ7knJJ959AXro6OmoaaOmoqeKnp4xhkUTA1rR12A2C7sIMoiICIiAiIgIiFBWPE+uFq1zoi5TxSSU0U88bjGM4c8MaBk7d89exVmqtONtVTMptO0j5AKqS7wyRswcljdnHPTYub96stBlERAREQEREBERAREQEREBERAytNqHVFk05D4t5uMNNkAhhPM8gnGQwZcRnuAohr3iTNaLx+bum7c643lzfOzkNhcQC3bHnbHJ3AAI36411k4c3jUF2iv3ESqiqXAO5LaG8zWNduGl2RjlJOw5unVBqNIWO4cUb4NU6oLfyRBIW0tE12Wuwfm/qjv3d7irujY2NjWMaGtaMAAYAC4wwxwRiOGNkbB0axoAXYgIiICIiAiIgIiICFEKCsOKNTTUGudD1tdE6SlZNUMeAwP3cGBux26kH7PYrOUF4y2quuejjNbS75Tb6mOta1sfOXcgIwB7ObPuaVvdD3t2otJ226yMLZKiLzwcbuaS0nbbctJ+1BvkREBERAREQEREBERAREQFXnEjiH+bsjrNZqWWqvk0bXRAM5mRhxIycHJII6bdR7lYarTQ9FTycVdb1z2ZqIHwRRv5iMNe0lwx0OSxv3IPXwt0XV2OOpvWoJjUXy44fMX4PgjfDc4znffGB0GNsmwERAREQEREBERAREQEREBERB57hTtq6CppnuLWzROjLmjcAgjb71X/AwSRaYuVG6eWaKju09PD4h+axrWYAHbck4HclWQq84MEfkzUQ7i/1X4MQWGiIgIiICIiAiIgIiICIiAq90F+kfX37el/yPU8q6mKkpZqmofyQwsdJI7BOGgZJwN+gVacJLpDfdV60vFHHK2kqp6fwnSNxnla8H/Q/aEFooiICIiAiIgIiICIiAiIgIi8N9q5aCyXCsp2NfNT00ksbXAkFzWkgEDfqEHG83q22SkdVXashpYQM80jtzuBsOp6jp6VBuCEkdRab/VQPD4pr3UOY4dwQwg/cQotoiw1fFO5S6n1jK2WggcYIKGIlreYDcdchoyO+Scb4GDc9ut1FbKVtNb6WKmgbjDImho6AZPpOANzug9aIiAiIgIiICIiAiIgwtZqO/W/TlpnuV0m8OCIdBu557NaO5P8A9gbrZnoqOntF04l8RblS3WoLLJZqp8PhR7AhriAP1jjc+/GEHJj9c8VqeV8MsVm0895ZjfmmZkH/AI8YH9kb91bGlNPUemLJT2uhBLIh5z3AZkd3JWypaaGjpo6emjbHDE0NYxowAB2XagyiIgIiICIiAiIgIiICIiAsFZWCgpKmrpeEmuJ6S5VNZPpy5sdNG7kyGSZ3PTcjoeXGeZuegVxWq5Ul3t0Ffbp2z0s7eaN7Tsf/AGDsR6QuddRUtwpX0tdTxVFPIMPilYHNcM53B67hQLglGyGzX6KJjWRsvtS1jWjAaA2MAAILGREQEREBERAREQEREGCMjCp/Vmn9U6Jul11ZpWvNRR1FR8prKF7ObzSeZxI9A6ZGHBud+quFR7iBfXaa0hcrrGCZYo+WIgA8sjiGtJB2IDiCfYEHPRWp6TVtjiulGx8YJLJI39WPHUe33rfKEcH7PV2fRVMyvbyz1MjqlzCwtcznxs4EbHZTdAREQEREBERAREQEREBERAREQFXnBf6K1D9f1X4MVhqvOC30VqH6/qvwYgsNERAREQEREBERAREQFAuOP6NLr+tB+9Yp6oHxx/Rndf1oP3rEE2o/6JB+zb+C7l00f9Eh/Zt/BdyAiIgIiICIiAiIgIiICIiAiIgKvOC/0VqH6/qvwYrDVecFvorUP1/VfgxBYaIiAiIgIiICIiAiIgKHcXLdUXTh7d6elAMjY2zEE482Nwe7Htw04UxWCggGhOJdmvdvhpq6pjpLnDE0TxSNMbS7oeTJJI6fep7FKyZgfE9r2noWnKhWruF9g1NWfL3Cahry8PfU0rsOfjPUHbOcHOM7dVCrrbNWcK5DdLVcZbtYnzA1ME453MaBsXE/NySd246Nz2QXai0WlNWWjVVAyptdUx7+QOlpy4eJCSSMOb1G4Pv6reoCIiAiIgIiICIiAiIgIiICrzgt9Fah+v6r8GKw1XnBb6K1D9f1X4MQWGiIgIiICIiAiIgIiICwsogLhLGyaN0crGvY4EOa4ZBB7LmiCl+IemZND3qi1jpGifHTxOxXU1P5sbWjG+B0a7vtjbJ6q2bDdqa+WejudG4GGqibI0cwJbkbtOCRkHII7EFd1woqa40U1FWxNmp52Fkkbujgeyqqj0PrbRdRcnaMuVDUW2QmSGjqy4yE4zgDHLzds8wz1OEFvIqv09xUfDcYbLra1zWm4OeIhUOH8y9w2JJ7AuwARzDfcgbqz2kHcHI7IMoiICIiAiIgIiICIiAq84LfRWofr+q/BisNVJwv1RYrJR3+mu12pKOd18qZGxzSBpLSGDPuyD9yC20UZ8oOkPWK3fGCeUHSHrFbvjBBJkUZ8oOkPWK3fGCeUHSHrFbvjBBJkUZ8oOkPWK3fGCeUHSHrFbvjBBJkUZ8oOkPWK3fGCeUHSHrFbvjBBJkUZ8oOkPWK3fGCeUHSHrFbvjBBJkUZ8oOkPWK3fGCeUHSHrFbvjBBJkUZ8oOkPWK3fGCeUHSHrFbvjBBJkUZ8oOkPWK3fGCeUHSHrFbvjBB5OKtitl50dcZbjG0S0dPJPTzZDXMe1pIAPoJGCO+fTgr1cM5Hy6Bsb5Hue91I3LnHJP2qKcU9U6cvuhbnb7bfrbJVPax7GeOMu5HtcQPbhpwO5Uj4UXWkuuhra+ihELYGeA+Jodyte3qBzEkjfrlBL0REBERAREQEREBERBgr4y1H/WK6f75N/nKIg1qIiAiIgIiICIiAiIgIiICIiAiIgL6V/k/f1A/wCcl/7URBZa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readingwritingandrubberstamps.com/image/cache/data/states/minnesota-700x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412" y="3352800"/>
            <a:ext cx="2363542" cy="2363542"/>
          </a:xfrm>
          <a:prstGeom prst="rect">
            <a:avLst/>
          </a:prstGeom>
          <a:noFill/>
          <a:ln w="44450">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descr="http://www.boarddocs.com/mn/rps535/Board.nsf/files/SITE_LOGO/$file/RPS%20Hi%20Res%20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5462" y="4343400"/>
            <a:ext cx="3542628" cy="752809"/>
          </a:xfrm>
          <a:prstGeom prst="rect">
            <a:avLst/>
          </a:prstGeom>
          <a:solidFill>
            <a:schemeClr val="accent1"/>
          </a:solidFill>
          <a:ln w="41275">
            <a:solidFill>
              <a:srgbClr val="FF0000"/>
            </a:solidFill>
          </a:ln>
        </p:spPr>
      </p:pic>
      <p:pic>
        <p:nvPicPr>
          <p:cNvPr id="2056" name="Picture 8" descr="http://www.usgreencardoffice.com/blog/wp-content/uploads/2012/03/us-gover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212" y="3470031"/>
            <a:ext cx="3845463" cy="2211142"/>
          </a:xfrm>
          <a:prstGeom prst="rect">
            <a:avLst/>
          </a:prstGeom>
          <a:noFill/>
          <a:ln w="6985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Jurisdiction</a:t>
            </a:r>
            <a:endParaRPr lang="en-US" dirty="0"/>
          </a:p>
        </p:txBody>
      </p:sp>
      <p:sp>
        <p:nvSpPr>
          <p:cNvPr id="3" name="Content Placeholder 2"/>
          <p:cNvSpPr>
            <a:spLocks noGrp="1"/>
          </p:cNvSpPr>
          <p:nvPr>
            <p:ph idx="1"/>
          </p:nvPr>
        </p:nvSpPr>
        <p:spPr/>
        <p:txBody>
          <a:bodyPr/>
          <a:lstStyle/>
          <a:p>
            <a:r>
              <a:rPr lang="en-US" dirty="0"/>
              <a:t>Public school curricula, funding, teaching, employment, and other policies are set through locally </a:t>
            </a:r>
            <a:r>
              <a:rPr lang="en-US" dirty="0" smtClean="0"/>
              <a:t>elected</a:t>
            </a:r>
            <a:r>
              <a:rPr lang="en-US" dirty="0"/>
              <a:t> </a:t>
            </a:r>
            <a:r>
              <a:rPr lang="en-US" dirty="0">
                <a:hlinkClick r:id="rId2" tooltip="School board"/>
              </a:rPr>
              <a:t>school boards</a:t>
            </a:r>
            <a:r>
              <a:rPr lang="en-US" dirty="0"/>
              <a:t>, who </a:t>
            </a:r>
            <a:r>
              <a:rPr lang="en-US" dirty="0" smtClean="0"/>
              <a:t>have jurisdiction over individual</a:t>
            </a:r>
            <a:r>
              <a:rPr lang="en-US" dirty="0"/>
              <a:t> </a:t>
            </a:r>
            <a:r>
              <a:rPr lang="en-US" dirty="0">
                <a:hlinkClick r:id="rId3" tooltip="School district"/>
              </a:rPr>
              <a:t>school districts</a:t>
            </a:r>
            <a:r>
              <a:rPr lang="en-US" dirty="0"/>
              <a:t>. State governments set educational standards and mandate </a:t>
            </a:r>
            <a:r>
              <a:rPr lang="en-US" dirty="0">
                <a:hlinkClick r:id="rId4" tooltip="Standardized testing"/>
              </a:rPr>
              <a:t>standardized tests</a:t>
            </a:r>
            <a:r>
              <a:rPr lang="en-US" dirty="0"/>
              <a:t> for public school systems</a:t>
            </a:r>
          </a:p>
        </p:txBody>
      </p:sp>
      <p:pic>
        <p:nvPicPr>
          <p:cNvPr id="5122" name="Picture 2" descr="http://www.rochester.k12.mn.us/img.php?f=sites%2Frochester.new.rschooltoday.com%2Ffiles%2FFull+Board+3-26-2013.jpg&amp;w=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2" y="3886200"/>
            <a:ext cx="3333750" cy="1857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1812" y="6019800"/>
            <a:ext cx="3212033" cy="424732"/>
          </a:xfrm>
          <a:prstGeom prst="rect">
            <a:avLst/>
          </a:prstGeom>
          <a:noFill/>
        </p:spPr>
        <p:txBody>
          <a:bodyPr wrap="none" rtlCol="0">
            <a:spAutoFit/>
          </a:bodyPr>
          <a:lstStyle/>
          <a:p>
            <a:pPr>
              <a:lnSpc>
                <a:spcPct val="90000"/>
              </a:lnSpc>
            </a:pPr>
            <a:r>
              <a:rPr lang="en-US" sz="2400" dirty="0" smtClean="0"/>
              <a:t>Rochester School Board</a:t>
            </a:r>
            <a:endParaRPr lang="en-US" sz="2400" dirty="0"/>
          </a:p>
        </p:txBody>
      </p:sp>
      <p:pic>
        <p:nvPicPr>
          <p:cNvPr id="7" name="Picture 6" descr="http://www.boarddocs.com/mn/rps535/Board.nsf/files/SITE_LOGO/$file/RPS%20Hi%20Res%20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9412" y="4572000"/>
            <a:ext cx="3542628" cy="752809"/>
          </a:xfrm>
          <a:prstGeom prst="rect">
            <a:avLst/>
          </a:prstGeom>
          <a:solidFill>
            <a:schemeClr val="accent1"/>
          </a:solidFill>
          <a:ln w="41275">
            <a:solidFill>
              <a:srgbClr val="FF0000"/>
            </a:solidFill>
          </a:ln>
        </p:spPr>
      </p:pic>
      <p:sp>
        <p:nvSpPr>
          <p:cNvPr id="5" name="AutoShape 6" descr="data:image/jpeg;base64,/9j/4AAQSkZJRgABAQAAAQABAAD/2wCEAAkGBxQTEhUUEhQVFhUVGBoXFxgXFxgXFxgXGBYWFhgXFxQYHCggGBolHBQUITEhJSkrLi4uFx8zODMsNygtLisBCgoKDg0OGhAQGiwcHCQsLCwsLCwsLCwsLCwsLCwsLCwsLCwsLCwsLiwsLCwsLCwsLCwsNywsLCw2LDQsNSwsLf/AABEIAJEBWwMBIgACEQEDEQH/xAAbAAACAgMBAAAAAAAAAAAAAAADBAIFAAEGB//EAD4QAAEDAgMFBwEGBQQCAwEAAAEAAhEDIQQSMQUiQVFhBhMycYGRsaEHFELB0fAjUmJygjOisvHC4VOS0jT/xAAZAQEBAQEBAQAAAAAAAAAAAAAAAQIFAwT/xAAlEQEAAgICAgICAgMAAAAAAAAAARECIQMEEjFBUbHRMvEzQnH/2gAMAwEAAhEDEQA/ALlz1BxWOUJWVaKFUdCJKHVbIVEPvGilnuhfdrovd3VGvvV4TbKlpSQwZlPtw+7CuhqhjJMIG3Nv08M0OeUbC4A5pVf2v7Jfe2ABxBFxCTSG+zfaelijDDouiOKAMLkexHYz7pJJJJ1K6l2EdmskRFi0oVZEqVPGiYUMLh4EKNLCODtNUhFo68Jym1KhsBoTYKg33wGpUu9lpIVf92eHE6go+FplrDNlqg53+UCVKjiQ7RJYmm4ttxEeSzZ1BzYB0HE8VaikOVcW1pgm6MyoCJGiqNoUXE2aTrcdU3h6ZyGRBPBJiAf72yYlbxeKZTaXPcGtHEmAqxkgkd2Zk38/39Fzn2r7AxGLwOTD7z2mS2YzCIISh1ezds0MRPc1WPy2OUgwm6uIa3U3XjH2P9h8bhcSatcGmwCMubxm+o6L1PabSOB8cyBO7lNr+iULJlcG4MhAw7twevyhYFvGC0ECARBkcY4LKLtz3+SgmanGfqoOeqevTaGSWkF8nwkhpIgAtHS3nKawzz3bc1jlEj0UmFTbU3n+Y/4tQXYtswHAnkDdK1nE95EneEgcRDZA9JVP96Je4mCx4IY0HeaWWYcn4SbmfKVYgX1XEWkmOqQqYgOuCCOhBCS2y8hhJ/kMG8Z7AT9YSOBfvmL72sEbmQWOa43tJ68ErQexFcDUgcpIugd4vKPtR7773LsxpubuQDEXtOnI+q63sm6t9xb3geHRbMDmy2046aKK6Z1ThN/qszLnWVGzYnxv5xF8mSR4py6czKcxzzk3tcjo5d5lsPmOqviLZruqhS8T/wDH4Cr9nEZhlN/xCSd2LEyBF4j1VjSG8/8Ax+FKoFCmFXBztHOMd6Wk6WykgdLwtU6pOQ5ibtBE/hJIBj8RNvJWhZNG/wD4n5TTWdPolRZ/+J+UIVqY8Tjm468bqVYQqPUA5Y4LAF5tNqXmtBbeyVUSkLNDKD93MgyjVaJcCBrCtBF/aCi1+QuEq1ZXBGYGy8m2h2NxRxBIuC6c03Aleo7OwLm0Q06wrQsMLimkqxNUDVUWCwrg7RWdegbcUqEWOHqB2iYFZoMEqvwTTyhbew5tClC7pEESpNxLZiUthaRyoVKmZIymTpyVoWjuCaAS7WQGp2FEYxZV8J8lWt7zO62o1n4R8OHCkZBBurSHBUDWgkgDrZbp12u8JB8l5x9sOFxT8PT+758gO/kBLo6Qqr7E8Pje8rOriq2kAA3vARLrkkA8IhWlevPqAakBYCqXaLbxeYdz14JzDz3ZiY4c4tMfVK0h3OOYRJVAyoz+rNLtNI/D+WnVNbTee7vPhMR/PFvzhKFoHg6FCq1FUYepv7kxI1mcuXembxMQT1QNovvfXP1/08pIiATE/VXx2LgvSOGfu+/yUPAOF8pJZaOIzfiAJuRoo0ADT1tfjEXPHgpQPUcgE81VYiu5tJzml+/LgbuyNAt6kfKbZXloPMA6Rw5FJioVppGZ/mP+DUOoUria5AqEGN4SeQhgJ9BKphV33+JrYJpO6sgOkzvZidDqBbVKsXFeqlnO6JDbNdwaYMbhcBzcItPSSUps6sZiZ3iNQd3KHZpFtTFo15hPHQsanW6BVcq3GVZeZfkAD78BlIAEdQc3M8ETvjkdecpgE9QJJnWJPtdKUdzRMwJ8r+620jiqhrjPjvmeNdAyYcbwQYANuIhVnb3a9XD0GGlLTUJBd/JYGOhSYHa0qYGgA8gt0RvO9PhcB9nPaPEVqndVd9sE5zqI0n4XoNFu870+FAXuwRBi/RSbSEzAn4SrKrjYwCamWRwET72WxjfALSTDvrp7K1IcaN8f2n5CN91Yblo9lEiHeTT8rGOsJfB5clBz5UVsrbQvNpJoRqYUGBbrNNoVQy0BSptulqchwTQF1qgYAdEdjVVseS7orFwOVKQxTATdNgVNgXHMuZ+1LblfDtYKUgHUp4j0iixNMpBcF9lm1a9eiTVuBoea619WXG+nBWhdMapNalKNU5PzStFxlxzaaXF0iEWdY3b5pliXInJ++CZ0UGst1KqN0+SrW4xzi8Ax4YBtHqU1SrzTdraQeOnVa8Q2xohTgDgkMbiC0G8BrQbakmwHutbPxBcG3kOB11BFiOcKUht5HJRK8Y+0f7ScTQxb6GHGXunC97kAEgjjrxXpHY/b7sXgm4hzMrjYg6ZpAnyurSr5rRyErbwNDCrKdWpd2YFsuEGBOSZtHHKeMhF2jiy1hLeDC/rAiw6314JSGQxrdAB5IFUA6gHzAKTpYp7XZXmYOU6aluYEEASIBEQlNpY5w0OUF5YOJMNLiTuugWIiOqVNiyLgNOCSoP3B5H5K1haxNnRIAMiYIdxg6GxQaBJpiLGDBieJ4IorncP+krVPsknYqplkXBcQCGScrQd7KHcSLX0Re/DmhwMggEEcQRMxwUmKA6brv/u/8Gpc0GAyGi2nTyGgQ3YjKah1OYADmS1gA90kcc7PUbIPdgEiIkRfKZJkaX5q1IfxDQ4QQCOvylGsa07o19z6qGOxmRpIvDS6TyEfW6VweLLzBjUtkR4gJixINuXJNqLiaDHGSLxE3HwoUmgCAIHKFyXarts7D1jSZSDsoGYuJEzyA+VebF2w2vQFZo6EcnWt9VBYNwjQbD0vHsmK2GbUble0OadQRZI0sW4m4ES4erZkA+h4J6tiYbIE2LvQCZSpVvZeyKNCe5ptZmuYFyepT9Bu870+AlsDXJjMBfQj35p6i3ed6fAREvu7SII1M+vNF+6tgCBaI9NEFmIOgbfNlAPvP0RKeLkgR5z5kR9EqQUDfH9p+Vs7NYbwiBu+PI/KKyoSJDbeaDjQptWgERoWGkmJljUOmxbrEiIVhDNNqJRZcpOhVOe6eaYlWYQdmGHJNBgiCqilWOfjHNB7W7Wfh8K6qwEkDklDoKGGaNAt4rZ9OqIqNDh1Ery77Pe3eIxGJFKoJBvI4ea9TxJJdlBhWgzs3AspNy02ho5AQmHYJjjJAlL4IOEgnNaZQn1XyTmiIgefJSpFuymIiFpmDYDOW6A3EHL1mJ/NK0MTUlxzWaTYixA6yrESi2qeJvn+SKXIDzJYef6JgsUEHUwdQDKjUYAxwAiyWGPMugDVobxnNN4HkmhVzUnExNwY6W04K1MIJWwrXROo4hZQwjWEkSSdSSh4zE5Q4zGQAnqTYATpfis2fiS8NMghzZB5RYgxbjqpsVG2uxGCxVYV69EOqAzMkTaN4Cx0HsrmhhGMYKbGgMAjKNIS2Ixj8wDQLhxA4nKQOUSZ0t5pPa+3hTaQYzCQSNOH6+izln4xtqMZlXdp9pYTANNXEPdzDAZc4nhHWPXquW7O4rFbaf39XNhsFTd/DYww+s4H8T+LBAkaEwOaosf2Wq7TxnePJ+6UjNTeIJtvNZaMzgCJ6cF6bjcWzD0gygxrW02brQIa1jYAAHO/z67xmctkxWjNDBNYZlzjzcRqbTbjEXPkl8Zgw4zLmmZsYvBbPQwYkKtd2gbTcW13NBnLAuZy5hYagib20hcZ2q+1ZtCr3VGjnI8Recok8om2mqvyj0OjTDBAJPMkyT1JS1A7g6j9VUdku0rcdQFVoymcrmzOVw1APEcU/Ree6EXMc4/6UA8TRbAAkBthlJBAiIkGYQzYBosAIHQaJSttPm0AyQN6xy+IzHO2iNmkA87/ALhJiQqWZjUB/m9ZyMM+6Wbs4c/5gSBDnBxlwcZvMI5q5c513hbmS1oCTbtA5nAgHJGaJ06E+KOOiu1MYvDBwiYsRbkeEegQMPhchLiZJM35wGz5wAFrH43IJAm09AJAn6oWDx2cwRFyJBm4EkJuhV7b7JUMTV710h34oJg+ascDsplKn3TBDelr8/oPZTq4sh0NbMT52MGPhOUqoykkEEaj8vqEClLZrpu+0k9d7WOvVWNTChzYFrEehEEJaljjN2wJI9tU9VrhokCbE+g1KbE8FhCIl0xpaOieoM3nenwEtgsTmNxE6J+gN53p8BSRoYUeubN6xC2MCLCTFvWDKmMS2LTrHqpsxbZA5/mmxNzN4eRQ3YZ/B1kz+IeS2K3IIOKCK0IbSjsasKKwIrWyoMaplxBFtVYBadATMJnD05JQaTzny2TDDGYhEEZgW8k1UwrXtyuaC08CkKWJOctBuBKF2m2+MLQ70iSdPNWpDuyezuHoOLqVJjCeQAVvUwrXXIXnfY3t2/E1xTeyAeXBd9VruzZW+X0lWpDuFohosFt2BaTmuChYWqdHcBNkF2MfJiMoy/7tLRdSpRZfdxERZBpbOYDN/wB8+aIK5y6DNOXpMx7JCntJ1zukNnMNDAMEiybFnU8TPX4TA0SVSrvM9fhHFRS1pH7kySQIJi4sbaQpVaIbTcByJvqSTclDo4sOLsoLspAMRxGoJOgTDamenIBGYWlL+ymVsKHQeIg+1xI4wVANZTlxPPkAJMmB5qON2g1guRPJcN2i28TN51iCDMW+Z9l4Z81ah6YcdrXbPaAMBDd0TPneTxsuXwlCpjKp3srGmXO1AbcceJ/Jc72g2oKVM1KpsBw/E42GUeXtxVYO05q4cZMzaf8A8Ygb0hsGPEZi/VeeGM5TcvSax077am3MNhm93Te6pkEBjdL6y+YE8SBK4/bXaWvipaD3TSC3dmS06tLteWkaLmG415Mubu3uOljHOL6xMKzJ7tvhmLnlEx73FuK+yLeNQe2Zg43nEudMyZuSIzEkkkwALq0rfZvRxkV3vfTc4iQ0CHAWkzoTz6IWwAalVtMti8HmIAcQRwteZMrt6+PyQ1rbSWjzDSSAOka9FdsyFsDYVHBUu6oCGk5iTclxgEknoFOgf4YExb9lTp4rNMjKRqD1Ei/EJOnV/hg3MAaXKIHUwsBoaYLAWgwDYgTI9AVFjQ0NaNAAB5AQo1Mc2Cd6GyDum0c1uZAI4qzalyzNnH9X1DWx8KvZs4h02BOYOImXBxkz7fVPiplzn+rhqTDbJf79dwI8PigyRN+SXIzG4XOIBi0dCFHCYLKZJkzPSYAn2EImIxIaJ14+ijhsXnMafryTdDVXBOzEtdEz53ub+cpuhh90gm549eEeUBBqYsAwATH5WPonKFQFs6Rz1U2pangXTc2kn/7a/RWFTCZmwLWy+iFSxYJ0Tz6oaJ9fTmrtEcDhSImIGgCfoN3nenwEDC4gO4QnKDd53p8BSRD7pxGubN72WmbPjjrEnyTgqt56W9VPvm2ulyIFu8B0KE7Dv4GAmT4h5fmpCuOSDhmNTLAhBMU1hRWNR+6mFFjUTvACAdSgNRpQSeanRpyXAqOGrAuj92TNCBmJ5qohT2YLXMC8I+0di08RSNKq2WlbpY0ZiMumvQc4TlXEBonpKuxUbB7H4fCuzU273M3VziMEHmZIPMKOFx4eYgg9fdbxGNawxBJ5BNg+GwoYIEnqUA7PEzmN4Ma6aIuHxTXiWn3/AHolztNgdluT0HPlzU2Hu7GXL/3PNJ08BzeS3Ut0BJM39VLE41jGGo94DBcuJgQq/ZParC4h2SlVDjy9VLlqIXLxvs/y+EctkR8Jd/jZb+b4CS2ntfKMrNef5D9V83Pz48WPlk9+LhnOaxaxlVtAPAc4lzWtgnwgCNeZSh7U02th9WmHk+GQMo/lhcD2i7T6tpGXcXax/bzPVcSamZ4BMZnAEk6SdSVzsexy8mXlPr6dOOjh41Pv7erbS2wXgEGSb6xbifKPKZ1VPiXNMz4RMHnN/wBPqgtx9MudD7MGaZmALa8TdIYnaIfOW0cCIOs3BX2cePlv4c/KPFz/AGr2K7E1A8VcrQIDC2Q3mWwePVDobPaym2k0mBx4zM5vOUzjdpMaYm/GL/vyU8PBAdIjnNueq+2IqHhNWUwezHSMz929gIsTJ/fAGytsRg8zSGmCRGlokH0Mj6rMLiGEgTfhw16q1wjWth1VwawHeLjAstbthcdlNlmm01HmXOOYewbJsOA0geqs8dhS4jKRAJcA7m4EHUEEXJjmtYDatCsD3FRjw2xykGOUjULeIxbW2Jj98Vq5ZbosLRvGSYmBAtYADgECif4YjWLecKYrggEEEcwlqNQBjSTFggG7DnI1ttQXddSfcwiucoOxDdcwjzCxxSQplJzifxSPMAQkqOCfM6FwIeZmZM2HDU+6fpC7p5/kFNlZpMAhW1L4rClzYHKL8pn9+algcCW3MC5MBOOeBcmFOm8O0MqXIUfhHh0sIuCL8JM/qnqOH3TJub+tv0WjVDdSAm6YkSloTpYR/SN7/dqnq2HJbA5Qp0qjZiU3YCTolyFsDh3AibAaKxo+I+nwFCjVB0MolLxH98EkQ7g6x+ImESlQO7PC58//AEmgQpZglgVRu96IDm1OGiZd4h5fmi5hzQcOGpimxDphMU1hTFMKZoyQeRWUkwyyAOEwhD81uPmZ5pxrJDuea3ospvBsCLIuEPi/uKthXDYNwcTxdIcSbX5BPYzDuLd3WC2DxB681JlZswCCfMIudLKJbPwrmm4DRIPqBFhwRMTSeH5mAG5N+ZEGeiZbXB0IPldSqVANSB5mFJyWgcPSdBzm5GW3K9/qkzSqAkZZBLDbjkAi82kgcFYi6IBfr9VPJYxUHars8/F4Q0W1MlTMKgP4S4EnKeIF1zvZPsDWoVxWrvYMrS3cBa2+rnSTmPlxjlC9ILmsGZxgfPQc1zG3tvAAlxDWDh/64u6L4+x3MeKPufp9XB18uSdeje2tsNvBhoBMkxbjPIWXmnaHtIakspkhnE8Xfo1Jbe266sYFmDQcT1ceJXOvqlxhvqeS5cY5cuXnn/TtcXFjx41CdWsSYFyiUKAbvOubekmPkpnZ+B5erv0WY+AIb0HrmH79F9fHxTn61Dy5+xGGo9t4icpZ+F2XMQM1hq0t4g29yo4ZxtM7rcsmxdDuXCw9yp033jl+/wAkWkyfRdHDHxxqHH5Mpym5VFbDPLgMrtC0EAkE5s02B1kSLeav6GFOW7bl2YN/yDoJ0m3uUejS/VNsGi9beEkMLQcQGd3cBwzEEHeOs+xOtwI5p3tv2cr1cKwUbmZe2LkCYtynXyCv+z2EzOzOFh88Fe1nrVsvLPs17PYmjXfVrU3Um5SADbMSR+HkIBldjjZltjZzjIGocLag34eit6jkAlWJpAsN+IxAMQPIRPSYUaR/hi07unopvcg4d+6PIJYSr4YhrbGSHFxAk5jFvJOsG4OYAlTL1qUmbUs/R3HekjmOSUw8y4m+fhB3ToL+XwrGi3xeZTNNioQ2gw5dJsPTeup7KpmdDqbn0gKxARqYCl6FbUo7xlpOseZOqssPTOQ2gcukooamKYVtFXRZewM395srHFMOX0/NMNphHDVLCGzxpAPVWNPxH98FtjQFjfEf3wSwEA35ZiogOkG/BO5VuVbEnnTySzq8WiUSo+48lMNHJQcu0XR2NUIR2FYaHpBZVo77HAaTfpC21yO1LCmBa4PFoDQRcRqbX4pkvlp5ZrxylEAUcKNf7nfKWUSpVSXOJ0eCaYBmCDAAA0sfom9pvIYdfCY5ZuEwm2UxyE84RWNmyTktKvZTiXGDMO1Exky38V/FzRcS5oqfxSQN6YmYhuSIvF3eoVtTphosI+ikaYdqAfMSszltYglg2uyP7q+6MuaI7zKZ0trlmOMryrZFPaT8U9rnvaGOl1R12G4tlOpIzWGnRev43GtpCBGblwHn+i4rtF2hFKZ3qpPhOg6v/wDz7rn9nu+N4Ybn8Pv6/WnLc+ju3dvCm0Go6TENH4nR8ea812xtd1V2Zx00A0aOQSu0tpOe4ue4kniUhTpuqGXWby5r4cOLfnm62OMYRUMBNQ28PEqzw2DhkgWAJHAuPKT8qWHohpAcOBIHlET7o1bEyP3++K+7j4fLeWo+nyc/ZrWKqrVyMwIIAqNkOMNM0tLEwAR8cVlMnu2zraQZ0LxAv0hNVHzA/eqJUoyBxu0f7xC++IiqcrLKfZDGgkuAu+WtYIFg4SXQbEiDryCsNlXiLS0FzZ8LpIPlxt/SnDhAdRNzH/aYw+HDRAEfvXqt6eUqd7zOs7oJBImS8ggDWwGgjRX+Fol4ABPijNxy5tb9LT6qdHZrajhuAnyXXbO2e2kLgSR6DoFq2SOz2imxuV+9EltvFIEH6i+uq537VNr4ijTYKEta6c7xqOAE8F2HdMaSWtAKHiqbajcrwHDkQrMsvPvs02xXq521XOe1sQXSTfW/t7rosdiDmbc3LpuBEaC6sqWGZTtTaGg8kHE4drjcAp6VHD1LETMaH0WMP8O+gHwpFoAtyUKHhHkpIRqy0AkkyCYnQ8FbYc2E6xdQgHVTDlZkaDvFwl2vJL4euS52sDwnmE1h2zmnmjUsI0cNFRDF1SG8tPclb2ZVJ16/RNuoBwgo2Gw7W6BS4Qu9xLtYA/cJ2g45fWJWnYZrimqdMARwSwlRrGZJ6pzE1yG8rfmt08G2ZTFSiCIKthXCVja+qdp+I/vgo0MMG6KbNSpIXdUOnU/RB+8n4j1T7mhQNIK2NOdf0UDW5lbqG6icODdQU4cisCFTamaYuvNpOkECq7fhrjmEamAByjiSnWBTDGzMCfL81IyWimz3nM3eJlkukzDp+n4hHRMZ4brALyCemY8eGgummsHAa3PVDwzJaZ0Jf1/EeCtrStwlQ75gttmpHSRJEf1TDTf+ZWG0qhaHXgZZA0k5oN+gi3W6Ph8K0EENFtOnlyTrsO1w3gI1v8rM5xG2oxtXbKJLon8bmxIjKGBwcMtrEgSOcahbxVcl0DedJAAuABIEDSYuT+iHicW0S2lDG6ucTFuZcdG6rge0XaaZp0SQ24c/QvE/h/lb9TxXK7HcnOZx4/XzP6dHr9T5y9/X7P8AaPtKKZLKTpfcOdqGnSGni7r7c15/jMZqSZJ9yh4rFXgXJ4LeBwRc7m76BeXHxRi6WsYCpUZ36mgvHlxKSZt1xrNFJsskA2uZMT0hdY2ixoIMOJFyfgdLhVL8IxpzNaB15Rey6HFxR7z9/hzex2Jy1hNQJUxEvF/wn5Z+izEOMEjkfgx9YQcku/xPy38lZUaALYIkafK+qIfFlkr8Oxxc1hc4GZJ3ZjKTYgRc/Ct8GCabC7Ulk9d4X9USngWAZcoiZ9fNOvEZYFpbp/cIW9PGZcd2y2xWpVRSpnK0AHMNSeN+Wis+wWMrYrOxwzZI3vfU+n1XUu7Nsxe69gIHHl6rp9k7GpYWn3dFgaOMak8yVWJU9CkaUXJJa0ki0ZnEQL2jyMqzqYg5NbzE+pv9ETE4FhMkXUX02xli2i3cCtp1X2cXC4mJJOsR9VvaFZws0xp6yfhFp4JjTIH1lDxVMPEEKWF8LXMwTNyJ8uXulMZiXEiDEzblCebhw3whLYjBNcZKtxYi2qcpBOkifRY+qW05CkaADSBpBW6dMFoBUCtLFuMjSJKtsOJAKUp4NvJPUxCszAjSJExxKhhcRLjcwEWi2ZHUotHBNBB5ICYmuQLKWAxBOqnUw2YI2EwgbolxSBGs4ugWVhSqbvVBfgwTKap0gBClhaliTNz19E3iK5DbILMKAUzUpBwhNAeFrk6o4Nyh0MMGqQ1KCDsQb9EJ2JKO6mL9UF1ET9UEnP8AhQNc84W6n5IDsPJlABiM1YsXk0ZCIxYsWWoMBZgfD6u/5lYsV+GoN0lva3+kfRYsXydn/Fl/x78X84cR2p//AJH/AN4/JebVlixcbr+nd4/Uq3C/6hXQ7J0PmFixdL/fF5c/8JY/9+zUq79PgLFi6Hy4so4fxD+0/wDirPD/AKrFi3Dzk8Pz/JbdqP7m/wDJYsWmJdzsb/SCcesWKsSVrpNyxYqgT9EuVixFachFYsRQamh8llLwhYsT4QZiMsWIJ4bim2LFioZYj01pYsgqIxaWKokERi2sUEggjUrFi0JlDKxYoAVdVMLaxJ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www.causenys.org/wp-content/uploads/2013/12/tes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9412" y="3993640"/>
            <a:ext cx="3910703" cy="164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5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Schools</a:t>
            </a:r>
            <a:endParaRPr lang="en-US" dirty="0"/>
          </a:p>
        </p:txBody>
      </p:sp>
      <p:sp>
        <p:nvSpPr>
          <p:cNvPr id="3" name="Content Placeholder 2"/>
          <p:cNvSpPr>
            <a:spLocks noGrp="1"/>
          </p:cNvSpPr>
          <p:nvPr>
            <p:ph idx="1"/>
          </p:nvPr>
        </p:nvSpPr>
        <p:spPr/>
        <p:txBody>
          <a:bodyPr/>
          <a:lstStyle/>
          <a:p>
            <a:r>
              <a:rPr lang="en-US" dirty="0"/>
              <a:t>Private schools are generally free to determine their own curriculum and staffing </a:t>
            </a:r>
            <a:r>
              <a:rPr lang="en-US" dirty="0" smtClean="0"/>
              <a:t>policies</a:t>
            </a:r>
          </a:p>
          <a:p>
            <a:r>
              <a:rPr lang="en-US" dirty="0" smtClean="0"/>
              <a:t>88</a:t>
            </a:r>
            <a:r>
              <a:rPr lang="en-US" dirty="0"/>
              <a:t>% of school-age children attend public schools, 9% attend private schools, and nearly 3% are </a:t>
            </a:r>
            <a:r>
              <a:rPr lang="en-US" dirty="0" smtClean="0"/>
              <a:t>homeschooled</a:t>
            </a:r>
          </a:p>
          <a:p>
            <a:r>
              <a:rPr lang="en-US" dirty="0"/>
              <a:t>Private schools have various </a:t>
            </a:r>
            <a:r>
              <a:rPr lang="en-US" dirty="0" smtClean="0"/>
              <a:t>missions and cater to different students:</a:t>
            </a:r>
          </a:p>
          <a:p>
            <a:pPr lvl="1"/>
            <a:r>
              <a:rPr lang="en-US" dirty="0" smtClean="0"/>
              <a:t> college-bound </a:t>
            </a:r>
            <a:r>
              <a:rPr lang="en-US" dirty="0"/>
              <a:t>students </a:t>
            </a:r>
            <a:endParaRPr lang="en-US" dirty="0" smtClean="0"/>
          </a:p>
          <a:p>
            <a:pPr lvl="1"/>
            <a:r>
              <a:rPr lang="en-US" dirty="0" smtClean="0"/>
              <a:t>gifted students (naturally intelligent in some way)</a:t>
            </a:r>
          </a:p>
          <a:p>
            <a:pPr lvl="1"/>
            <a:r>
              <a:rPr lang="en-US" dirty="0" smtClean="0"/>
              <a:t>students </a:t>
            </a:r>
            <a:r>
              <a:rPr lang="en-US" dirty="0"/>
              <a:t>with learning disabilities or other special </a:t>
            </a:r>
            <a:r>
              <a:rPr lang="en-US" dirty="0" smtClean="0"/>
              <a:t>needs </a:t>
            </a:r>
          </a:p>
          <a:p>
            <a:pPr lvl="1"/>
            <a:r>
              <a:rPr lang="en-US" dirty="0" smtClean="0"/>
              <a:t>students </a:t>
            </a:r>
            <a:r>
              <a:rPr lang="en-US" dirty="0"/>
              <a:t>with specific religious affiliations</a:t>
            </a:r>
            <a:endParaRPr lang="en-US" dirty="0" smtClean="0"/>
          </a:p>
          <a:p>
            <a:endParaRPr lang="en-US" dirty="0"/>
          </a:p>
        </p:txBody>
      </p:sp>
    </p:spTree>
    <p:extLst>
      <p:ext uri="{BB962C8B-B14F-4D97-AF65-F5344CB8AC3E}">
        <p14:creationId xmlns:p14="http://schemas.microsoft.com/office/powerpoint/2010/main" val="15074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Does School Start?</a:t>
            </a:r>
            <a:endParaRPr lang="en-US" dirty="0"/>
          </a:p>
        </p:txBody>
      </p:sp>
      <p:sp>
        <p:nvSpPr>
          <p:cNvPr id="3" name="Content Placeholder 2"/>
          <p:cNvSpPr>
            <a:spLocks noGrp="1"/>
          </p:cNvSpPr>
          <p:nvPr>
            <p:ph idx="1"/>
          </p:nvPr>
        </p:nvSpPr>
        <p:spPr/>
        <p:txBody>
          <a:bodyPr/>
          <a:lstStyle/>
          <a:p>
            <a:r>
              <a:rPr lang="en-US" dirty="0"/>
              <a:t>Most children enter the public education system around ages five or six. The American school year traditionally begins at the end of August or the day after Labor Day in September, after the traditional summer recess</a:t>
            </a:r>
          </a:p>
          <a:p>
            <a:endParaRPr lang="en-US" dirty="0"/>
          </a:p>
          <a:p>
            <a:r>
              <a:rPr lang="en-US" dirty="0"/>
              <a:t>the end of each school year in late May or early June.</a:t>
            </a:r>
            <a:endParaRPr lang="es-CO" dirty="0"/>
          </a:p>
          <a:p>
            <a:pPr marL="0" indent="0">
              <a:buNone/>
            </a:pPr>
            <a:endParaRPr lang="en-US" dirty="0"/>
          </a:p>
        </p:txBody>
      </p:sp>
    </p:spTree>
    <p:extLst>
      <p:ext uri="{BB962C8B-B14F-4D97-AF65-F5344CB8AC3E}">
        <p14:creationId xmlns:p14="http://schemas.microsoft.com/office/powerpoint/2010/main" val="171268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Education Levels</a:t>
            </a:r>
            <a:endParaRPr lang="en-US" sz="4800" dirty="0"/>
          </a:p>
        </p:txBody>
      </p:sp>
      <p:sp>
        <p:nvSpPr>
          <p:cNvPr id="3" name="Content Placeholder 2"/>
          <p:cNvSpPr>
            <a:spLocks noGrp="1"/>
          </p:cNvSpPr>
          <p:nvPr>
            <p:ph idx="1"/>
          </p:nvPr>
        </p:nvSpPr>
        <p:spPr>
          <a:xfrm>
            <a:off x="307975" y="1676400"/>
            <a:ext cx="9144000" cy="4267200"/>
          </a:xfrm>
        </p:spPr>
        <p:txBody>
          <a:bodyPr/>
          <a:lstStyle/>
          <a:p>
            <a:r>
              <a:rPr lang="en-US" dirty="0" smtClean="0"/>
              <a:t>Elementary school</a:t>
            </a:r>
          </a:p>
          <a:p>
            <a:r>
              <a:rPr lang="en-US" dirty="0" smtClean="0"/>
              <a:t>Middle/junior school</a:t>
            </a:r>
          </a:p>
          <a:p>
            <a:r>
              <a:rPr lang="en-US" dirty="0" smtClean="0"/>
              <a:t>High School/Secondary School</a:t>
            </a:r>
          </a:p>
          <a:p>
            <a:pPr marL="0" indent="0">
              <a:buNone/>
            </a:pPr>
            <a:endParaRPr lang="en-US" dirty="0"/>
          </a:p>
        </p:txBody>
      </p:sp>
      <p:sp>
        <p:nvSpPr>
          <p:cNvPr id="4" name="AutoShape 6" descr="data:image/jpeg;base64,/9j/4AAQSkZJRgABAQAAAQABAAD/2wCEAAkGBxQTEhUUExQVFhUXGBcYFxgWFxgVFhUVFBUWFhcXFxUYHCggGBolHBUXITEhJSkrLi4uFx80ODMsNygtLisBCgoKDg0OGhAQGy8mICQsLCwsLC80NCwsLCwsLCwsLCwsLCwsLCwsLCwsLCwsLCwsLCwsLCwsLCwsLCwsLCwsLP/AABEIALEBHAMBIgACEQEDEQH/xAAcAAACAgMBAQAAAAAAAAAAAAADBAIFAAEGBwj/xABNEAACAQIEAwQGBgUKBAQHAAABAhEAAwQSITEFQVEGImFxEzKBkaGxFEJywdHwM1KCkrIHFSNDU2LC0uHxFiRzohdjw9M0RFV0g5S0/8QAGgEAAwEBAQEAAAAAAAAAAAAAAQIDAAQFBv/EADARAAIBAgYBAwMDAwUAAAAAAAABAgMRBBITITFBURQyYSJS8JGh0RVCsQVxgcHh/9oADAMBAAIRAxEAPwD0l7M0tdw9NZzUc1diueM3FlXdsHpS7WjV2zVDKKdSZNxiUht1rLV2+EnasscJzGJraiGVFt7FGUqOSuss8AHM0W5wVBymk1ol1hJnG5a3lrosRwkctKSucPIo50xHRkir9HUltU6cMRyraJO0dPb086OYypsWWzRUtxTKWaItmlzFFTAg1O3bmjphqssFhRImkcrFI02xdMGIFb9FHKrK7h5YRtRmw4HiaTMWVMqEos002HPSk7hrcmasYWNYBNBJNSVqItw+QdajMUPPWwSaFg3DpcNOWkpS0tMi9FKx4/I2iAVq41KnEVD0h6ULDuSDOQaqMaIanGc86Xa0p61WGxy11nVkRwTaxVtasga71V2ECtNWIu6UJ/AMOrLcMzUJ2FQLigtiAKRI6HJDQFDZR1pa5jKXa+aKixHUiWF/hgju7+POq+/hWXcRXQ1G5bB3E0I1GuQzw0ZcbHMEUzh8CziRA8+dHxmCKmQNOVOYdsqgdBVZT22Oanh/qakVRwzTEU3grDgztTzGa0bkCkc2zojQjF3uEV6IDVe12p279I0XUhxgKVFkAwRpWnxQDAayZjQkaRMsBA3570Vbk0DOzFL2AB2qp4bgwXvIWXOtwnKIBCMBlJHOSGE/3T0rpCa8147cZOIm8lz0ZRRJ3DIXeVI56AmqQvLYnNKO9js2wcVFcPTa31YBlIIIkQZkGoMaCbM4pGktgU1bFKzTOHNBhiNJU6iDWvSUhU2RQGwwNGz1JWogsmJfQag+AqyrVzatmYMiKp8ARQzYYcqfu4ilzidaZNiOMRJw3Q1pLp2q0aGFKnD97QUyYkoPoNhrMgGnUIFKgxHKj5aRlY7EriA7ihrhV6VNaItC4bJkBhlmYrLmHBosVF9qF2HKitxgiq25dpzi1zWqG9erogro4a0rMbuYgClmxdJOxOwNR9A55VXKjmc5dHohatZqGWrStXHY9e4fegthxRBU6HAbXFxaqbWQRrRKwVrgsha7hhGlKHDEb1a1EiipAcEzke0HExhzbuuGKglTE6Byq5svONPjVphcSHAZCGUiQQZBHUGke2llCihgCIbcgfWt82dADvrPsNctwPEfQ30cmy59UtmQMdmS5lGvVUDz1rOaXJSGGlKN0d5cvNXG8T4Tcv3bl20ySCbbJcBysAS05hJB78bV3mGtBkVuoB66ETSnB8Go9IR/a3P4tTTxnld0QlTb2ZynCMa+CzLiUizurLLqrHcaawfETO010SYpXAdTKsAykc1IkH209xDhaXVZHUFWEEHmD+d6Hh+HKihRsoAE9AIFJHZl609SK2tL9n/6DW5R0u0JkC1BTTnPwOemoRu0KDQbjEVrAc2PJcoqPVSMRTNjEjnWcQxmi1R61cQnnQEu1Jr1JYrcQuoxMCo3rLDSNOtHuXTRLGJ6025OyYGwp8aJ6WNxTHpQda1cOm00B7APpHhRrd6grM+rR7dsdKzArknbnWemig4i5QHuVrGcrDwxA60C/iAedJsZ8KFcwzHUGmUUI5voliIbc0gcPb5maMMGTuTRU4WOZNOml2RcXLoRe6o0AqaNpVknCVA2JNHXAfmKzmgqlIYfSiWnqmwPF1uZ8zWxlcoYcnvyYU5lHeiPbtTiYrlNTtcvmRZZqibtVWN4r6IL3c0kjeIgT0pBO0Yaf6NhBjcHapOcU7NlVGTV0jozcqVtq5/+e1P1X9w/GmLPG7fPN7q2pDyjZZeC6YmhXXpH+fLX6x/db8KXucUQ8/eCPmKKlF9gkmugpQnEW2zEBbd3TkSzWtT5QffU8VwyzdPfQEnTMJRo6Z1IMeE0pYxyelU5hGRhqQN2Xr5VYJikn11/eFM7Gjdbk+EYD0CG3nzIGJQZQuRDrk09aDOvjUOEtpc/61z+Kmhc6a+VVnDLn6X/AK1z50EguV3dlsz0G61Da7QHvUUhHIlcQHest2x0qAua1M3KYXYkbdLXrJNGGJFCuYmirgllsJXsOQJpZ8ynUU/cu5hqYijIwKzoYH3eNNmaJ5E+AGHxBimPTVX+lE6mKhcvgHea2W4uexZZ626xB61XrihTFjGgaHas4sZTTGEajLcqsbECdKkuJoZQqdi2Q0QVXWcUKO/FbSes6g+JE+7eklsWg83A2yUpcw/jVVju2eFTe5J6Aa/90TVJi/5Q7f8AV2mbxJj4QB8anqxXZb085dHWfRj7KldItozMe6oJMAnQCSYGtefYjtvi39RVQeAHybN86qsVxTFXPXvED4e5iR8KnLExKwwEuztL3bayP0aXLh8Fyj95qrMX27vfVtWrX/UeT7AI1rk2tFtGdjp1Me4aVD0Cp9U+6K5nim3a51U8NTvZclti+1eJeZxLgdLKBCP2zE++qi7isxlvSserXSCfOJFbD9EA89a0b7D6wHhoKVzbOqNFLgtLKYcKbpuXpUgswzq7uCVCQWgnvAnLBBWZkgV2fBsI/og2XI7DvQFncneBI7x3HU868ywJYaEZFtgEKsQXaQvresTlM7grPhPY2O0V5suUN3QLaSUVr10JnAdNSSwQ6CIBJnSvQp1D5txLriFi4tsekbNDzMBdCrADTTc/Kq9D57z+dascbj89p1fuPFtshEZIKFhJ1M96D0U9Kq7TggEGQdQRqCDzBFceL99/g7sN7bG8WzZD6OM2kZttxM+yaq7HFbi3Mt1rAA9YSQ4lZXwk6aePsq3DDr8aicJbYksqkmJJ5xpXMpLs6bFff4pdAGQWWGVZ78f0hVyRM7SojnE9Klb4rdJMWVbUwBcWSJPSdY1p48OtfqLEg6DmJAPn3j76yxwq0jBlthSNiIHX8T7zW2MFwdwtDMhQwZUmYhiN/ZTdAnvewfM0cHzrPoCNN4iaFhmGv2j91Qv8Usp691F82WfdvVde7R4ezozmW765VZpRvVYGI1g86pBTadriSnFPdl36Y8i3vNS+kH9Zv3j+Ncne7b2/qWrjfayp95quxHbS8fVt2185Y/cKtGlXIyr0Ud59Ib9Zvn86iMRc1/pD4aJ/lrza72lxTf1mUf3VUfGJqvu4u6+r3XbUbsevnVo0K3ciLxNLqJ6wL1zTve8D7oqXp36r7j/mrysXmERdcftn8ai/Erg2v3fY7fjR06y/vE1qT/sPTcXxI21LOyBRuTKxJAEknqaFge19ptENtzt3bup66RXlWL43dZSjXXZTEhmkGCCN/EVb8HwdtrNtzbLPqZCxHeMd6RyA1ihKVSEbylctRpxrTywjba+53N/jC8wo/bH4VEcRQ8/cyn76pjxa9EDKI077Zjp7iTQPT3WOrk+Sae8ileMcVs/2Lf0y/uS/4b/7OjXEjx+H40O5xeyu9wT0Gp91cpcuAxmBKzDF2JVW1iCeWnxFSsXEYd0oOgiWjl+PtpP6hNgh/p+Hbtdl7d7TJ9RHb2R8DFKXOP4lvVRV8T+B/GkdeRc+SlPiQKibRP1f32/DNSSxVSXZ2wweHh0v8/yTvY++/r348F1+BmKVayDuXfzmPcTFEe6F3uW18Nz7yw+VAfiFob3XP2QAPeqz8ak3JnQpU47IMmEjZAPz4Voso0LqD0ET7qTfilr+zZvt97+JjUDxxholtV9v3ACtlZtZdIsgCdvSHyVgPeQBWDDMfqR4swH8M1UPxS8eYHkPxmhj09wgBnMzsco03kiBWy+RHWlyWuNsEZRKyWEqpJMTymOdMPhVQau0cgCuvkACx99VZ4dlBKvncaNuCkTMicxB222pWxf9HuW9KuyHbUHVRzOvImp2b9rPPliGptxLC5xDDr9Rm33zNMHcZzHX3VEceQaLZ08lHwFV3EsYpys7lmMyuXvL5np4ctY51W/zqn6r/D8avCk2uC6rQtvIt7F7RjlYB20UrlaSVYEFgTkWPeY2NdsnESmS16OzZUlSl0kjQ23zNm7hAlVmIgNEk1TcE4IDauFLKXroV27t1T6JlzC2AmbMASu3SYMgUnwfC+kFubjZ1VSjZl9EA+dCpZiVZYDAQCCYnQRXZGLieS7M9KBW5ZvLbvK/cM5MmmdWYElRuZqoBrpOG5jbAYWwefoyCuo+yse6uWRIAEGRofZp1qOMXDOnCPlBQ3nQ8ZxFbKNcaSF3A1OpA0HtqLkxz9tVfaE/8tdk/VHh9YVxRV2jrk7RYC9211m3aaOWeB/CTS9ztliDoqWl9jsfi0fCuZtXlA3HxPyrV/HqgLamNdvxr0FSh4POdWo+zqrvFcQ2Ga4bpDelVQVAWFNu4SNB1A8apbzu857jtp9ZmPzNTw3FUfh7vqoGJRe8QNfQXDVbY4mLjhEgsw7uu8AnfQbA10xUIkJ6j5GmtCNqtePKAbGn/wAtZ/xVUXPSlSwXbQgAk+ccx4jSmO0nEtcGJIL4PDtEc2NwQem1HOm9hVB2ZEkdPzpQ1suxhFZj0UFjE9BSGGvliO8YInfrHKn+H45rBd1CkwV70xBKnkfCjJu2xowWZKT2DJwm+T6kfaZV+BM0Udn7hGtxB5ZmO/kB8aSbtddGfupCxPdPP21DDdrLjkD0aasB9c7sBsX8a5ZTr/B6MKeEXllqnZxF9e40eAVPmTTdrheHGyZ/El3+C6VzuO7T3rTOAloZSw0Ug6E+NVzdtb53Ce4/jUbVZdnQ5Yem7KH67neW7Sp6loL4qttT7zBod+9Hrug+08n3RHxrzjEdrb5O4+P41acFxb3LD3WTNlLSQQAIt51XUzrB5UkqEluy1PFpvKtjq24hbH1x+yh+eoqT41CpyvryLiI9gWuGu9pdDltrpESSZ1HSmuFdobbKfShhdzdxUUFGECAd2zSG0G+lLPDytwLUxUJK2Zl8mLLArFsHfOxCKPHKRsfKaNhOIXriDIfgANxrmPn5UDF27aWG9KxzRmOmQoTAywwzEnURsNSYoCY6wkC27PaKSykaBuSk9dPPb2xSTWyOHUtK6J4jE3ZIa4d40Ij3rSl66sw769CSTr4U5jk9IBltqy6qoYgC0xEh1MHMRr0Ou+1c92hvC3iDPNEIjzYH5V00oqWzOyVZqnnS8D5xVoc/cp++KHc4kg2VvbA++qdLoaDPXbTmOhprg1yLyeZGv2WFdWjE5XjKnwOtxFokW9OpJj5UseLOdso9n4mug7ZXWay5LE92w2pJ0y2i3+KvPVxDDSffR04Lon6ipJcnW8E4s/pMjaqwIICjNABJylRI2n2U9hb9y6AmHtsLOpJJYl9GPeZjEaj5VRcO7TCwgC2ULkMC7KC3rTAI1iI06iuku8WcW8rQzZAQBJAOTNPnrr41y1o2e0fzzYXPJ8sQtu1t5VXljsPSTC6TC7DTWPxotzEYgF7yKt1AmZXJAy9RBMg7/HrRTxC4ltWzhmIHpkyw0SSCHO/I5vHlNVpupdzMWhz567DWBz686RK+7Qrbe5UnHm47u8KWOoG0+Xtn21FV0/PKrjCYCy6lLpKuIyknKQNTvBlZJ3HtFLY/s5ftuVQrcXcMCq79VJ0PtNdUa0V9PALXHUxYzL3lIzLpsylWkagbjWDrvoDrV9f7X3WUW2lVAYggmSCW9YmSwk8zXKeiBYKRowDIVSHbT1gegGpB/Cr/ALJYSxduAXlUliUtKwu5HcBiMz210EwN+U+FLvayC0iTcWvKJtu6LOkMQM0TuNJ1PlXYcIxBuWLbsZLDXxIJn5V5Y3GlVsiiOUlTsRKnLseep13rv+xuMD4WJ9V2G0bw4O+nrVCsnlL4f3F0w8fhVX2kAGEvaz3RvP6wqxL6b/A1X9pj/wAle1Ow5f3l8K54e5HXNPKzz203591C4m3cbxIH3/dRsTiAFsjMf0eug/tbnj4CjYS3Yu2cU118rW7We0MyrmeGGx9bXKI8fGvUPNC8PQfzVc/+8t//AM92qvguMFoNcgQBq2XMQSRkEnRNQCDvKimsLfA4TeMt/wDG2egOti751XcNx9q3BP0iZJypdREPQNKHMOvug0JLZhL3jDoqW2W6MjBm1aSc5MQIm4N+Sxz50v26XKcCVYN/yNgArzCvd1jkDPwNaxPaW2Qn9ADoYJeYGYrouXLPdmYo3bXEBxgWInNg7TcgdXu6EgUsMy5DY53hd4i4D0+7lVs2O7ryOfLpAqqssA0hB7c340Zrhhu6NfB9dB/eqyZKUbsndYyRHrDX2RR+DYN3fuLOQ+kbUd22jLmbU6xI0GtLreOkoOewY/fV32Wx4tvezq0Ph71tcojvtlYEmR3YU9eWlCT2HgvqVxHjq/0t37T/ADNUF2Iroe0Sxdu+bc65Frk+P58KnT4Oit7iLtrXa9jcNbbB4hmKi4mYICsswe2AwDfVga+NcQPL5103ZbGm2jKEUyxJzTPqge6jUV0Ci7S3KX0ZjY7dK67+T/Cupu3STbWAocZcxYd5kUtsMvrQJ9XUUynF9/6BdNNCB8IojdoiAV9E0ATAK85/Co1s045UuRtGP3fsbuXgSbjjMQxIWGMjpm2yzp7NfABdGuu6lrZJDBWBysDE6CTMzEdPCpvx0RrbeACORA1M7mN6xuIWyAHnSFmJIO+4np8KkqbQHh4/cPqUGbIGHe1Eaeqo7p6aRtyqg7Q8MuXroZBpkC6ldwWPXxq1biVs/Xj2EAfDStjG2zoLiT9ofKjBOO512i4KDZzdvs1dH1lHtp7B8DuK6MWXusDudYMnlV4rA7fOpFqpqyF9NSGOJ4H0tlVzCTahtNoLKNefq/CubXsqm5c+7/WulxGIb0NvXncUxpsVMf8AfSfpKM6jb2EoYeKj9W4DD8NsoqhUQMs9/KGeSQcwzEgHSBppR8RhTlAMGYInUanUaddz41mes9JUGm2VdGm+gfFEGVspInKO8TuCNd99/fSuE4cEDs4LEqcuXk3lz+NNYp+6fKpm5RSaVhNCDdhZbHqhkIcd/un6hJ0mZ3bblHtq1uYltIeRA3kEeBpM3Pz1/MD3VrPSuN+Q06ShyXNrgtlFQK1/uZipFlRq6wZMAld9J5mtYHhaIe615wHLqpsWTkl2uQrEMVGZjt1NXpx7/wBudOto/wCtRbH3OWJUR/cf7kPj76l6h/d/j+TkzUytw/CwqMluwcrQO9btSsAKSpFsQzbkmTt0EDUXcOjZbKIpjVifWiJaNydBrHKrZMQ5OuItyf8Ayz7dTbiuX7f379sIfS2nsE/VCBg4g94gDTQxqNSPGjGUqjtf8/UrBwi8wLG4vFsZ9LatqYgKsmCNNWBAM+PzoGe6ysly4bissZRCMYIMhiDG43Hurm8XxQwhttcfMD1hTpPqiW3+VMLiRkGTNzEgkMWaBOpeZzDl7NNL6TR2Rq4fe6f6lonD1OjI5ABCZLwzMMzHeMo9Ybz08an9CwwJVhe2b66lgogklhpIYdPqmRVRYvtlzHKBPc7wbvER5k7CNeek01/OHd9MQ2UAzCkL3iF7rz8PCn+vyTc8O37V+foXtizhPoN8TeW2t60R3hndgl4KQSI1WTEUTgfA8LisP6cG6k5gYLFVgxM5QCQNSRoCDypPhuDOKwd0C4thbt6ywd4KhUS8jBLYYtpKjQDfrNdxxXG8OwuCCWslwTkFpbhy57invtbZoAJG8bkex87tycs4RcuNjhbVmwjkW0a6FbIhud7P3m1KRvLbwdMummrvE8XbizmRQvoAo7uY2+/c0JI7qwQRrz8RPPXsVdtkkHQqFWFEIIMksggE6Sx8Y8NWyqpm1uHkveYk8m0kmB0nw2qbUmdlHRtZL/e/5dlmcRbOYZVEwSAqqSUmCpUQDrvpuZ6AVvR88JlUEuSuZgY3LQSwIn31R2OKNlZ7iH0cxbMdzUsmxIkjLGh5a9aHgXc3UL3TBz5cgbMWOpXcBd5zSQMvsoqnLyaeIpOyUS4W7aa46G2nU65Wyk5sxZhpHOZmKnfwyq0gIiQ4z5hBBRlGhOpluXSl8YrJJyn0cSToDJaYzhpju7E6j3Cvw/os2dXIRQA2rAqwklwZJidIGhPLlTJMi5RSy2Q/xuwGxEurejZ17wBjIWUOZ2gCahwzB4Q4gqYupBOrbNmjTLEafKuv7F8cuXnazZdibgLhClm5cbTvPnd1h+cknYb131nBXCQz230mU9DhFDSI1Kl+k7jejGXROpDM21Y8sxHAsCQctvKSDBDsYOw0JoX8wWAe5cZRBmcp3iNgPGvXnFvnw8N4m3aPyWq/EYjDgw3DUXxOHcj2lLBp8yJKnJ8HljcEIzRcU66SIkQOhNKnhFzvd5NVAmTv3v7v5mvX0u8Oj+ltYdP/AMVwfxW1ilsdxHgyiVXD3PBLtlT5RcupQvEZU6p5RjMJdZbjlV1NwnKRA7xmAdY6eFaxLXCEUg5QQV7vQuRrH/mt767q1xPDt6mAw7SzGTjLS92ZAhHbX20PhfDrhQK2CwZITKHbGqDmGzlELdNgRvQzRDkqHAXz3lkDc7x0NEUiTpHdaIEax/pXsnDuy2GuH+nw2GWNV9Hibl0jSDoQvjqOtOHsJw8/1K+x3/zUdma8lyeNsqE+op/ZFTRwBCiB0Fexf8A4L+yP77/jWv8Aw/wX9m/77UuQOq10eVm6Dhx4XW9zIv8AkpcXhXqF7sVhVv27ORsjpceMx9e0bYBn7Nxqb/8AD7B/qv8Avms4I0azR5H6YVnpK9c/4AwfR/3/APSqrivBuFYZS166FiNPSrmOvJdz7KGRDasvB5tdcZSemvkBrUmueG9XvaDi3CvRXbeHNy47IwQgGMzKQJzAaAwZFCwPHuGph7PpreI9JlRXKhMoYAAkFmGbXXTrWyo2pIpvS1npvH412nDLWDvgxhsdMmMtl2UrOhzhMonpNXtnsXh2AbJfE8mYKR5grQsjasjl1tHkY/PlWXLPVjPOBI+VL2cTn/qyPFp9nKmlOg093+1eI04vc5FFeBdrbdT8fwoV6wriLiI/20DfEinrbAxCCPaD8YqFwa6DzpozaC4ro53H9k7dwyDkPIICFWOihoHuqixnYe+PUvIwmYeU105ag7D3Cu8aRpv4QD/tW2yRvB6bfIV0xxVSPYjzo89vdncaSA9j0iwZC3ECljswUMIO3LlS6cFx4gCzcyjXLmAB1nWCNQda9JuKAszB89+dCv3mgQ0j261aOLk+kHOdf/JhhbQwa2SqG4pZmWWZlzsW3dFPOJEieZqx7T9ibWKsvbDOhaCCbl10BUyD6MvB1H+1ec4fFXFYPbzKymVIJ/JHhXrHZPjH0rDi4QA4OVwNswAMjoCCDHjXRSqKez5KqVzxDjv8k+NsZnUi8oED0IysQP10Os77ZvOuUxnAcWTItsQBlhDOm0Dwr60iqXjfZiziJYjJd5XFAk/aGz+3XoRVpZkvpAz5ebszizAFi57Yiff4CnLPAMYUKnDsYGhZhpG2UTE16jxKzcwt30Tjvbg7qwJ0IPsPlFLDFFjpE+3x8PCuOWKqLZpCOVjz/CcHx6iPo65NDBdI0gakuW2zc5GaRsBVhxXgt+6B6PCYfDQArBbpZbuQkgkMTrJ9oAHn2IvMdxW8x6aeFT9ZPwgahDsImEwQtPfw9706ZpdHV7UsSA2XMCTlgbcttJr0O120wZ3dl+0jfcDXA+iU65flv51EYUHmB8fhNb1kvgpFt8HplntJg22v2/2iV/iApqxxLDuYS9aY7wtxCY9hrytsIp9Uj2AfjURgY9blz0/2reufaKZJ+D2IJO3wrTWZ3rxv6Iq67A7zK6eYp/D3Mg7ruPBHb4QwNN65faFU5M9MucNtne2h81B+Ypa72fw7b4ewfO1bPzWuKt8dvqIF657SG2+1J505a7VYkRJU/aVf8Mfk0yxlN8pj6Uujoh2WwoMjC4cHqLVsH3hageyuFgD6PaAAIAC5YDbgRsDVWnay/OotHwhgfKc+lGftiw/q0J6ZiJ94p1iqPkOWoOXOymGYQbbQY0F28Bp5XPGgf8FYbkL48sTif/drWG7ZAjv2Sp/uuG+YFP2O09luTjzA+406rUn2C9WPbKLHdlrSXsOqviAHa4pP0i6WEWzcGVixKzk1jenG7ICO7i8cvliWP8SmjcV41aZ7DAP/AEd4M3d+qbV22dAZP6QaeFWuH49hnEi6B9pWT+ICmUqb7QNSr5Zzp7Ek74/HnzuWj87RoY7BiZ+l4knqRYn3+hrrk4hYO122f21+U0yjqdiD5EGqZYsGtU8nGDsWeWLv/uYc/wDp1K12Tup+jxt5T1FmwD8FFdnkqJStkQdef4kcm/AcZy4leHnZtGofzDjv/qdz/wDXt/jXWla1lrZUbXl8fov4PHLb5rdthIzoh26oDttz8qgVOslvKY/235VV4LtBbFsBbcBe4CGWCVJAnQZeXx1o6do0Jgq2vIL0HnvXkSozu9jmdht2AgQSTty08Knh9CSZ9mo03mo28UpiUuAeK6eHvogBIlZB5aD72/CptNchjfoiDrtt4a6+P3Vt7ZPl5Ae3lQ1zRqxHkANPj40Zbo5yRrqW3PsA00oP4M5fJiYUROo15CfnMURiF5E+A/Gg3MaACe7zgToelbwODv4kxYtFo0z7Ivm50nXbetGMpMF/AHF4oKpEGee4+Y+Nei/ye8LNnChmBDXTng8lIheU6gA69aV7PdhVQrcxRW84MqoEW1PjzuR1IHlXaRXqYeg4bsZGgtZlrZqr4x2gsYYH0jjNyRTLk9I5e2uptJXYSg/lOsp6C1cJhluZQeqsrFht/dFccl9Muk7dOc+Gp89aZ43xj6awLuI+pbXQJ5z6zE8/gKSa22mUx4CC2njHl8a8jETU5XRndBrinTu6kdRr7z5bULEJG6kD5fdRbFlk5k9TIk6c/dRLznST020+I1Gtcl7Mm4xFLMnYSPED7q0SNyfcB+HjTiYlVEMM3nBPXUxWNfRoBHiBsCNvbWzPwPFR+4VN0bGT7hyqeoMhSfEmPly/Ci+jQnT3AA/Gak+Hfl1Ea+/yoZkNZrdAvSMJ666/netvdPMCPOPyfCojDtPqyfMnXxO1bRSNcp5bz86N0bPNPsi1sHlG2oM+zpWLh1ndwPw03jzrG7o8jz8N/lWKpI39n59lNYGo7k8oJ9c+R15Vowfrn3r+YqC6bydOnIf7VgcDeYPX41sodaRP0cD9IZ01gfk/61JUYbPPmBQzcHLziBvv1rDl5FvGZO06bxQsxNVhw7AAFh7o19+tRfFuNN/Jtee086gbgHPTXx8PKN/fUWfprz3PLfnWswOrIl9IknukT4ZqkcUBoWE7ajrPKgPcG5UnrvA94rTSeXu/1o7g9RNdjP0jnnIkgiHdNtR6rfnxpu1xe6Nr78v6xyNftae6qgWFPPr4T+PKtnDIPPoeen+1MpyXbD6iRe/z7iJB+kXB4f0bD/uT76PZ7VX4/S5v2UPs0UVzLW15aajUNEeA8aGoP60ft/606q1PuZvUfCKDB8BhfVMaxMtEzvHv0NP2OCiCS4WTMBeWvMn7q7q12BvGM1+2v2VZ+vUr1qxT+T9D69+4eoQIgPsYNXa415C5ZHntrh1tQfWMRqTAG31Z/MU02NgGCdJiDv4bedelYbsThF3tl/tO3yUgfCrTDcKsWtUtW0P6wVQfa29D0kpe5jJM8qwWEv3f0eHuNyByFU/eaFPvq6wHYbFXCDda3aHQTcPsUQB+9XdYjjOHQw962CNwXE6+G9VOJ7eYNCQGdyP1LbGdJ0JgU8cNSjyzZV2Zw3sLhbUFlN1utyCv7ghT7Qa6RLYAAEADYAQB5CuKx38o1tTlt2bjH+/CRz21Py3qpx3brFvAt2igPNVzEDfQuI9sVXVpQ4Dsj0t3AEkgAbk6Ae2qHifbDDWgYb0jDkm2++Y6EeU15/jcRiLom87tHXb3AAchrFLIQx0UncerAA/a2/Olc88Y/wC1DXReY/trfuAhctpTsLcu8cpuDTmNo86p7OHBGZiTO+nPcn579acsYKFEQo1Ov1fDQfGtXcBcPNfA/dqNfOuGddze7GzSXCBIEg7EEDTlUAwEEDXrBj7+lG+iXdhlB6wNPDXf3UX6IRBYg6anbXnUnIzlN9CwfNoCPYCDsd/jS9vQ8zud8pGka9ROtWgKg95lMcoPwisfGW4108YgTOn3UuZ+CUoruRVSR9WfLboPP3VNE8Incga+3T5VZ279ph3Z35DwOs7EUJhE94RoPhyFHN8G00uGLC0AOQPkB5/D5VK1iiDygHXz8PdW2sTqDtrsT8Z093WlySN1kacwfv0Fa1yb24H/AKUDynp3Tvp1jryqDYmI3G/lv0nfxpdbk+B5768/MAVt2C6kSTzb/QUFE2rPybZvCOe8SempNZdQDWT4zoInrWWgjECTMzzg8tzpz8KKLes90BT4mOXIjpTXsFO/IoqFj3V6bR1309lS9DqQSecA6T8Zo0nXRgBzHzGvzrVzukSJjaZnzPtgVRSGVgbWzM5h94bTSefvjaoKpaO6SecGPPT63u5b1NgxM7awZ6TMga9N6xVYASFnqIBOmukeIo3FbNKqA9PIiZjY66f61K1aB0XffrHx8OZrZcajugb8+nn8OVa9CTJUnXWQJOm0UtwJow2CdjBGwmDp1G359+LYYmCRA0kkR4fnwooQ6Eka+BJPiZ56+6tFJ+ttO2kRO+XbprWuHLcVbDsCASIjefdtrWxZ11IPiveiRoYj860zashhGusj9Wdtht118KLaMHLlQiSDrJI8QYJPhJoXNkK9bY1ywTr9UktryHKseySTMiNNDGkDlTIsKFIZ3EajNbgZZ0jU+AnwqcIdWYnoQDqPbrRzAsj1KzR6ysr30XZC7t7DXBdsfX/Zf5Vqsqdb2CyOOxPq2/tD5rVkfXP2R91ZWV474FRO3t+ejVvEfX8h8lrdZU+zILa9Y+S/IVmL2Ps++srKHYWMrt7PxoXEvVf7P+E1qspFyZ8AOz/6Mef+Snsbsvkfka3WVpe4Z+0R5P7flWrPLy/wisrKxyvkKuwpe/8ApH/Z+QrdZQjyU6Fj/hHyFGw+/tP8JrKyqMEwWH39v+KpcT3Pm/31lZW7JAW3b7Qpm1ufIfNKysrMMRtd/b/hNV9313/Z/hrKyhAqM8Q9e35D5UC7t+ynyFZWU/QlTkI/r+2mrPqHzPyFbrKRgp8sHa3H2fxqN76nmf46ysrdlR7iGx8z/AtAu7Dy/GsrKUpLkreK/pB/1E+aVY4PZvtN86ysppe1EV7m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UUExQVFhUXGBcYFxgWFxgVFhUVFBUWFhcXFxUYHCggGBolHBUXITEhJSkrLi4uFx80ODMsNygtLisBCgoKDg0OGhAQGy8mICQsLCwsLC80NCwsLCwsLCwsLCwsLCwsLCwsLCwsLCwsLCwsLCwsLCwsLCwsLCwsLCwsLP/AABEIALEBHAMBIgACEQEDEQH/xAAcAAACAgMBAQAAAAAAAAAAAAADBAIFAAEGBwj/xABNEAACAQIEAwQGBgUKBAQHAAABAhEAAwQSITEFQVEGImFxEzKBkaGxFEJywdHwM1KCkrIHFSNDU2LC0uHxFiRzohdjw9M0RFV0g5S0/8QAGgEAAwEBAQEAAAAAAAAAAAAAAQIDAAQFBv/EADARAAIBAgYBAwMDAwUAAAAAAAABAgMRBBITITFBURQyYSJS8JGh0RVCsQVxgcHh/9oADAMBAAIRAxEAPwD0l7M0tdw9NZzUc1diueM3FlXdsHpS7WjV2zVDKKdSZNxiUht1rLV2+EnasscJzGJraiGVFt7FGUqOSuss8AHM0W5wVBymk1ol1hJnG5a3lrosRwkctKSucPIo50xHRkir9HUltU6cMRyraJO0dPb086OYypsWWzRUtxTKWaItmlzFFTAg1O3bmjphqssFhRImkcrFI02xdMGIFb9FHKrK7h5YRtRmw4HiaTMWVMqEos002HPSk7hrcmasYWNYBNBJNSVqItw+QdajMUPPWwSaFg3DpcNOWkpS0tMi9FKx4/I2iAVq41KnEVD0h6ULDuSDOQaqMaIanGc86Xa0p61WGxy11nVkRwTaxVtasga71V2ECtNWIu6UJ/AMOrLcMzUJ2FQLigtiAKRI6HJDQFDZR1pa5jKXa+aKixHUiWF/hgju7+POq+/hWXcRXQ1G5bB3E0I1GuQzw0ZcbHMEUzh8CziRA8+dHxmCKmQNOVOYdsqgdBVZT22Oanh/qakVRwzTEU3grDgztTzGa0bkCkc2zojQjF3uEV6IDVe12p279I0XUhxgKVFkAwRpWnxQDAayZjQkaRMsBA3570Vbk0DOzFL2AB2qp4bgwXvIWXOtwnKIBCMBlJHOSGE/3T0rpCa8147cZOIm8lz0ZRRJ3DIXeVI56AmqQvLYnNKO9js2wcVFcPTa31YBlIIIkQZkGoMaCbM4pGktgU1bFKzTOHNBhiNJU6iDWvSUhU2RQGwwNGz1JWogsmJfQag+AqyrVzatmYMiKp8ARQzYYcqfu4ilzidaZNiOMRJw3Q1pLp2q0aGFKnD97QUyYkoPoNhrMgGnUIFKgxHKj5aRlY7EriA7ihrhV6VNaItC4bJkBhlmYrLmHBosVF9qF2HKitxgiq25dpzi1zWqG9erogro4a0rMbuYgClmxdJOxOwNR9A55VXKjmc5dHohatZqGWrStXHY9e4fegthxRBU6HAbXFxaqbWQRrRKwVrgsha7hhGlKHDEb1a1EiipAcEzke0HExhzbuuGKglTE6Byq5svONPjVphcSHAZCGUiQQZBHUGke2llCihgCIbcgfWt82dADvrPsNctwPEfQ30cmy59UtmQMdmS5lGvVUDz1rOaXJSGGlKN0d5cvNXG8T4Tcv3bl20ySCbbJcBysAS05hJB78bV3mGtBkVuoB66ETSnB8Go9IR/a3P4tTTxnld0QlTb2ZynCMa+CzLiUizurLLqrHcaawfETO010SYpXAdTKsAykc1IkH209xDhaXVZHUFWEEHmD+d6Hh+HKihRsoAE9AIFJHZl609SK2tL9n/6DW5R0u0JkC1BTTnPwOemoRu0KDQbjEVrAc2PJcoqPVSMRTNjEjnWcQxmi1R61cQnnQEu1Jr1JYrcQuoxMCo3rLDSNOtHuXTRLGJ6025OyYGwp8aJ6WNxTHpQda1cOm00B7APpHhRrd6grM+rR7dsdKzArknbnWemig4i5QHuVrGcrDwxA60C/iAedJsZ8KFcwzHUGmUUI5voliIbc0gcPb5maMMGTuTRU4WOZNOml2RcXLoRe6o0AqaNpVknCVA2JNHXAfmKzmgqlIYfSiWnqmwPF1uZ8zWxlcoYcnvyYU5lHeiPbtTiYrlNTtcvmRZZqibtVWN4r6IL3c0kjeIgT0pBO0Yaf6NhBjcHapOcU7NlVGTV0jozcqVtq5/+e1P1X9w/GmLPG7fPN7q2pDyjZZeC6YmhXXpH+fLX6x/db8KXucUQ8/eCPmKKlF9gkmugpQnEW2zEBbd3TkSzWtT5QffU8VwyzdPfQEnTMJRo6Z1IMeE0pYxyelU5hGRhqQN2Xr5VYJikn11/eFM7Gjdbk+EYD0CG3nzIGJQZQuRDrk09aDOvjUOEtpc/61z+Kmhc6a+VVnDLn6X/AK1z50EguV3dlsz0G61Da7QHvUUhHIlcQHest2x0qAua1M3KYXYkbdLXrJNGGJFCuYmirgllsJXsOQJpZ8ynUU/cu5hqYijIwKzoYH3eNNmaJ5E+AGHxBimPTVX+lE6mKhcvgHea2W4uexZZ626xB61XrihTFjGgaHas4sZTTGEajLcqsbECdKkuJoZQqdi2Q0QVXWcUKO/FbSes6g+JE+7eklsWg83A2yUpcw/jVVju2eFTe5J6Aa/90TVJi/5Q7f8AV2mbxJj4QB8anqxXZb085dHWfRj7KldItozMe6oJMAnQCSYGtefYjtvi39RVQeAHybN86qsVxTFXPXvED4e5iR8KnLExKwwEuztL3bayP0aXLh8Fyj95qrMX27vfVtWrX/UeT7AI1rk2tFtGdjp1Me4aVD0Cp9U+6K5nim3a51U8NTvZclti+1eJeZxLgdLKBCP2zE++qi7isxlvSserXSCfOJFbD9EA89a0b7D6wHhoKVzbOqNFLgtLKYcKbpuXpUgswzq7uCVCQWgnvAnLBBWZkgV2fBsI/og2XI7DvQFncneBI7x3HU868ywJYaEZFtgEKsQXaQvresTlM7grPhPY2O0V5suUN3QLaSUVr10JnAdNSSwQ6CIBJnSvQp1D5txLriFi4tsekbNDzMBdCrADTTc/Kq9D57z+dascbj89p1fuPFtshEZIKFhJ1M96D0U9Kq7TggEGQdQRqCDzBFceL99/g7sN7bG8WzZD6OM2kZttxM+yaq7HFbi3Mt1rAA9YSQ4lZXwk6aePsq3DDr8aicJbYksqkmJJ5xpXMpLs6bFff4pdAGQWWGVZ78f0hVyRM7SojnE9Klb4rdJMWVbUwBcWSJPSdY1p48OtfqLEg6DmJAPn3j76yxwq0jBlthSNiIHX8T7zW2MFwdwtDMhQwZUmYhiN/ZTdAnvewfM0cHzrPoCNN4iaFhmGv2j91Qv8Usp691F82WfdvVde7R4ezozmW765VZpRvVYGI1g86pBTadriSnFPdl36Y8i3vNS+kH9Zv3j+Ncne7b2/qWrjfayp95quxHbS8fVt2185Y/cKtGlXIyr0Ud59Ib9Zvn86iMRc1/pD4aJ/lrza72lxTf1mUf3VUfGJqvu4u6+r3XbUbsevnVo0K3ciLxNLqJ6wL1zTve8D7oqXp36r7j/mrysXmERdcftn8ai/Erg2v3fY7fjR06y/vE1qT/sPTcXxI21LOyBRuTKxJAEknqaFge19ptENtzt3bup66RXlWL43dZSjXXZTEhmkGCCN/EVb8HwdtrNtzbLPqZCxHeMd6RyA1ihKVSEbylctRpxrTywjba+53N/jC8wo/bH4VEcRQ8/cyn76pjxa9EDKI077Zjp7iTQPT3WOrk+Sae8ileMcVs/2Lf0y/uS/4b/7OjXEjx+H40O5xeyu9wT0Gp91cpcuAxmBKzDF2JVW1iCeWnxFSsXEYd0oOgiWjl+PtpP6hNgh/p+Hbtdl7d7TJ9RHb2R8DFKXOP4lvVRV8T+B/GkdeRc+SlPiQKibRP1f32/DNSSxVSXZ2wweHh0v8/yTvY++/r348F1+BmKVayDuXfzmPcTFEe6F3uW18Nz7yw+VAfiFob3XP2QAPeqz8ak3JnQpU47IMmEjZAPz4Voso0LqD0ET7qTfilr+zZvt97+JjUDxxholtV9v3ACtlZtZdIsgCdvSHyVgPeQBWDDMfqR4swH8M1UPxS8eYHkPxmhj09wgBnMzsco03kiBWy+RHWlyWuNsEZRKyWEqpJMTymOdMPhVQau0cgCuvkACx99VZ4dlBKvncaNuCkTMicxB222pWxf9HuW9KuyHbUHVRzOvImp2b9rPPliGptxLC5xDDr9Rm33zNMHcZzHX3VEceQaLZ08lHwFV3EsYpys7lmMyuXvL5np4ctY51W/zqn6r/D8avCk2uC6rQtvIt7F7RjlYB20UrlaSVYEFgTkWPeY2NdsnESmS16OzZUlSl0kjQ23zNm7hAlVmIgNEk1TcE4IDauFLKXroV27t1T6JlzC2AmbMASu3SYMgUnwfC+kFubjZ1VSjZl9EA+dCpZiVZYDAQCCYnQRXZGLieS7M9KBW5ZvLbvK/cM5MmmdWYElRuZqoBrpOG5jbAYWwefoyCuo+yse6uWRIAEGRofZp1qOMXDOnCPlBQ3nQ8ZxFbKNcaSF3A1OpA0HtqLkxz9tVfaE/8tdk/VHh9YVxRV2jrk7RYC9211m3aaOWeB/CTS9ztliDoqWl9jsfi0fCuZtXlA3HxPyrV/HqgLamNdvxr0FSh4POdWo+zqrvFcQ2Ga4bpDelVQVAWFNu4SNB1A8apbzu857jtp9ZmPzNTw3FUfh7vqoGJRe8QNfQXDVbY4mLjhEgsw7uu8AnfQbA10xUIkJ6j5GmtCNqtePKAbGn/wAtZ/xVUXPSlSwXbQgAk+ccx4jSmO0nEtcGJIL4PDtEc2NwQem1HOm9hVB2ZEkdPzpQ1suxhFZj0UFjE9BSGGvliO8YInfrHKn+H45rBd1CkwV70xBKnkfCjJu2xowWZKT2DJwm+T6kfaZV+BM0Udn7hGtxB5ZmO/kB8aSbtddGfupCxPdPP21DDdrLjkD0aasB9c7sBsX8a5ZTr/B6MKeEXllqnZxF9e40eAVPmTTdrheHGyZ/El3+C6VzuO7T3rTOAloZSw0Ug6E+NVzdtb53Ce4/jUbVZdnQ5Yem7KH67neW7Sp6loL4qttT7zBod+9Hrug+08n3RHxrzjEdrb5O4+P41acFxb3LD3WTNlLSQQAIt51XUzrB5UkqEluy1PFpvKtjq24hbH1x+yh+eoqT41CpyvryLiI9gWuGu9pdDltrpESSZ1HSmuFdobbKfShhdzdxUUFGECAd2zSG0G+lLPDytwLUxUJK2Zl8mLLArFsHfOxCKPHKRsfKaNhOIXriDIfgANxrmPn5UDF27aWG9KxzRmOmQoTAywwzEnURsNSYoCY6wkC27PaKSykaBuSk9dPPb2xSTWyOHUtK6J4jE3ZIa4d40Ij3rSl66sw769CSTr4U5jk9IBltqy6qoYgC0xEh1MHMRr0Ou+1c92hvC3iDPNEIjzYH5V00oqWzOyVZqnnS8D5xVoc/cp++KHc4kg2VvbA++qdLoaDPXbTmOhprg1yLyeZGv2WFdWjE5XjKnwOtxFokW9OpJj5UseLOdso9n4mug7ZXWay5LE92w2pJ0y2i3+KvPVxDDSffR04Lon6ipJcnW8E4s/pMjaqwIICjNABJylRI2n2U9hb9y6AmHtsLOpJJYl9GPeZjEaj5VRcO7TCwgC2ULkMC7KC3rTAI1iI06iuku8WcW8rQzZAQBJAOTNPnrr41y1o2e0fzzYXPJ8sQtu1t5VXljsPSTC6TC7DTWPxotzEYgF7yKt1AmZXJAy9RBMg7/HrRTxC4ltWzhmIHpkyw0SSCHO/I5vHlNVpupdzMWhz567DWBz686RK+7Qrbe5UnHm47u8KWOoG0+Xtn21FV0/PKrjCYCy6lLpKuIyknKQNTvBlZJ3HtFLY/s5ftuVQrcXcMCq79VJ0PtNdUa0V9PALXHUxYzL3lIzLpsylWkagbjWDrvoDrV9f7X3WUW2lVAYggmSCW9YmSwk8zXKeiBYKRowDIVSHbT1gegGpB/Cr/ALJYSxduAXlUliUtKwu5HcBiMz210EwN+U+FLvayC0iTcWvKJtu6LOkMQM0TuNJ1PlXYcIxBuWLbsZLDXxIJn5V5Y3GlVsiiOUlTsRKnLseep13rv+xuMD4WJ9V2G0bw4O+nrVCsnlL4f3F0w8fhVX2kAGEvaz3RvP6wqxL6b/A1X9pj/wAle1Ow5f3l8K54e5HXNPKzz203591C4m3cbxIH3/dRsTiAFsjMf0eug/tbnj4CjYS3Yu2cU118rW7We0MyrmeGGx9bXKI8fGvUPNC8PQfzVc/+8t//AM92qvguMFoNcgQBq2XMQSRkEnRNQCDvKimsLfA4TeMt/wDG2egOti751XcNx9q3BP0iZJypdREPQNKHMOvug0JLZhL3jDoqW2W6MjBm1aSc5MQIm4N+Sxz50v26XKcCVYN/yNgArzCvd1jkDPwNaxPaW2Qn9ADoYJeYGYrouXLPdmYo3bXEBxgWInNg7TcgdXu6EgUsMy5DY53hd4i4D0+7lVs2O7ryOfLpAqqssA0hB7c340Zrhhu6NfB9dB/eqyZKUbsndYyRHrDX2RR+DYN3fuLOQ+kbUd22jLmbU6xI0GtLreOkoOewY/fV32Wx4tvezq0Ph71tcojvtlYEmR3YU9eWlCT2HgvqVxHjq/0t37T/ADNUF2Iroe0Sxdu+bc65Frk+P58KnT4Oit7iLtrXa9jcNbbB4hmKi4mYICsswe2AwDfVga+NcQPL5103ZbGm2jKEUyxJzTPqge6jUV0Ci7S3KX0ZjY7dK67+T/Cupu3STbWAocZcxYd5kUtsMvrQJ9XUUynF9/6BdNNCB8IojdoiAV9E0ATAK85/Co1s045UuRtGP3fsbuXgSbjjMQxIWGMjpm2yzp7NfABdGuu6lrZJDBWBysDE6CTMzEdPCpvx0RrbeACORA1M7mN6xuIWyAHnSFmJIO+4np8KkqbQHh4/cPqUGbIGHe1Eaeqo7p6aRtyqg7Q8MuXroZBpkC6ldwWPXxq1biVs/Xj2EAfDStjG2zoLiT9ofKjBOO512i4KDZzdvs1dH1lHtp7B8DuK6MWXusDudYMnlV4rA7fOpFqpqyF9NSGOJ4H0tlVzCTahtNoLKNefq/CubXsqm5c+7/WulxGIb0NvXncUxpsVMf8AfSfpKM6jb2EoYeKj9W4DD8NsoqhUQMs9/KGeSQcwzEgHSBppR8RhTlAMGYInUanUaddz41mes9JUGm2VdGm+gfFEGVspInKO8TuCNd99/fSuE4cEDs4LEqcuXk3lz+NNYp+6fKpm5RSaVhNCDdhZbHqhkIcd/un6hJ0mZ3bblHtq1uYltIeRA3kEeBpM3Pz1/MD3VrPSuN+Q06ShyXNrgtlFQK1/uZipFlRq6wZMAld9J5mtYHhaIe615wHLqpsWTkl2uQrEMVGZjt1NXpx7/wBudOto/wCtRbH3OWJUR/cf7kPj76l6h/d/j+TkzUytw/CwqMluwcrQO9btSsAKSpFsQzbkmTt0EDUXcOjZbKIpjVifWiJaNydBrHKrZMQ5OuItyf8Ayz7dTbiuX7f379sIfS2nsE/VCBg4g94gDTQxqNSPGjGUqjtf8/UrBwi8wLG4vFsZ9LatqYgKsmCNNWBAM+PzoGe6ysly4bissZRCMYIMhiDG43Hurm8XxQwhttcfMD1hTpPqiW3+VMLiRkGTNzEgkMWaBOpeZzDl7NNL6TR2Rq4fe6f6lonD1OjI5ABCZLwzMMzHeMo9Ybz08an9CwwJVhe2b66lgogklhpIYdPqmRVRYvtlzHKBPc7wbvER5k7CNeek01/OHd9MQ2UAzCkL3iF7rz8PCn+vyTc8O37V+foXtizhPoN8TeW2t60R3hndgl4KQSI1WTEUTgfA8LisP6cG6k5gYLFVgxM5QCQNSRoCDypPhuDOKwd0C4thbt6ywd4KhUS8jBLYYtpKjQDfrNdxxXG8OwuCCWslwTkFpbhy57invtbZoAJG8bkex87tycs4RcuNjhbVmwjkW0a6FbIhud7P3m1KRvLbwdMummrvE8XbizmRQvoAo7uY2+/c0JI7qwQRrz8RPPXsVdtkkHQqFWFEIIMksggE6Sx8Y8NWyqpm1uHkveYk8m0kmB0nw2qbUmdlHRtZL/e/5dlmcRbOYZVEwSAqqSUmCpUQDrvpuZ6AVvR88JlUEuSuZgY3LQSwIn31R2OKNlZ7iH0cxbMdzUsmxIkjLGh5a9aHgXc3UL3TBz5cgbMWOpXcBd5zSQMvsoqnLyaeIpOyUS4W7aa46G2nU65Wyk5sxZhpHOZmKnfwyq0gIiQ4z5hBBRlGhOpluXSl8YrJJyn0cSToDJaYzhpju7E6j3Cvw/os2dXIRQA2rAqwklwZJidIGhPLlTJMi5RSy2Q/xuwGxEurejZ17wBjIWUOZ2gCahwzB4Q4gqYupBOrbNmjTLEafKuv7F8cuXnazZdibgLhClm5cbTvPnd1h+cknYb131nBXCQz230mU9DhFDSI1Kl+k7jejGXROpDM21Y8sxHAsCQctvKSDBDsYOw0JoX8wWAe5cZRBmcp3iNgPGvXnFvnw8N4m3aPyWq/EYjDgw3DUXxOHcj2lLBp8yJKnJ8HljcEIzRcU66SIkQOhNKnhFzvd5NVAmTv3v7v5mvX0u8Oj+ltYdP/AMVwfxW1ilsdxHgyiVXD3PBLtlT5RcupQvEZU6p5RjMJdZbjlV1NwnKRA7xmAdY6eFaxLXCEUg5QQV7vQuRrH/mt767q1xPDt6mAw7SzGTjLS92ZAhHbX20PhfDrhQK2CwZITKHbGqDmGzlELdNgRvQzRDkqHAXz3lkDc7x0NEUiTpHdaIEax/pXsnDuy2GuH+nw2GWNV9Hibl0jSDoQvjqOtOHsJw8/1K+x3/zUdma8lyeNsqE+op/ZFTRwBCiB0Fexf8A4L+yP77/jWv8Aw/wX9m/77UuQOq10eVm6Dhx4XW9zIv8AkpcXhXqF7sVhVv27ORsjpceMx9e0bYBn7Nxqb/8AD7B/qv8Avms4I0azR5H6YVnpK9c/4AwfR/3/APSqrivBuFYZS166FiNPSrmOvJdz7KGRDasvB5tdcZSemvkBrUmueG9XvaDi3CvRXbeHNy47IwQgGMzKQJzAaAwZFCwPHuGph7PpreI9JlRXKhMoYAAkFmGbXXTrWyo2pIpvS1npvH412nDLWDvgxhsdMmMtl2UrOhzhMonpNXtnsXh2AbJfE8mYKR5grQsjasjl1tHkY/PlWXLPVjPOBI+VL2cTn/qyPFp9nKmlOg093+1eI04vc5FFeBdrbdT8fwoV6wriLiI/20DfEinrbAxCCPaD8YqFwa6DzpozaC4ro53H9k7dwyDkPIICFWOihoHuqixnYe+PUvIwmYeU105ag7D3Cu8aRpv4QD/tW2yRvB6bfIV0xxVSPYjzo89vdncaSA9j0iwZC3ECljswUMIO3LlS6cFx4gCzcyjXLmAB1nWCNQda9JuKAszB89+dCv3mgQ0j261aOLk+kHOdf/JhhbQwa2SqG4pZmWWZlzsW3dFPOJEieZqx7T9ibWKsvbDOhaCCbl10BUyD6MvB1H+1ec4fFXFYPbzKymVIJ/JHhXrHZPjH0rDi4QA4OVwNswAMjoCCDHjXRSqKez5KqVzxDjv8k+NsZnUi8oED0IysQP10Os77ZvOuUxnAcWTItsQBlhDOm0Dwr60iqXjfZiziJYjJd5XFAk/aGz+3XoRVpZkvpAz5ebszizAFi57Yiff4CnLPAMYUKnDsYGhZhpG2UTE16jxKzcwt30Tjvbg7qwJ0IPsPlFLDFFjpE+3x8PCuOWKqLZpCOVjz/CcHx6iPo65NDBdI0gakuW2zc5GaRsBVhxXgt+6B6PCYfDQArBbpZbuQkgkMTrJ9oAHn2IvMdxW8x6aeFT9ZPwgahDsImEwQtPfw9706ZpdHV7UsSA2XMCTlgbcttJr0O120wZ3dl+0jfcDXA+iU65flv51EYUHmB8fhNb1kvgpFt8HplntJg22v2/2iV/iApqxxLDuYS9aY7wtxCY9hrytsIp9Uj2AfjURgY9blz0/2reufaKZJ+D2IJO3wrTWZ3rxv6Iq67A7zK6eYp/D3Mg7ruPBHb4QwNN65faFU5M9MucNtne2h81B+Ypa72fw7b4ewfO1bPzWuKt8dvqIF657SG2+1J505a7VYkRJU/aVf8Mfk0yxlN8pj6Uujoh2WwoMjC4cHqLVsH3hageyuFgD6PaAAIAC5YDbgRsDVWnay/OotHwhgfKc+lGftiw/q0J6ZiJ94p1iqPkOWoOXOymGYQbbQY0F28Bp5XPGgf8FYbkL48sTif/drWG7ZAjv2Sp/uuG+YFP2O09luTjzA+406rUn2C9WPbKLHdlrSXsOqviAHa4pP0i6WEWzcGVixKzk1jenG7ICO7i8cvliWP8SmjcV41aZ7DAP/AEd4M3d+qbV22dAZP6QaeFWuH49hnEi6B9pWT+ICmUqb7QNSr5Zzp7Ek74/HnzuWj87RoY7BiZ+l4knqRYn3+hrrk4hYO122f21+U0yjqdiD5EGqZYsGtU8nGDsWeWLv/uYc/wDp1K12Tup+jxt5T1FmwD8FFdnkqJStkQdef4kcm/AcZy4leHnZtGofzDjv/qdz/wDXt/jXWla1lrZUbXl8fov4PHLb5rdthIzoh26oDttz8qgVOslvKY/235VV4LtBbFsBbcBe4CGWCVJAnQZeXx1o6do0Jgq2vIL0HnvXkSozu9jmdht2AgQSTty08Knh9CSZ9mo03mo28UpiUuAeK6eHvogBIlZB5aD72/CptNchjfoiDrtt4a6+P3Vt7ZPl5Ae3lQ1zRqxHkANPj40Zbo5yRrqW3PsA00oP4M5fJiYUROo15CfnMURiF5E+A/Gg3MaACe7zgToelbwODv4kxYtFo0z7Ivm50nXbetGMpMF/AHF4oKpEGee4+Y+Nei/ye8LNnChmBDXTng8lIheU6gA69aV7PdhVQrcxRW84MqoEW1PjzuR1IHlXaRXqYeg4bsZGgtZlrZqr4x2gsYYH0jjNyRTLk9I5e2uptJXYSg/lOsp6C1cJhluZQeqsrFht/dFccl9Muk7dOc+Gp89aZ43xj6awLuI+pbXQJ5z6zE8/gKSa22mUx4CC2njHl8a8jETU5XRndBrinTu6kdRr7z5bULEJG6kD5fdRbFlk5k9TIk6c/dRLznST020+I1Gtcl7Mm4xFLMnYSPED7q0SNyfcB+HjTiYlVEMM3nBPXUxWNfRoBHiBsCNvbWzPwPFR+4VN0bGT7hyqeoMhSfEmPly/Ci+jQnT3AA/Gak+Hfl1Ea+/yoZkNZrdAvSMJ666/netvdPMCPOPyfCojDtPqyfMnXxO1bRSNcp5bz86N0bPNPsi1sHlG2oM+zpWLh1ndwPw03jzrG7o8jz8N/lWKpI39n59lNYGo7k8oJ9c+R15Vowfrn3r+YqC6bydOnIf7VgcDeYPX41sodaRP0cD9IZ01gfk/61JUYbPPmBQzcHLziBvv1rDl5FvGZO06bxQsxNVhw7AAFh7o19+tRfFuNN/Jtee086gbgHPTXx8PKN/fUWfprz3PLfnWswOrIl9IknukT4ZqkcUBoWE7ajrPKgPcG5UnrvA94rTSeXu/1o7g9RNdjP0jnnIkgiHdNtR6rfnxpu1xe6Nr78v6xyNftae6qgWFPPr4T+PKtnDIPPoeen+1MpyXbD6iRe/z7iJB+kXB4f0bD/uT76PZ7VX4/S5v2UPs0UVzLW15aajUNEeA8aGoP60ft/606q1PuZvUfCKDB8BhfVMaxMtEzvHv0NP2OCiCS4WTMBeWvMn7q7q12BvGM1+2v2VZ+vUr1qxT+T9D69+4eoQIgPsYNXa415C5ZHntrh1tQfWMRqTAG31Z/MU02NgGCdJiDv4bedelYbsThF3tl/tO3yUgfCrTDcKsWtUtW0P6wVQfa29D0kpe5jJM8qwWEv3f0eHuNyByFU/eaFPvq6wHYbFXCDda3aHQTcPsUQB+9XdYjjOHQw962CNwXE6+G9VOJ7eYNCQGdyP1LbGdJ0JgU8cNSjyzZV2Zw3sLhbUFlN1utyCv7ghT7Qa6RLYAAEADYAQB5CuKx38o1tTlt2bjH+/CRz21Py3qpx3brFvAt2igPNVzEDfQuI9sVXVpQ4Dsj0t3AEkgAbk6Ae2qHifbDDWgYb0jDkm2++Y6EeU15/jcRiLom87tHXb3AAchrFLIQx0UncerAA/a2/Olc88Y/wC1DXReY/trfuAhctpTsLcu8cpuDTmNo86p7OHBGZiTO+nPcn579acsYKFEQo1Ov1fDQfGtXcBcPNfA/dqNfOuGddze7GzSXCBIEg7EEDTlUAwEEDXrBj7+lG+iXdhlB6wNPDXf3UX6IRBYg6anbXnUnIzlN9CwfNoCPYCDsd/jS9vQ8zud8pGka9ROtWgKg95lMcoPwisfGW4108YgTOn3UuZ+CUoruRVSR9WfLboPP3VNE8Incga+3T5VZ279ph3Z35DwOs7EUJhE94RoPhyFHN8G00uGLC0AOQPkB5/D5VK1iiDygHXz8PdW2sTqDtrsT8Z093WlySN1kacwfv0Fa1yb24H/AKUDynp3Tvp1jryqDYmI3G/lv0nfxpdbk+B5768/MAVt2C6kSTzb/QUFE2rPybZvCOe8SempNZdQDWT4zoInrWWgjECTMzzg8tzpz8KKLes90BT4mOXIjpTXsFO/IoqFj3V6bR1309lS9DqQSecA6T8Zo0nXRgBzHzGvzrVzukSJjaZnzPtgVRSGVgbWzM5h94bTSefvjaoKpaO6SecGPPT63u5b1NgxM7awZ6TMga9N6xVYASFnqIBOmukeIo3FbNKqA9PIiZjY66f61K1aB0XffrHx8OZrZcajugb8+nn8OVa9CTJUnXWQJOm0UtwJow2CdjBGwmDp1G359+LYYmCRA0kkR4fnwooQ6Eka+BJPiZ56+6tFJ+ttO2kRO+XbprWuHLcVbDsCASIjefdtrWxZ11IPiveiRoYj860zashhGusj9Wdtht118KLaMHLlQiSDrJI8QYJPhJoXNkK9bY1ywTr9UktryHKseySTMiNNDGkDlTIsKFIZ3EajNbgZZ0jU+AnwqcIdWYnoQDqPbrRzAsj1KzR6ysr30XZC7t7DXBdsfX/Zf5Vqsqdb2CyOOxPq2/tD5rVkfXP2R91ZWV474FRO3t+ejVvEfX8h8lrdZU+zILa9Y+S/IVmL2Ps++srKHYWMrt7PxoXEvVf7P+E1qspFyZ8AOz/6Mef+Snsbsvkfka3WVpe4Z+0R5P7flWrPLy/wisrKxyvkKuwpe/8ApH/Z+QrdZQjyU6Fj/hHyFGw+/tP8JrKyqMEwWH39v+KpcT3Pm/31lZW7JAW3b7Qpm1ufIfNKysrMMRtd/b/hNV9313/Z/hrKyhAqM8Q9e35D5UC7t+ynyFZWU/QlTkI/r+2mrPqHzPyFbrKRgp8sHa3H2fxqN76nmf46ysrdlR7iGx8z/AtAu7Dy/GsrKUpLkreK/pB/1E+aVY4PZvtN86ysppe1EV7m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http://www.willowcreekms.new.rschooltoday.com/sites/willowcreekms.new.rschooltoday.com/files/willow_creek_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0412" y="3011184"/>
            <a:ext cx="7578036" cy="177307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www.eltonhills.new.rschooltoday.com/sites/eltonhills.new.rschooltoday.com/files/Elton%20Hills%20Bann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348" y="1447800"/>
            <a:ext cx="8039100" cy="1416801"/>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www.mayohs.new.rschooltoday.com/sites/mayohs.new.rschooltoday.com/files/Mayo%20Banner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839" y="4784260"/>
            <a:ext cx="8892609"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Pre-School</a:t>
            </a:r>
            <a:endParaRPr lang="en-US" dirty="0"/>
          </a:p>
        </p:txBody>
      </p:sp>
      <p:sp>
        <p:nvSpPr>
          <p:cNvPr id="3" name="Content Placeholder 2"/>
          <p:cNvSpPr>
            <a:spLocks noGrp="1"/>
          </p:cNvSpPr>
          <p:nvPr>
            <p:ph idx="1"/>
          </p:nvPr>
        </p:nvSpPr>
        <p:spPr/>
        <p:txBody>
          <a:bodyPr/>
          <a:lstStyle/>
          <a:p>
            <a:r>
              <a:rPr lang="en-US" dirty="0"/>
              <a:t>In large cities, sometimes there are private preschools catering to the children of the wealthy. </a:t>
            </a:r>
            <a:endParaRPr lang="en-US" dirty="0" smtClean="0"/>
          </a:p>
          <a:p>
            <a:r>
              <a:rPr lang="en-US" dirty="0" smtClean="0"/>
              <a:t>Children are 3-4 years old when they enter pre-school and begin to learn:	</a:t>
            </a:r>
          </a:p>
          <a:p>
            <a:pPr lvl="2"/>
            <a:r>
              <a:rPr lang="en-US" dirty="0" smtClean="0"/>
              <a:t>The alphabet (letters and sounds)</a:t>
            </a:r>
          </a:p>
          <a:p>
            <a:pPr lvl="2"/>
            <a:r>
              <a:rPr lang="en-US" dirty="0" smtClean="0"/>
              <a:t>Numbers</a:t>
            </a:r>
          </a:p>
          <a:p>
            <a:pPr lvl="2"/>
            <a:r>
              <a:rPr lang="en-US" dirty="0" smtClean="0"/>
              <a:t>Shapes</a:t>
            </a:r>
          </a:p>
          <a:p>
            <a:pPr lvl="2"/>
            <a:r>
              <a:rPr lang="en-US" dirty="0" smtClean="0"/>
              <a:t>Cutting and Drawing</a:t>
            </a:r>
          </a:p>
          <a:p>
            <a:pPr lvl="2"/>
            <a:r>
              <a:rPr lang="en-US" dirty="0"/>
              <a:t>S</a:t>
            </a:r>
            <a:r>
              <a:rPr lang="en-US" dirty="0" smtClean="0"/>
              <a:t>ocializing and sharing</a:t>
            </a:r>
          </a:p>
          <a:p>
            <a:r>
              <a:rPr lang="en-US" dirty="0" smtClean="0"/>
              <a:t>Attending pre-school is not necessary, but children are expected to have learned these things before entering elementary school</a:t>
            </a:r>
          </a:p>
          <a:p>
            <a:pPr lvl="2"/>
            <a:endParaRPr lang="en-US" dirty="0"/>
          </a:p>
          <a:p>
            <a:pPr marL="548640" lvl="2" indent="0">
              <a:buNone/>
            </a:pPr>
            <a:endParaRPr lang="en-US" dirty="0"/>
          </a:p>
        </p:txBody>
      </p:sp>
    </p:spTree>
    <p:extLst>
      <p:ext uri="{BB962C8B-B14F-4D97-AF65-F5344CB8AC3E}">
        <p14:creationId xmlns:p14="http://schemas.microsoft.com/office/powerpoint/2010/main" val="156619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Elementary School</a:t>
            </a:r>
            <a:endParaRPr lang="en-US" dirty="0"/>
          </a:p>
        </p:txBody>
      </p:sp>
      <p:sp>
        <p:nvSpPr>
          <p:cNvPr id="3" name="Content Placeholder 2"/>
          <p:cNvSpPr>
            <a:spLocks noGrp="1"/>
          </p:cNvSpPr>
          <p:nvPr>
            <p:ph idx="1"/>
          </p:nvPr>
        </p:nvSpPr>
        <p:spPr/>
        <p:txBody>
          <a:bodyPr/>
          <a:lstStyle/>
          <a:p>
            <a:r>
              <a:rPr lang="en-US" dirty="0"/>
              <a:t> </a:t>
            </a:r>
            <a:r>
              <a:rPr lang="en-US" dirty="0" smtClean="0"/>
              <a:t>Elementary school includes </a:t>
            </a:r>
            <a:r>
              <a:rPr lang="en-US" dirty="0"/>
              <a:t>kindergarten through </a:t>
            </a:r>
            <a:r>
              <a:rPr lang="en-US" dirty="0" smtClean="0"/>
              <a:t>fifth grade (usually). </a:t>
            </a:r>
            <a:r>
              <a:rPr lang="en-US" dirty="0"/>
              <a:t>In elementary school, basic subjects are </a:t>
            </a:r>
            <a:r>
              <a:rPr lang="en-US" dirty="0" smtClean="0"/>
              <a:t>taught and students </a:t>
            </a:r>
            <a:r>
              <a:rPr lang="en-US" dirty="0"/>
              <a:t>often remain in one or two classrooms throughout the school day, with the exceptions </a:t>
            </a:r>
            <a:r>
              <a:rPr lang="en-US" dirty="0" smtClean="0"/>
              <a:t>of physical education ("P.E</a:t>
            </a:r>
            <a:r>
              <a:rPr lang="en-US" dirty="0"/>
              <a:t>." or "gym</a:t>
            </a:r>
            <a:r>
              <a:rPr lang="en-US" dirty="0" smtClean="0"/>
              <a:t>"), library, music, and art classes</a:t>
            </a:r>
            <a:r>
              <a:rPr lang="en-US" dirty="0"/>
              <a:t>.</a:t>
            </a:r>
            <a:endParaRPr lang="es-CO" dirty="0"/>
          </a:p>
          <a:p>
            <a:endParaRPr lang="en-US" dirty="0"/>
          </a:p>
        </p:txBody>
      </p:sp>
    </p:spTree>
    <p:extLst>
      <p:ext uri="{BB962C8B-B14F-4D97-AF65-F5344CB8AC3E}">
        <p14:creationId xmlns:p14="http://schemas.microsoft.com/office/powerpoint/2010/main" val="135755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4846">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TS102804846</Template>
  <TotalTime>0</TotalTime>
  <Words>488</Words>
  <Application>Microsoft Office PowerPoint</Application>
  <PresentationFormat>Произвольный</PresentationFormat>
  <Paragraphs>90</Paragraphs>
  <Slides>19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TS102804846</vt:lpstr>
      <vt:lpstr>Tema de Office</vt:lpstr>
      <vt:lpstr>Презентация PowerPoint</vt:lpstr>
      <vt:lpstr>American School System</vt:lpstr>
      <vt:lpstr>Презентация PowerPoint</vt:lpstr>
      <vt:lpstr>Jurisdiction</vt:lpstr>
      <vt:lpstr>Private Schools</vt:lpstr>
      <vt:lpstr>When Does School Start?</vt:lpstr>
      <vt:lpstr>Education Levels</vt:lpstr>
      <vt:lpstr>Pre-School</vt:lpstr>
      <vt:lpstr>Elementary School</vt:lpstr>
      <vt:lpstr>Middle School</vt:lpstr>
      <vt:lpstr>High School/Secondary School</vt:lpstr>
      <vt:lpstr>High School Advanced Courses</vt:lpstr>
      <vt:lpstr>Презентация PowerPoint</vt:lpstr>
      <vt:lpstr>Educational Attainment in the U.S.</vt:lpstr>
      <vt:lpstr>Презентация PowerPoint</vt:lpstr>
      <vt:lpstr>Презентация PowerPoint</vt:lpstr>
      <vt:lpstr>Презентация PowerPoint</vt:lpstr>
      <vt:lpstr>LIST OF TOP 10 UNIVERSITIES OF THE UNITED STATES</vt:lpstr>
      <vt:lpstr>QUESTIONS?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2014-03-27T12:38:48Z</dcterms:created>
  <dcterms:modified xsi:type="dcterms:W3CDTF">2014-09-26T15:01:39Z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