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9" r:id="rId1"/>
  </p:sldMasterIdLst>
  <p:notesMasterIdLst>
    <p:notesMasterId r:id="rId30"/>
  </p:notesMasterIdLst>
  <p:handoutMasterIdLst>
    <p:handoutMasterId r:id="rId31"/>
  </p:handoutMasterIdLst>
  <p:sldIdLst>
    <p:sldId id="256" r:id="rId2"/>
    <p:sldId id="257" r:id="rId3"/>
    <p:sldId id="274" r:id="rId4"/>
    <p:sldId id="266" r:id="rId5"/>
    <p:sldId id="263" r:id="rId6"/>
    <p:sldId id="264" r:id="rId7"/>
    <p:sldId id="265" r:id="rId8"/>
    <p:sldId id="283" r:id="rId9"/>
    <p:sldId id="298" r:id="rId10"/>
    <p:sldId id="285" r:id="rId11"/>
    <p:sldId id="302" r:id="rId12"/>
    <p:sldId id="303" r:id="rId13"/>
    <p:sldId id="304" r:id="rId14"/>
    <p:sldId id="305" r:id="rId15"/>
    <p:sldId id="307" r:id="rId16"/>
    <p:sldId id="295" r:id="rId17"/>
    <p:sldId id="296" r:id="rId18"/>
    <p:sldId id="287" r:id="rId19"/>
    <p:sldId id="308" r:id="rId20"/>
    <p:sldId id="306" r:id="rId21"/>
    <p:sldId id="293" r:id="rId22"/>
    <p:sldId id="288" r:id="rId23"/>
    <p:sldId id="286" r:id="rId24"/>
    <p:sldId id="313" r:id="rId25"/>
    <p:sldId id="297" r:id="rId26"/>
    <p:sldId id="315" r:id="rId27"/>
    <p:sldId id="316" r:id="rId28"/>
    <p:sldId id="314"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47" autoAdjust="0"/>
    <p:restoredTop sz="86628" autoAdjust="0"/>
  </p:normalViewPr>
  <p:slideViewPr>
    <p:cSldViewPr>
      <p:cViewPr varScale="1">
        <p:scale>
          <a:sx n="64" d="100"/>
          <a:sy n="64" d="100"/>
        </p:scale>
        <p:origin x="924" y="54"/>
      </p:cViewPr>
      <p:guideLst>
        <p:guide orient="horz" pos="2160"/>
        <p:guide pos="2880"/>
      </p:guideLst>
    </p:cSldViewPr>
  </p:slideViewPr>
  <p:outlineViewPr>
    <p:cViewPr>
      <p:scale>
        <a:sx n="33" d="100"/>
        <a:sy n="33" d="100"/>
      </p:scale>
      <p:origin x="246" y="77238"/>
    </p:cViewPr>
  </p:outlineViewPr>
  <p:notesTextViewPr>
    <p:cViewPr>
      <p:scale>
        <a:sx n="100" d="100"/>
        <a:sy n="100" d="100"/>
      </p:scale>
      <p:origin x="0" y="0"/>
    </p:cViewPr>
  </p:notesTextViewPr>
  <p:sorterViewPr>
    <p:cViewPr varScale="1">
      <p:scale>
        <a:sx n="1" d="1"/>
        <a:sy n="1" d="1"/>
      </p:scale>
      <p:origin x="0" y="-4344"/>
    </p:cViewPr>
  </p:sorterViewPr>
  <p:notesViewPr>
    <p:cSldViewPr>
      <p:cViewPr varScale="1">
        <p:scale>
          <a:sx n="59" d="100"/>
          <a:sy n="59" d="100"/>
        </p:scale>
        <p:origin x="-26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E7D41E-E977-49C1-BD14-BAD5E0E4829F}" type="datetimeFigureOut">
              <a:rPr lang="ru-RU" smtClean="0"/>
              <a:pPr/>
              <a:t>09.02.2015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D81484-ABF3-4B08-A6D6-47D71634ABF3}" type="slidenum">
              <a:rPr lang="ru-RU" smtClean="0"/>
              <a:pPr/>
              <a:t>‹#›</a:t>
            </a:fld>
            <a:endParaRPr lang="ru-RU"/>
          </a:p>
        </p:txBody>
      </p:sp>
    </p:spTree>
    <p:extLst>
      <p:ext uri="{BB962C8B-B14F-4D97-AF65-F5344CB8AC3E}">
        <p14:creationId xmlns:p14="http://schemas.microsoft.com/office/powerpoint/2010/main" val="2491178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2830A-8415-43B5-8091-9CEF7A6C80BA}" type="datetimeFigureOut">
              <a:rPr lang="ru-RU" smtClean="0"/>
              <a:t>09.02.2015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30CCA-A797-49EA-AAFB-600F5B287F3A}" type="slidenum">
              <a:rPr lang="ru-RU" smtClean="0"/>
              <a:t>‹#›</a:t>
            </a:fld>
            <a:endParaRPr lang="ru-RU"/>
          </a:p>
        </p:txBody>
      </p:sp>
    </p:spTree>
    <p:extLst>
      <p:ext uri="{BB962C8B-B14F-4D97-AF65-F5344CB8AC3E}">
        <p14:creationId xmlns:p14="http://schemas.microsoft.com/office/powerpoint/2010/main" val="209845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C30CCA-A797-49EA-AAFB-600F5B287F3A}" type="slidenum">
              <a:rPr lang="ru-RU" smtClean="0"/>
              <a:t>20</a:t>
            </a:fld>
            <a:endParaRPr lang="ru-RU"/>
          </a:p>
        </p:txBody>
      </p:sp>
    </p:spTree>
    <p:extLst>
      <p:ext uri="{BB962C8B-B14F-4D97-AF65-F5344CB8AC3E}">
        <p14:creationId xmlns:p14="http://schemas.microsoft.com/office/powerpoint/2010/main" val="16897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C30CCA-A797-49EA-AAFB-600F5B287F3A}" type="slidenum">
              <a:rPr lang="ru-RU" smtClean="0"/>
              <a:t>21</a:t>
            </a:fld>
            <a:endParaRPr lang="ru-RU"/>
          </a:p>
        </p:txBody>
      </p:sp>
    </p:spTree>
    <p:extLst>
      <p:ext uri="{BB962C8B-B14F-4D97-AF65-F5344CB8AC3E}">
        <p14:creationId xmlns:p14="http://schemas.microsoft.com/office/powerpoint/2010/main" val="145371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BB4ED72-767C-4621-B867-D19E9578124A}" type="slidenum">
              <a:rPr lang="ru-RU" smtClean="0"/>
              <a:pPr>
                <a:defRPr/>
              </a:pPr>
              <a:t>‹#›</a:t>
            </a:fld>
            <a:endParaRPr lang="ru-RU"/>
          </a:p>
        </p:txBody>
      </p:sp>
    </p:spTree>
    <p:extLst>
      <p:ext uri="{BB962C8B-B14F-4D97-AF65-F5344CB8AC3E}">
        <p14:creationId xmlns:p14="http://schemas.microsoft.com/office/powerpoint/2010/main" val="2552450341"/>
      </p:ext>
    </p:extLst>
  </p:cSld>
  <p:clrMapOvr>
    <a:masterClrMapping/>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EB624FF-0BFB-4C1A-AACA-221C61B02A5D}" type="slidenum">
              <a:rPr lang="ru-RU" smtClean="0"/>
              <a:pPr>
                <a:defRPr/>
              </a:pPr>
              <a:t>‹#›</a:t>
            </a:fld>
            <a:endParaRPr lang="ru-RU"/>
          </a:p>
        </p:txBody>
      </p:sp>
    </p:spTree>
    <p:extLst>
      <p:ext uri="{BB962C8B-B14F-4D97-AF65-F5344CB8AC3E}">
        <p14:creationId xmlns:p14="http://schemas.microsoft.com/office/powerpoint/2010/main" val="410906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EB624FF-0BFB-4C1A-AACA-221C61B02A5D}" type="slidenum">
              <a:rPr lang="ru-RU" smtClean="0"/>
              <a:pPr>
                <a:defRPr/>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08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EB624FF-0BFB-4C1A-AACA-221C61B02A5D}" type="slidenum">
              <a:rPr lang="ru-RU" smtClean="0"/>
              <a:pPr>
                <a:defRPr/>
              </a:pPr>
              <a:t>‹#›</a:t>
            </a:fld>
            <a:endParaRPr lang="ru-RU"/>
          </a:p>
        </p:txBody>
      </p:sp>
    </p:spTree>
    <p:extLst>
      <p:ext uri="{BB962C8B-B14F-4D97-AF65-F5344CB8AC3E}">
        <p14:creationId xmlns:p14="http://schemas.microsoft.com/office/powerpoint/2010/main" val="2717396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EB624FF-0BFB-4C1A-AACA-221C61B02A5D}" type="slidenum">
              <a:rPr lang="ru-RU" smtClean="0"/>
              <a:pPr>
                <a:defRPr/>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2570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EB624FF-0BFB-4C1A-AACA-221C61B02A5D}" type="slidenum">
              <a:rPr lang="ru-RU" smtClean="0"/>
              <a:pPr>
                <a:defRPr/>
              </a:pPr>
              <a:t>‹#›</a:t>
            </a:fld>
            <a:endParaRPr lang="ru-RU"/>
          </a:p>
        </p:txBody>
      </p:sp>
    </p:spTree>
    <p:extLst>
      <p:ext uri="{BB962C8B-B14F-4D97-AF65-F5344CB8AC3E}">
        <p14:creationId xmlns:p14="http://schemas.microsoft.com/office/powerpoint/2010/main" val="218821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C87AC39-E5B6-40E5-9BA8-5F844B9C3E65}" type="slidenum">
              <a:rPr lang="ru-RU" smtClean="0"/>
              <a:pPr>
                <a:defRPr/>
              </a:pPr>
              <a:t>‹#›</a:t>
            </a:fld>
            <a:endParaRPr lang="ru-RU"/>
          </a:p>
        </p:txBody>
      </p:sp>
    </p:spTree>
    <p:extLst>
      <p:ext uri="{BB962C8B-B14F-4D97-AF65-F5344CB8AC3E}">
        <p14:creationId xmlns:p14="http://schemas.microsoft.com/office/powerpoint/2010/main" val="729069248"/>
      </p:ext>
    </p:extLst>
  </p:cSld>
  <p:clrMapOvr>
    <a:masterClrMapping/>
  </p:clrMapOvr>
  <p:transition>
    <p:comb/>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A8D1A0-175D-49ED-99C0-6AE161C53B12}" type="slidenum">
              <a:rPr lang="ru-RU" smtClean="0"/>
              <a:pPr>
                <a:defRPr/>
              </a:pPr>
              <a:t>‹#›</a:t>
            </a:fld>
            <a:endParaRPr lang="ru-RU"/>
          </a:p>
        </p:txBody>
      </p:sp>
    </p:spTree>
    <p:extLst>
      <p:ext uri="{BB962C8B-B14F-4D97-AF65-F5344CB8AC3E}">
        <p14:creationId xmlns:p14="http://schemas.microsoft.com/office/powerpoint/2010/main" val="948614938"/>
      </p:ext>
    </p:extLst>
  </p:cSld>
  <p:clrMapOvr>
    <a:masterClrMapping/>
  </p:clrMapOvr>
  <p:transition>
    <p:comb/>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pPr>
              <a:defRPr/>
            </a:pPr>
            <a:fld id="{EA60191D-8419-4D17-84D4-120C3DDCB77D}" type="slidenum">
              <a:rPr lang="ru-RU"/>
              <a:pPr>
                <a:defRPr/>
              </a:pPr>
              <a:t>‹#›</a:t>
            </a:fld>
            <a:endParaRPr lang="ru-RU"/>
          </a:p>
        </p:txBody>
      </p:sp>
    </p:spTree>
    <p:extLst>
      <p:ext uri="{BB962C8B-B14F-4D97-AF65-F5344CB8AC3E}">
        <p14:creationId xmlns:p14="http://schemas.microsoft.com/office/powerpoint/2010/main" val="1762133405"/>
      </p:ext>
    </p:extLst>
  </p:cSld>
  <p:clrMapOvr>
    <a:masterClrMapping/>
  </p:clrMapOvr>
  <p:transition>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428605"/>
            <a:ext cx="8183562" cy="2643206"/>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B624FF-0BFB-4C1A-AACA-221C61B02A5D}" type="slidenum">
              <a:rPr lang="ru-RU" smtClean="0"/>
              <a:pPr>
                <a:defRPr/>
              </a:pPr>
              <a:t>‹#›</a:t>
            </a:fld>
            <a:endParaRPr lang="ru-RU"/>
          </a:p>
        </p:txBody>
      </p:sp>
      <p:sp>
        <p:nvSpPr>
          <p:cNvPr id="7" name="Содержимое 6"/>
          <p:cNvSpPr>
            <a:spLocks noGrp="1"/>
          </p:cNvSpPr>
          <p:nvPr>
            <p:ph sz="quarter" idx="13"/>
          </p:nvPr>
        </p:nvSpPr>
        <p:spPr>
          <a:xfrm>
            <a:off x="2571750" y="2357438"/>
            <a:ext cx="914400" cy="914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D82D11A-9B56-4548-B9B3-A6A8415E3DCF}" type="slidenum">
              <a:rPr lang="ru-RU" smtClean="0"/>
              <a:pPr>
                <a:defRPr/>
              </a:pPr>
              <a:t>‹#›</a:t>
            </a:fld>
            <a:endParaRPr lang="ru-RU"/>
          </a:p>
        </p:txBody>
      </p:sp>
    </p:spTree>
    <p:extLst>
      <p:ext uri="{BB962C8B-B14F-4D97-AF65-F5344CB8AC3E}">
        <p14:creationId xmlns:p14="http://schemas.microsoft.com/office/powerpoint/2010/main" val="2275860568"/>
      </p:ext>
    </p:extLst>
  </p:cSld>
  <p:clrMapOvr>
    <a:masterClrMapping/>
  </p:clrMapOvr>
  <p:transition>
    <p:comb/>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2B00F0E-8EDC-42A1-91E8-918BC6426B7C}" type="slidenum">
              <a:rPr lang="ru-RU" smtClean="0"/>
              <a:pPr>
                <a:defRPr/>
              </a:pPr>
              <a:t>‹#›</a:t>
            </a:fld>
            <a:endParaRPr lang="ru-RU"/>
          </a:p>
        </p:txBody>
      </p:sp>
    </p:spTree>
    <p:extLst>
      <p:ext uri="{BB962C8B-B14F-4D97-AF65-F5344CB8AC3E}">
        <p14:creationId xmlns:p14="http://schemas.microsoft.com/office/powerpoint/2010/main" val="4246201755"/>
      </p:ext>
    </p:extLst>
  </p:cSld>
  <p:clrMapOvr>
    <a:masterClrMapping/>
  </p:clrMapOvr>
  <p:transition>
    <p:comb/>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0796028-BB60-4A94-846F-48E773AF5B6E}" type="slidenum">
              <a:rPr lang="ru-RU" smtClean="0"/>
              <a:pPr>
                <a:defRPr/>
              </a:pPr>
              <a:t>‹#›</a:t>
            </a:fld>
            <a:endParaRPr lang="ru-RU"/>
          </a:p>
        </p:txBody>
      </p:sp>
    </p:spTree>
    <p:extLst>
      <p:ext uri="{BB962C8B-B14F-4D97-AF65-F5344CB8AC3E}">
        <p14:creationId xmlns:p14="http://schemas.microsoft.com/office/powerpoint/2010/main" val="3143306621"/>
      </p:ext>
    </p:extLst>
  </p:cSld>
  <p:clrMapOvr>
    <a:masterClrMapping/>
  </p:clrMapOvr>
  <p:transition>
    <p:comb/>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5215C3B0-3C38-4FF6-BB12-16A090758ACA}" type="slidenum">
              <a:rPr lang="ru-RU" smtClean="0"/>
              <a:pPr>
                <a:defRPr/>
              </a:pPr>
              <a:t>‹#›</a:t>
            </a:fld>
            <a:endParaRPr lang="ru-RU"/>
          </a:p>
        </p:txBody>
      </p:sp>
    </p:spTree>
    <p:extLst>
      <p:ext uri="{BB962C8B-B14F-4D97-AF65-F5344CB8AC3E}">
        <p14:creationId xmlns:p14="http://schemas.microsoft.com/office/powerpoint/2010/main" val="3608544995"/>
      </p:ext>
    </p:extLst>
  </p:cSld>
  <p:clrMapOvr>
    <a:masterClrMapping/>
  </p:clrMapOvr>
  <p:transition>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4415CDCD-FEE1-4822-9BE0-9EE079E84593}" type="slidenum">
              <a:rPr lang="ru-RU" smtClean="0"/>
              <a:pPr>
                <a:defRPr/>
              </a:pPr>
              <a:t>‹#›</a:t>
            </a:fld>
            <a:endParaRPr lang="ru-RU"/>
          </a:p>
        </p:txBody>
      </p:sp>
    </p:spTree>
    <p:extLst>
      <p:ext uri="{BB962C8B-B14F-4D97-AF65-F5344CB8AC3E}">
        <p14:creationId xmlns:p14="http://schemas.microsoft.com/office/powerpoint/2010/main" val="2926314026"/>
      </p:ext>
    </p:extLst>
  </p:cSld>
  <p:clrMapOvr>
    <a:masterClrMapping/>
  </p:clrMapOvr>
  <p:transition>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4721A367-9746-4186-99F9-87EC9D98B16C}" type="slidenum">
              <a:rPr lang="ru-RU" smtClean="0"/>
              <a:pPr>
                <a:defRPr/>
              </a:pPr>
              <a:t>‹#›</a:t>
            </a:fld>
            <a:endParaRPr lang="ru-RU"/>
          </a:p>
        </p:txBody>
      </p:sp>
    </p:spTree>
    <p:extLst>
      <p:ext uri="{BB962C8B-B14F-4D97-AF65-F5344CB8AC3E}">
        <p14:creationId xmlns:p14="http://schemas.microsoft.com/office/powerpoint/2010/main" val="1297569298"/>
      </p:ext>
    </p:extLst>
  </p:cSld>
  <p:clrMapOvr>
    <a:masterClrMapping/>
  </p:clrMapOvr>
  <p:transition>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9D329383-DD27-49E8-88CA-5C38016B74F0}" type="slidenum">
              <a:rPr lang="ru-RU" smtClean="0"/>
              <a:pPr>
                <a:defRPr/>
              </a:pPr>
              <a:t>‹#›</a:t>
            </a:fld>
            <a:endParaRPr lang="ru-RU"/>
          </a:p>
        </p:txBody>
      </p:sp>
    </p:spTree>
    <p:extLst>
      <p:ext uri="{BB962C8B-B14F-4D97-AF65-F5344CB8AC3E}">
        <p14:creationId xmlns:p14="http://schemas.microsoft.com/office/powerpoint/2010/main" val="1981606301"/>
      </p:ext>
    </p:extLst>
  </p:cSld>
  <p:clrMapOvr>
    <a:masterClrMapping/>
  </p:clrMapOvr>
  <p:transition>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6C0579D-7BB8-4085-A992-8EF4E6A8A908}" type="slidenum">
              <a:rPr lang="ru-RU" smtClean="0"/>
              <a:pPr>
                <a:defRPr/>
              </a:pPr>
              <a:t>‹#›</a:t>
            </a:fld>
            <a:endParaRPr lang="ru-RU"/>
          </a:p>
        </p:txBody>
      </p:sp>
    </p:spTree>
    <p:extLst>
      <p:ext uri="{BB962C8B-B14F-4D97-AF65-F5344CB8AC3E}">
        <p14:creationId xmlns:p14="http://schemas.microsoft.com/office/powerpoint/2010/main" val="1540550930"/>
      </p:ext>
    </p:extLst>
  </p:cSld>
  <p:clrMapOvr>
    <a:masterClrMapping/>
  </p:clrMapOvr>
  <p:transition>
    <p:comb/>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EB624FF-0BFB-4C1A-AACA-221C61B02A5D}" type="slidenum">
              <a:rPr lang="ru-RU" smtClean="0"/>
              <a:pPr>
                <a:defRPr/>
              </a:pPr>
              <a:t>‹#›</a:t>
            </a:fld>
            <a:endParaRPr lang="ru-RU"/>
          </a:p>
        </p:txBody>
      </p:sp>
    </p:spTree>
    <p:extLst>
      <p:ext uri="{BB962C8B-B14F-4D97-AF65-F5344CB8AC3E}">
        <p14:creationId xmlns:p14="http://schemas.microsoft.com/office/powerpoint/2010/main" val="4280408278"/>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 id="2147484571" r:id="rId12"/>
    <p:sldLayoutId id="2147484572" r:id="rId13"/>
    <p:sldLayoutId id="2147484573" r:id="rId14"/>
    <p:sldLayoutId id="2147484574" r:id="rId15"/>
    <p:sldLayoutId id="2147484575" r:id="rId16"/>
    <p:sldLayoutId id="2147484576" r:id="rId17"/>
    <p:sldLayoutId id="2147484123"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39552" y="260648"/>
            <a:ext cx="6347715" cy="1728192"/>
          </a:xfrm>
        </p:spPr>
        <p:txBody>
          <a:bodyPr>
            <a:normAutofit fontScale="90000"/>
          </a:bodyPr>
          <a:lstStyle/>
          <a:p>
            <a:pPr eaLnBrk="1" fontAlgn="auto" hangingPunct="1">
              <a:spcAft>
                <a:spcPts val="0"/>
              </a:spcAft>
              <a:defRPr/>
            </a:pPr>
            <a:r>
              <a:rPr lang="ru-RU" sz="6600" i="1" dirty="0" err="1" smtClean="0">
                <a:latin typeface="Times New Roman" pitchFamily="18" charset="0"/>
              </a:rPr>
              <a:t>Ибрай</a:t>
            </a:r>
            <a:r>
              <a:rPr lang="ru-RU" sz="6600" i="1" dirty="0" smtClean="0">
                <a:latin typeface="Times New Roman" pitchFamily="18" charset="0"/>
              </a:rPr>
              <a:t> </a:t>
            </a:r>
            <a:r>
              <a:rPr lang="ru-RU" sz="6600" i="1" dirty="0" err="1" smtClean="0">
                <a:latin typeface="Times New Roman" pitchFamily="18" charset="0"/>
              </a:rPr>
              <a:t>Алтынсарин</a:t>
            </a:r>
            <a:endParaRPr lang="ru-RU" sz="6600" i="1" dirty="0" smtClean="0">
              <a:latin typeface="Times New Roman" pitchFamily="18" charset="0"/>
            </a:endParaRPr>
          </a:p>
        </p:txBody>
      </p:sp>
      <p:sp>
        <p:nvSpPr>
          <p:cNvPr id="16387" name="Подзаголовок 13"/>
          <p:cNvSpPr>
            <a:spLocks noGrp="1"/>
          </p:cNvSpPr>
          <p:nvPr>
            <p:ph type="body" idx="1"/>
          </p:nvPr>
        </p:nvSpPr>
        <p:spPr>
          <a:xfrm>
            <a:off x="609598" y="2204864"/>
            <a:ext cx="6347715" cy="3836498"/>
          </a:xfrm>
        </p:spPr>
        <p:txBody>
          <a:bodyPr>
            <a:normAutofit fontScale="62500" lnSpcReduction="20000"/>
          </a:bodyPr>
          <a:lstStyle/>
          <a:p>
            <a:pPr marL="63500">
              <a:defRPr/>
            </a:pPr>
            <a:r>
              <a:rPr lang="ru-RU" sz="4000" b="1" i="1" dirty="0" smtClean="0"/>
              <a:t>            </a:t>
            </a:r>
            <a:r>
              <a:rPr lang="ru-RU" sz="4000" b="1" i="1" dirty="0" smtClean="0">
                <a:solidFill>
                  <a:srgbClr val="00B0F0"/>
                </a:solidFill>
              </a:rPr>
              <a:t>  </a:t>
            </a:r>
          </a:p>
          <a:p>
            <a:pPr marL="63500">
              <a:defRPr/>
            </a:pPr>
            <a:r>
              <a:rPr lang="ru-RU" sz="5200" b="1" i="1" dirty="0" smtClean="0">
                <a:solidFill>
                  <a:srgbClr val="00B0F0"/>
                </a:solidFill>
              </a:rPr>
              <a:t>                Человек </a:t>
            </a:r>
          </a:p>
          <a:p>
            <a:pPr marL="63500">
              <a:defRPr/>
            </a:pPr>
            <a:r>
              <a:rPr lang="ru-RU" sz="5200" b="1" i="1" dirty="0" smtClean="0">
                <a:solidFill>
                  <a:srgbClr val="00B0F0"/>
                </a:solidFill>
              </a:rPr>
              <a:t>          в потоке времени </a:t>
            </a:r>
          </a:p>
          <a:p>
            <a:pPr marL="63500">
              <a:defRPr/>
            </a:pPr>
            <a:endParaRPr lang="ru-RU" sz="3200" dirty="0">
              <a:solidFill>
                <a:srgbClr val="00B0F0"/>
              </a:solidFill>
            </a:endParaRPr>
          </a:p>
          <a:p>
            <a:pPr marL="63500">
              <a:defRPr/>
            </a:pPr>
            <a:endParaRPr lang="ru-RU" sz="3200" dirty="0" smtClean="0"/>
          </a:p>
          <a:p>
            <a:pPr marL="63500">
              <a:defRPr/>
            </a:pPr>
            <a:r>
              <a:rPr lang="ru-RU" dirty="0" smtClean="0"/>
              <a:t>                                                 </a:t>
            </a:r>
          </a:p>
          <a:p>
            <a:pPr marL="63500">
              <a:defRPr/>
            </a:pPr>
            <a:r>
              <a:rPr lang="ru-RU" dirty="0"/>
              <a:t> </a:t>
            </a:r>
            <a:r>
              <a:rPr lang="ru-RU" dirty="0" smtClean="0"/>
              <a:t>                                                                         Руководитель</a:t>
            </a:r>
            <a:r>
              <a:rPr lang="en-US" dirty="0" smtClean="0"/>
              <a:t>:</a:t>
            </a:r>
            <a:r>
              <a:rPr lang="ru-RU" dirty="0" smtClean="0"/>
              <a:t>  </a:t>
            </a:r>
            <a:r>
              <a:rPr lang="kk-KZ" dirty="0" err="1" smtClean="0"/>
              <a:t>Баймаканова</a:t>
            </a:r>
            <a:r>
              <a:rPr lang="kk-KZ" dirty="0" smtClean="0"/>
              <a:t>  З.</a:t>
            </a:r>
            <a:r>
              <a:rPr lang="ru-RU" dirty="0" smtClean="0"/>
              <a:t>К</a:t>
            </a:r>
          </a:p>
          <a:p>
            <a:pPr marL="63500">
              <a:defRPr/>
            </a:pPr>
            <a:r>
              <a:rPr lang="ru-RU" dirty="0" smtClean="0"/>
              <a:t>                                                                          Исполнитель</a:t>
            </a:r>
            <a:r>
              <a:rPr lang="en-US" dirty="0" smtClean="0"/>
              <a:t>:</a:t>
            </a:r>
            <a:r>
              <a:rPr lang="ru-RU" dirty="0" smtClean="0"/>
              <a:t>  </a:t>
            </a:r>
            <a:r>
              <a:rPr lang="ru-RU" dirty="0" err="1" smtClean="0"/>
              <a:t>Абдульменова</a:t>
            </a:r>
            <a:r>
              <a:rPr lang="ru-RU" dirty="0" smtClean="0"/>
              <a:t>  Карина</a:t>
            </a:r>
          </a:p>
          <a:p>
            <a:pPr marL="63500">
              <a:defRPr/>
            </a:pPr>
            <a:r>
              <a:rPr lang="ru-RU" dirty="0" smtClean="0"/>
              <a:t>                                                                                                    ученица 10 класса</a:t>
            </a:r>
          </a:p>
          <a:p>
            <a:pPr marL="63500">
              <a:defRPr/>
            </a:pPr>
            <a:r>
              <a:rPr lang="ru-RU" dirty="0" smtClean="0"/>
              <a:t>                                                                                                    Урицкой средней школы</a:t>
            </a:r>
          </a:p>
        </p:txBody>
      </p:sp>
      <p:grpSp>
        <p:nvGrpSpPr>
          <p:cNvPr id="2" name="Группа 13"/>
          <p:cNvGrpSpPr/>
          <p:nvPr/>
        </p:nvGrpSpPr>
        <p:grpSpPr>
          <a:xfrm>
            <a:off x="7785123" y="49213"/>
            <a:ext cx="1122340" cy="6570662"/>
            <a:chOff x="7858148" y="115888"/>
            <a:chExt cx="1122340" cy="6570662"/>
          </a:xfrm>
          <a:effectLst>
            <a:glow rad="228600">
              <a:schemeClr val="accent6">
                <a:satMod val="175000"/>
                <a:alpha val="40000"/>
              </a:schemeClr>
            </a:glow>
          </a:effectLst>
        </p:grpSpPr>
        <p:pic>
          <p:nvPicPr>
            <p:cNvPr id="2059" name="Picture 11" descr="ornament018"/>
            <p:cNvPicPr>
              <a:picLocks noChangeAspect="1" noChangeArrowheads="1"/>
            </p:cNvPicPr>
            <p:nvPr/>
          </p:nvPicPr>
          <p:blipFill>
            <a:blip r:embed="rId2"/>
            <a:srcRect/>
            <a:stretch>
              <a:fillRect/>
            </a:stretch>
          </p:blipFill>
          <p:spPr bwMode="auto">
            <a:xfrm>
              <a:off x="8027988" y="5734050"/>
              <a:ext cx="952500" cy="952500"/>
            </a:xfrm>
            <a:prstGeom prst="rect">
              <a:avLst/>
            </a:prstGeom>
            <a:noFill/>
          </p:spPr>
        </p:pic>
        <p:pic>
          <p:nvPicPr>
            <p:cNvPr id="2060" name="Picture 12" descr="ornament018"/>
            <p:cNvPicPr>
              <a:picLocks noChangeAspect="1" noChangeArrowheads="1"/>
            </p:cNvPicPr>
            <p:nvPr/>
          </p:nvPicPr>
          <p:blipFill>
            <a:blip r:embed="rId2"/>
            <a:srcRect/>
            <a:stretch>
              <a:fillRect/>
            </a:stretch>
          </p:blipFill>
          <p:spPr bwMode="auto">
            <a:xfrm>
              <a:off x="7858148" y="115888"/>
              <a:ext cx="1122340" cy="1122340"/>
            </a:xfrm>
            <a:prstGeom prst="rect">
              <a:avLst/>
            </a:prstGeom>
            <a:noFill/>
          </p:spPr>
        </p:pic>
        <p:pic>
          <p:nvPicPr>
            <p:cNvPr id="10" name="Picture 12" descr="ornament018"/>
            <p:cNvPicPr>
              <a:picLocks noChangeAspect="1" noChangeArrowheads="1"/>
            </p:cNvPicPr>
            <p:nvPr/>
          </p:nvPicPr>
          <p:blipFill>
            <a:blip r:embed="rId2"/>
            <a:srcRect/>
            <a:stretch>
              <a:fillRect/>
            </a:stretch>
          </p:blipFill>
          <p:spPr bwMode="auto">
            <a:xfrm>
              <a:off x="7858148" y="1357298"/>
              <a:ext cx="1122340" cy="1122340"/>
            </a:xfrm>
            <a:prstGeom prst="rect">
              <a:avLst/>
            </a:prstGeom>
            <a:noFill/>
          </p:spPr>
        </p:pic>
        <p:pic>
          <p:nvPicPr>
            <p:cNvPr id="11" name="Picture 12" descr="ornament018"/>
            <p:cNvPicPr>
              <a:picLocks noChangeAspect="1" noChangeArrowheads="1"/>
            </p:cNvPicPr>
            <p:nvPr/>
          </p:nvPicPr>
          <p:blipFill>
            <a:blip r:embed="rId2"/>
            <a:srcRect/>
            <a:stretch>
              <a:fillRect/>
            </a:stretch>
          </p:blipFill>
          <p:spPr bwMode="auto">
            <a:xfrm>
              <a:off x="7858148" y="2428868"/>
              <a:ext cx="1122340" cy="1122340"/>
            </a:xfrm>
            <a:prstGeom prst="rect">
              <a:avLst/>
            </a:prstGeom>
            <a:noFill/>
          </p:spPr>
        </p:pic>
        <p:pic>
          <p:nvPicPr>
            <p:cNvPr id="12" name="Picture 12" descr="ornament018"/>
            <p:cNvPicPr>
              <a:picLocks noChangeAspect="1" noChangeArrowheads="1"/>
            </p:cNvPicPr>
            <p:nvPr/>
          </p:nvPicPr>
          <p:blipFill>
            <a:blip r:embed="rId2"/>
            <a:srcRect/>
            <a:stretch>
              <a:fillRect/>
            </a:stretch>
          </p:blipFill>
          <p:spPr bwMode="auto">
            <a:xfrm>
              <a:off x="7858148" y="3500438"/>
              <a:ext cx="1122340" cy="1122340"/>
            </a:xfrm>
            <a:prstGeom prst="rect">
              <a:avLst/>
            </a:prstGeom>
            <a:noFill/>
          </p:spPr>
        </p:pic>
        <p:pic>
          <p:nvPicPr>
            <p:cNvPr id="13" name="Picture 12" descr="ornament018"/>
            <p:cNvPicPr>
              <a:picLocks noChangeAspect="1" noChangeArrowheads="1"/>
            </p:cNvPicPr>
            <p:nvPr/>
          </p:nvPicPr>
          <p:blipFill>
            <a:blip r:embed="rId2"/>
            <a:srcRect/>
            <a:stretch>
              <a:fillRect/>
            </a:stretch>
          </p:blipFill>
          <p:spPr bwMode="auto">
            <a:xfrm>
              <a:off x="7858148" y="4714884"/>
              <a:ext cx="1122340" cy="1122340"/>
            </a:xfrm>
            <a:prstGeom prst="rect">
              <a:avLst/>
            </a:prstGeom>
            <a:noFill/>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4294967295"/>
          </p:nvPr>
        </p:nvSpPr>
        <p:spPr>
          <a:xfrm>
            <a:off x="5105400" y="928688"/>
            <a:ext cx="4038600" cy="4916487"/>
          </a:xfrm>
        </p:spPr>
        <p:txBody>
          <a:bodyPr>
            <a:noAutofit/>
          </a:bodyPr>
          <a:lstStyle/>
          <a:p>
            <a:pPr>
              <a:buNone/>
            </a:pPr>
            <a:r>
              <a:rPr lang="ru-RU" sz="2000" dirty="0" smtClean="0"/>
              <a:t>     </a:t>
            </a:r>
            <a:r>
              <a:rPr lang="ru-RU" sz="1600" dirty="0" smtClean="0"/>
              <a:t>В педагогической деятельности </a:t>
            </a:r>
            <a:r>
              <a:rPr lang="ru-RU" sz="1600" dirty="0" err="1" smtClean="0"/>
              <a:t>Алтынсарина</a:t>
            </a:r>
            <a:r>
              <a:rPr lang="ru-RU" sz="1600" dirty="0" smtClean="0"/>
              <a:t> большое место занимают вопросы воспитания и обучения детей. Он придавал огромное значение роли учителя как главного двигателя всего учебного  и воспитательного процесса в школах. Он считал. Что учителя  должны любить своих учеников и быть любимы  своими учениками и их родителями . И тогда можно будет достигнуть целей, стоящих </a:t>
            </a:r>
            <a:r>
              <a:rPr lang="ru-RU" sz="1600" dirty="0" err="1" smtClean="0"/>
              <a:t>передвоспитанием</a:t>
            </a:r>
            <a:r>
              <a:rPr lang="ru-RU" sz="1600" dirty="0" smtClean="0"/>
              <a:t> и образованием .</a:t>
            </a:r>
            <a:endParaRPr lang="ru-RU" sz="1600" dirty="0"/>
          </a:p>
        </p:txBody>
      </p:sp>
      <p:pic>
        <p:nvPicPr>
          <p:cNvPr id="7" name="Picture 2" descr="C:\Users\User\Desktop\ca7a93625d738d3efa0bfff1b42ce95a.jpg"/>
          <p:cNvPicPr>
            <a:picLocks noGrp="1" noChangeAspect="1" noChangeArrowheads="1"/>
          </p:cNvPicPr>
          <p:nvPr>
            <p:ph sz="half" idx="4294967295"/>
          </p:nvPr>
        </p:nvPicPr>
        <p:blipFill>
          <a:blip r:embed="rId2"/>
          <a:srcRect/>
          <a:stretch>
            <a:fillRect/>
          </a:stretch>
        </p:blipFill>
        <p:spPr bwMode="auto">
          <a:xfrm>
            <a:off x="0" y="1143000"/>
            <a:ext cx="4038600" cy="5143500"/>
          </a:xfrm>
          <a:prstGeom prst="rect">
            <a:avLst/>
          </a:prstGeom>
          <a:noFill/>
        </p:spPr>
      </p:pic>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5105400" y="115888"/>
            <a:ext cx="4038600" cy="5915025"/>
          </a:xfrm>
        </p:spPr>
        <p:txBody>
          <a:bodyPr>
            <a:noAutofit/>
          </a:bodyPr>
          <a:lstStyle/>
          <a:p>
            <a:r>
              <a:rPr lang="ru-RU" sz="1600" dirty="0" smtClean="0"/>
              <a:t> Нравственное воспитание. Изучая фольклор мы приходим к выводу, что он высоко ценит народный язык, меткость, богатство, динамичный юмор. Казахские пословицы и поговорки тоже воспитывают. «Волка бояться – в лес не ходить», «Кто боится труда, тот и не будет иметь добра».</a:t>
            </a:r>
          </a:p>
          <a:p>
            <a:r>
              <a:rPr lang="ru-RU" sz="1600" dirty="0" smtClean="0"/>
              <a:t>Много сил и энергии просветитель тратил и на открытие ремесленных и сельскохозяйственных училищ, необходимых для экономического развития Казахстана.</a:t>
            </a:r>
          </a:p>
          <a:p>
            <a:r>
              <a:rPr lang="ru-RU" sz="1600" dirty="0" err="1" smtClean="0"/>
              <a:t>Алтынсарин</a:t>
            </a:r>
            <a:r>
              <a:rPr lang="ru-RU" sz="1600" dirty="0" smtClean="0"/>
              <a:t> – автор учебников казахского и русского языков для казахских детей на основе русской графики: «Киргизская хрестоматия» в двух частях (1879); «Начальное руководство к обучению киргизов русскому языку» (1879). Киргизская хрестоматия была составлена по образцу «Детского мира» К.Д. Ушинского и учебных пособий других классиков русской педагогики</a:t>
            </a:r>
            <a:r>
              <a:rPr lang="ru-RU" sz="1400" dirty="0" smtClean="0"/>
              <a:t>.</a:t>
            </a:r>
          </a:p>
          <a:p>
            <a:endParaRPr lang="ru-RU" sz="1400" dirty="0"/>
          </a:p>
        </p:txBody>
      </p:sp>
      <p:pic>
        <p:nvPicPr>
          <p:cNvPr id="5" name="Объект 3"/>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1428750"/>
            <a:ext cx="4286250" cy="4714875"/>
          </a:xfrm>
        </p:spPr>
      </p:pic>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5105400" y="1600200"/>
            <a:ext cx="4038600" cy="4530725"/>
          </a:xfrm>
        </p:spPr>
        <p:txBody>
          <a:bodyPr>
            <a:normAutofit/>
          </a:bodyPr>
          <a:lstStyle/>
          <a:p>
            <a:r>
              <a:rPr lang="ru-RU" sz="1600" dirty="0" smtClean="0"/>
              <a:t>Предложил отбор предметов в учебном плане, как учить и для чего учить. «Надо давать хорошее образование, учить как попало нельзя». Знания должны быть реальными, способствующие умственному и нравственному развитию личности.</a:t>
            </a:r>
          </a:p>
          <a:p>
            <a:r>
              <a:rPr lang="ru-RU" sz="1600" dirty="0" smtClean="0"/>
              <a:t>Трудовое воспитание. Смысл труда не в том чтобы обеспечить личное благополучие, удовлетворение, а должно быть социальное значение. «Присвоение чужого труда – порок».</a:t>
            </a:r>
          </a:p>
          <a:p>
            <a:endParaRPr lang="ru-RU" sz="1600" dirty="0"/>
          </a:p>
        </p:txBody>
      </p:sp>
      <p:pic>
        <p:nvPicPr>
          <p:cNvPr id="5"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1600200"/>
            <a:ext cx="3671888" cy="4637088"/>
          </a:xfrm>
        </p:spPr>
      </p:pic>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5105400" y="1600200"/>
            <a:ext cx="4038600" cy="4530725"/>
          </a:xfrm>
        </p:spPr>
        <p:txBody>
          <a:bodyPr>
            <a:normAutofit fontScale="40000" lnSpcReduction="20000"/>
          </a:bodyPr>
          <a:lstStyle/>
          <a:p>
            <a:pPr>
              <a:buNone/>
            </a:pPr>
            <a:r>
              <a:rPr lang="ru-RU" dirty="0" smtClean="0"/>
              <a:t>        </a:t>
            </a:r>
            <a:r>
              <a:rPr lang="ru-RU" sz="4000" dirty="0" smtClean="0"/>
              <a:t>Разработал каким должно быть </a:t>
            </a:r>
            <a:r>
              <a:rPr lang="ru-RU" sz="4000" dirty="0" err="1" smtClean="0"/>
              <a:t>оборудо</a:t>
            </a:r>
            <a:r>
              <a:rPr lang="ru-RU" sz="4000" dirty="0" smtClean="0"/>
              <a:t> </a:t>
            </a:r>
            <a:r>
              <a:rPr lang="ru-RU" sz="4000" dirty="0" err="1" smtClean="0"/>
              <a:t>вание</a:t>
            </a:r>
            <a:r>
              <a:rPr lang="ru-RU" sz="4000" dirty="0" smtClean="0"/>
              <a:t> в школе: удобная мебель, складная классная доска, 2 или 4 низких круглых стола, сундук для хранения книг и письменных принадлежностей. Считал, что школа должна давать знания, обеспечивающие достижения целей (умственная, нравственная, совершенствования ребёнка). А учитель должен пользоваться методической литературой, педагогическими журналами, при школе должна быть библиотека с полным комплектом наглядных пособий. Упражнения это основа обучения устной и письменной речи.</a:t>
            </a:r>
          </a:p>
          <a:p>
            <a:r>
              <a:rPr lang="ru-RU" sz="4000" dirty="0" err="1" smtClean="0"/>
              <a:t>Алтынсарин</a:t>
            </a:r>
            <a:r>
              <a:rPr lang="ru-RU" sz="4000" dirty="0" smtClean="0"/>
              <a:t> выступал против религиозного образования.</a:t>
            </a:r>
          </a:p>
          <a:p>
            <a:pPr>
              <a:buNone/>
            </a:pPr>
            <a:endParaRPr lang="ru-RU" sz="4000" dirty="0" smtClean="0"/>
          </a:p>
          <a:p>
            <a:endParaRPr lang="ru-RU" dirty="0"/>
          </a:p>
        </p:txBody>
      </p:sp>
      <p:pic>
        <p:nvPicPr>
          <p:cNvPr id="5" name="Объект 4"/>
          <p:cNvPicPr>
            <a:picLocks noGrp="1" noChangeAspect="1"/>
          </p:cNvPicPr>
          <p:nvPr>
            <p:ph sz="half" idx="4294967295"/>
          </p:nvPr>
        </p:nvPicPr>
        <p:blipFill>
          <a:blip r:embed="rId2"/>
          <a:stretch>
            <a:fillRect/>
          </a:stretch>
        </p:blipFill>
        <p:spPr>
          <a:xfrm>
            <a:off x="0" y="1600200"/>
            <a:ext cx="4011613" cy="4708525"/>
          </a:xfrm>
          <a:prstGeom prst="rect">
            <a:avLst/>
          </a:prstGeom>
        </p:spPr>
      </p:pic>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5105400" y="1600200"/>
            <a:ext cx="4038600" cy="4530725"/>
          </a:xfrm>
        </p:spPr>
        <p:txBody>
          <a:bodyPr>
            <a:normAutofit/>
          </a:bodyPr>
          <a:lstStyle/>
          <a:p>
            <a:pPr>
              <a:buNone/>
            </a:pPr>
            <a:r>
              <a:rPr lang="ru-RU" sz="1600" dirty="0" smtClean="0"/>
              <a:t>    </a:t>
            </a:r>
            <a:r>
              <a:rPr lang="ru-RU" sz="1600" dirty="0" err="1" smtClean="0"/>
              <a:t>Алтынсарин</a:t>
            </a:r>
            <a:r>
              <a:rPr lang="ru-RU" sz="1600" dirty="0" smtClean="0"/>
              <a:t> вводит учебные предметы: география, черчение, история, арифметика, естествознание, закон божий, знакомит с грамматикой русского языка. Обучение велось по руководству И. </a:t>
            </a:r>
            <a:r>
              <a:rPr lang="ru-RU" sz="1600" dirty="0" err="1" smtClean="0"/>
              <a:t>Алтынсарина</a:t>
            </a:r>
            <a:r>
              <a:rPr lang="ru-RU" sz="1600" dirty="0" smtClean="0"/>
              <a:t> и К.Д. Ушинского.</a:t>
            </a:r>
          </a:p>
          <a:p>
            <a:endParaRPr lang="ru-RU" sz="1600" dirty="0"/>
          </a:p>
        </p:txBody>
      </p:sp>
      <p:pic>
        <p:nvPicPr>
          <p:cNvPr id="3" name="Объект 2"/>
          <p:cNvPicPr>
            <a:picLocks noGrp="1" noChangeAspect="1"/>
          </p:cNvPicPr>
          <p:nvPr>
            <p:ph sz="half" idx="4294967295"/>
          </p:nvPr>
        </p:nvPicPr>
        <p:blipFill>
          <a:blip r:embed="rId2"/>
          <a:stretch>
            <a:fillRect/>
          </a:stretch>
        </p:blipFill>
        <p:spPr>
          <a:xfrm>
            <a:off x="0" y="1484313"/>
            <a:ext cx="4114800" cy="4421187"/>
          </a:xfrm>
          <a:prstGeom prst="rect">
            <a:avLst/>
          </a:prstGeom>
        </p:spPr>
      </p:pic>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5105400" y="908050"/>
            <a:ext cx="4038600" cy="4530725"/>
          </a:xfrm>
        </p:spPr>
        <p:txBody>
          <a:bodyPr>
            <a:noAutofit/>
          </a:bodyPr>
          <a:lstStyle/>
          <a:p>
            <a:pPr algn="just">
              <a:buNone/>
            </a:pPr>
            <a:r>
              <a:rPr lang="ru-RU" sz="1600" dirty="0" smtClean="0"/>
              <a:t>        В  этих книгах использовался новый казахский алфавит, созданный на основе русской графики .Во  вступительной статье к «Киргизской хрестоматии» </a:t>
            </a:r>
            <a:r>
              <a:rPr lang="ru-RU" sz="1600" dirty="0" err="1" smtClean="0"/>
              <a:t>Алтынсарин</a:t>
            </a:r>
            <a:r>
              <a:rPr lang="ru-RU" sz="1600" dirty="0" smtClean="0"/>
              <a:t> писал: «…Книг общеобразовательного содержания почти не имеется ни на одном из азиатских языков, мы вынуждены искать подобные руководства на ближайшем русском языке. Вследствие чего мы сочли за более удобное напечатать настоящую хрестоматию русскими буквами, чтобы она прямо соответствовала своей цели, т.е. служила непосредственным путеводителем к более ученым и общеполезным книгам, не противореча последним ни своим содержанием, ни алфавитом».</a:t>
            </a:r>
            <a:endParaRPr lang="ru-RU" sz="1600" dirty="0"/>
          </a:p>
        </p:txBody>
      </p:sp>
      <p:pic>
        <p:nvPicPr>
          <p:cNvPr id="5" name="Picture 16" descr="94fb5e0d0f503714002dd7ba30e89195"/>
          <p:cNvPicPr>
            <a:picLocks noChangeAspect="1" noChangeArrowheads="1"/>
          </p:cNvPicPr>
          <p:nvPr/>
        </p:nvPicPr>
        <p:blipFill>
          <a:blip r:embed="rId2"/>
          <a:srcRect/>
          <a:stretch>
            <a:fillRect/>
          </a:stretch>
        </p:blipFill>
        <p:spPr bwMode="auto">
          <a:xfrm>
            <a:off x="642910" y="1428736"/>
            <a:ext cx="4286280" cy="4857784"/>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4294967295"/>
          </p:nvPr>
        </p:nvSpPr>
        <p:spPr>
          <a:xfrm>
            <a:off x="0" y="765175"/>
            <a:ext cx="4932363" cy="5627688"/>
          </a:xfrm>
        </p:spPr>
        <p:txBody>
          <a:bodyPr>
            <a:noAutofit/>
          </a:bodyPr>
          <a:lstStyle/>
          <a:p>
            <a:r>
              <a:rPr lang="ru-RU" sz="1600" dirty="0" smtClean="0"/>
              <a:t>     Знания, идеалы и опыт, появившиеся в устном народном творчестве, стали фиксироваться с появлением письменности.</a:t>
            </a:r>
          </a:p>
          <a:p>
            <a:r>
              <a:rPr lang="ru-RU" sz="1600" dirty="0" smtClean="0"/>
              <a:t>В силу того, что еще не существовало периодики на казахском языке, </a:t>
            </a:r>
            <a:r>
              <a:rPr lang="ru-RU" sz="1600" dirty="0" err="1" smtClean="0"/>
              <a:t>Алтынсарину</a:t>
            </a:r>
            <a:r>
              <a:rPr lang="ru-RU" sz="1600" dirty="0" smtClean="0"/>
              <a:t> приходилось писать на русском. Он оставил </a:t>
            </a:r>
            <a:r>
              <a:rPr lang="ru-RU" sz="1600" dirty="0" err="1" smtClean="0"/>
              <a:t>разножанровое</a:t>
            </a:r>
            <a:r>
              <a:rPr lang="ru-RU" sz="1600" dirty="0" smtClean="0"/>
              <a:t> творческое наследство, которое позже во многом предопределило развитие казахской публицистики. Перечитывая труды просветителя, необходимо отметить одно из важнейших качеств публицистики – непосредственное обращение к читателю, которому предлагаются воззрения на актуальные события, причем тот может как разделять, так и иметь на них собственную точку зрения. Большинство статей, вышедших из под его пера, являют собой нравственно-педагогическую оценку актуальной действительности. Не зря исследователи творчества </a:t>
            </a:r>
            <a:r>
              <a:rPr lang="ru-RU" sz="1600" dirty="0" err="1" smtClean="0"/>
              <a:t>Алтынсарина</a:t>
            </a:r>
            <a:r>
              <a:rPr lang="ru-RU" sz="1600" dirty="0" smtClean="0"/>
              <a:t> сравнивают его с заслугами Ломоносова для России.</a:t>
            </a:r>
          </a:p>
          <a:p>
            <a:endParaRPr lang="ru-RU" sz="1200" dirty="0" smtClean="0"/>
          </a:p>
        </p:txBody>
      </p:sp>
      <p:pic>
        <p:nvPicPr>
          <p:cNvPr id="2" name="Объект 1"/>
          <p:cNvPicPr>
            <a:picLocks noGrp="1" noChangeAspect="1"/>
          </p:cNvPicPr>
          <p:nvPr>
            <p:ph sz="half" idx="4294967295"/>
          </p:nvPr>
        </p:nvPicPr>
        <p:blipFill>
          <a:blip r:embed="rId2"/>
          <a:stretch>
            <a:fillRect/>
          </a:stretch>
        </p:blipFill>
        <p:spPr>
          <a:xfrm>
            <a:off x="5738813" y="476250"/>
            <a:ext cx="3405187" cy="5545138"/>
          </a:xfrm>
          <a:prstGeom prst="rect">
            <a:avLst/>
          </a:prstGeom>
        </p:spPr>
      </p:pic>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4294967295"/>
          </p:nvPr>
        </p:nvSpPr>
        <p:spPr>
          <a:xfrm>
            <a:off x="5105400" y="836613"/>
            <a:ext cx="4038600" cy="5294312"/>
          </a:xfrm>
        </p:spPr>
        <p:txBody>
          <a:bodyPr>
            <a:noAutofit/>
          </a:bodyPr>
          <a:lstStyle/>
          <a:p>
            <a:r>
              <a:rPr lang="ru-RU" sz="1600" dirty="0" smtClean="0"/>
              <a:t> Следуя принципы историзма, нельзя рассматривать жизнь и деятельность </a:t>
            </a:r>
            <a:r>
              <a:rPr lang="ru-RU" sz="1600" dirty="0" err="1" smtClean="0"/>
              <a:t>Ибрая</a:t>
            </a:r>
            <a:r>
              <a:rPr lang="ru-RU" sz="1600" dirty="0" smtClean="0"/>
              <a:t> </a:t>
            </a:r>
            <a:r>
              <a:rPr lang="ru-RU" sz="1600" dirty="0" err="1" smtClean="0"/>
              <a:t>Алтынсарина</a:t>
            </a:r>
            <a:r>
              <a:rPr lang="ru-RU" sz="1600" dirty="0" smtClean="0"/>
              <a:t> в отрыве от его времени. Просвещение мыслилось им как составная часть прогресса, без которого было невозможно развитие всей нации. В силу того, что еще не существовало периодики на казахском языке, </a:t>
            </a:r>
            <a:r>
              <a:rPr lang="ru-RU" sz="1600" dirty="0" err="1" smtClean="0"/>
              <a:t>Алтынсарину</a:t>
            </a:r>
            <a:r>
              <a:rPr lang="ru-RU" sz="1600" dirty="0" smtClean="0"/>
              <a:t> приходилось писать на русском. Он составил </a:t>
            </a:r>
            <a:r>
              <a:rPr lang="ru-RU" sz="1600" dirty="0" err="1" smtClean="0"/>
              <a:t>разножанровое</a:t>
            </a:r>
            <a:r>
              <a:rPr lang="ru-RU" sz="1600" dirty="0" smtClean="0"/>
              <a:t> творческое наследство, которое позже во многом предопределило развитие казахской публицистики. </a:t>
            </a:r>
          </a:p>
          <a:p>
            <a:r>
              <a:rPr lang="ru-RU" sz="1600" dirty="0" smtClean="0"/>
              <a:t> Большинство статей, вышедших из под его пера, являют собой нравственно-педагогическую оценку актуальной действительности. Не зря исследователи творчества </a:t>
            </a:r>
            <a:r>
              <a:rPr lang="ru-RU" sz="1600" dirty="0" err="1" smtClean="0"/>
              <a:t>Алтынсарина</a:t>
            </a:r>
            <a:r>
              <a:rPr lang="ru-RU" sz="1600" dirty="0" smtClean="0"/>
              <a:t> сравнивают его с заслугами Ломоносова для России.</a:t>
            </a:r>
            <a:endParaRPr lang="ru-RU" sz="1600" dirty="0"/>
          </a:p>
        </p:txBody>
      </p:sp>
      <p:pic>
        <p:nvPicPr>
          <p:cNvPr id="34817" name="Picture 1" descr="C:\Users\User\Desktop\770757235.jpg"/>
          <p:cNvPicPr>
            <a:picLocks noGrp="1" noChangeAspect="1" noChangeArrowheads="1"/>
          </p:cNvPicPr>
          <p:nvPr>
            <p:ph sz="half" idx="4294967295"/>
          </p:nvPr>
        </p:nvPicPr>
        <p:blipFill>
          <a:blip r:embed="rId2"/>
          <a:srcRect/>
          <a:stretch>
            <a:fillRect/>
          </a:stretch>
        </p:blipFill>
        <p:spPr bwMode="auto">
          <a:xfrm>
            <a:off x="0" y="1157288"/>
            <a:ext cx="4357688" cy="4629150"/>
          </a:xfrm>
          <a:prstGeom prst="rect">
            <a:avLst/>
          </a:prstGeom>
          <a:noFill/>
        </p:spPr>
      </p:pic>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4294967295"/>
          </p:nvPr>
        </p:nvSpPr>
        <p:spPr>
          <a:xfrm>
            <a:off x="0" y="115888"/>
            <a:ext cx="3786188" cy="6742112"/>
          </a:xfrm>
        </p:spPr>
        <p:txBody>
          <a:bodyPr>
            <a:normAutofit/>
          </a:bodyPr>
          <a:lstStyle/>
          <a:p>
            <a:r>
              <a:rPr lang="ru-RU" sz="1600" dirty="0" smtClean="0"/>
              <a:t>В первую очередь именно эпистолярное наследие эпистолярного наследия как журналистика, так литература и публицистика восприняли многое от </a:t>
            </a:r>
            <a:r>
              <a:rPr lang="ru-RU" sz="1600" dirty="0" err="1" smtClean="0"/>
              <a:t>Ибрая</a:t>
            </a:r>
            <a:r>
              <a:rPr lang="ru-RU" sz="1600" dirty="0" smtClean="0"/>
              <a:t> </a:t>
            </a:r>
            <a:r>
              <a:rPr lang="ru-RU" sz="1600" dirty="0" err="1" smtClean="0"/>
              <a:t>Алтынсарина</a:t>
            </a:r>
            <a:r>
              <a:rPr lang="ru-RU" sz="1600" dirty="0" smtClean="0"/>
              <a:t> и представляет особый интерес для исследований в области современной казахстанской журналистики. Фактически творчество великого просветителя представляет собой совокупность произведений, чье изначальное узкое направление переросло в масштабные обобщения и в совокупности, получило форму общественной публицистики. Именно из творческих особенностей и форм, узаконив их в письменной речи.</a:t>
            </a:r>
          </a:p>
        </p:txBody>
      </p:sp>
      <p:pic>
        <p:nvPicPr>
          <p:cNvPr id="7" name="Picture 2" descr="C:\Users\User\Desktop\information_items_19861.jpg"/>
          <p:cNvPicPr>
            <a:picLocks noGrp="1" noChangeAspect="1" noChangeArrowheads="1"/>
          </p:cNvPicPr>
          <p:nvPr>
            <p:ph idx="4294967295"/>
          </p:nvPr>
        </p:nvPicPr>
        <p:blipFill>
          <a:blip r:embed="rId2"/>
          <a:srcRect/>
          <a:stretch>
            <a:fillRect/>
          </a:stretch>
        </p:blipFill>
        <p:spPr bwMode="auto">
          <a:xfrm>
            <a:off x="4381500" y="428625"/>
            <a:ext cx="4762500" cy="6072188"/>
          </a:xfrm>
          <a:prstGeom prst="rect">
            <a:avLst/>
          </a:prstGeom>
          <a:noFill/>
        </p:spPr>
      </p:pic>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5105400" y="260350"/>
            <a:ext cx="4038600" cy="5870575"/>
          </a:xfrm>
        </p:spPr>
        <p:txBody>
          <a:bodyPr>
            <a:normAutofit fontScale="25000" lnSpcReduction="20000"/>
          </a:bodyPr>
          <a:lstStyle/>
          <a:p>
            <a:endParaRPr lang="ru-RU" sz="5600" dirty="0" smtClean="0"/>
          </a:p>
          <a:p>
            <a:pPr>
              <a:buNone/>
            </a:pPr>
            <a:r>
              <a:rPr lang="ru-RU" sz="6400" dirty="0" smtClean="0"/>
              <a:t>         Всю свою жизнь  </a:t>
            </a:r>
            <a:r>
              <a:rPr lang="ru-RU" sz="6400" dirty="0" err="1" smtClean="0"/>
              <a:t>Алтынсарин</a:t>
            </a:r>
            <a:r>
              <a:rPr lang="ru-RU" sz="6400" dirty="0" smtClean="0"/>
              <a:t> посвятил просвещению родного народа. «Народ казахский сам по себе представляет благодатную почву для образования», – писал он.</a:t>
            </a:r>
          </a:p>
          <a:p>
            <a:r>
              <a:rPr lang="ru-RU" sz="6400" dirty="0" err="1" smtClean="0"/>
              <a:t>Алтынсарин</a:t>
            </a:r>
            <a:r>
              <a:rPr lang="ru-RU" sz="6400" dirty="0" smtClean="0"/>
              <a:t> был убежденным сторонником содружества русского и казахского народов. Он пропагандировал демократическую русскую литературу, использовал опыт русских педагогов-писателей К.Д. Ушинского и Л.Н. Толстого.</a:t>
            </a:r>
          </a:p>
          <a:p>
            <a:r>
              <a:rPr lang="ru-RU" sz="6400" dirty="0" err="1" smtClean="0"/>
              <a:t>Алтынсарину</a:t>
            </a:r>
            <a:r>
              <a:rPr lang="ru-RU" sz="6400" dirty="0" smtClean="0"/>
              <a:t> как просветителю присущ культ знания и вера во </a:t>
            </a:r>
            <a:r>
              <a:rPr lang="ru-RU" sz="6400" dirty="0" err="1" smtClean="0"/>
              <a:t>всеспасительность</a:t>
            </a:r>
            <a:r>
              <a:rPr lang="ru-RU" sz="6400" dirty="0" smtClean="0"/>
              <a:t> знания для развития общества и каждой человеческой индивидуальности. Современники, следившие за литературной деятельностью </a:t>
            </a:r>
            <a:r>
              <a:rPr lang="ru-RU" sz="6400" dirty="0" err="1" smtClean="0"/>
              <a:t>Ибрая</a:t>
            </a:r>
            <a:r>
              <a:rPr lang="ru-RU" sz="6400" dirty="0" smtClean="0"/>
              <a:t> </a:t>
            </a:r>
            <a:r>
              <a:rPr lang="ru-RU" sz="6400" dirty="0" err="1" smtClean="0"/>
              <a:t>Алтынсарина</a:t>
            </a:r>
            <a:r>
              <a:rPr lang="ru-RU" sz="6400" dirty="0" smtClean="0"/>
              <a:t>, уже при жизни смогли оценить, насколько она отвечает потребностям народа. В числе заслуг помимо собственного литературного творчества – составление хрестоматии на родном языке, которые назывались «Начальное руководство к обучению киргизов русскому языку» и «Киргизская хрестоматия» (1879).</a:t>
            </a:r>
          </a:p>
          <a:p>
            <a:pPr>
              <a:buNone/>
            </a:pPr>
            <a:endParaRPr lang="ru-RU" dirty="0"/>
          </a:p>
        </p:txBody>
      </p:sp>
      <p:pic>
        <p:nvPicPr>
          <p:cNvPr id="3" name="Объект 2"/>
          <p:cNvPicPr>
            <a:picLocks noGrp="1" noChangeAspect="1"/>
          </p:cNvPicPr>
          <p:nvPr>
            <p:ph sz="half" idx="4294967295"/>
          </p:nvPr>
        </p:nvPicPr>
        <p:blipFill>
          <a:blip r:embed="rId2"/>
          <a:stretch>
            <a:fillRect/>
          </a:stretch>
        </p:blipFill>
        <p:spPr>
          <a:xfrm>
            <a:off x="0" y="1233488"/>
            <a:ext cx="4895850" cy="4897437"/>
          </a:xfrm>
          <a:prstGeom prst="rect">
            <a:avLst/>
          </a:prstGeom>
        </p:spPr>
      </p:pic>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body" sz="half" idx="2"/>
          </p:nvPr>
        </p:nvSpPr>
        <p:spPr>
          <a:xfrm>
            <a:off x="3703444" y="1284315"/>
            <a:ext cx="4643437" cy="5072097"/>
          </a:xfrm>
        </p:spPr>
        <p:style>
          <a:lnRef idx="1">
            <a:schemeClr val="accent3"/>
          </a:lnRef>
          <a:fillRef idx="3">
            <a:schemeClr val="accent3"/>
          </a:fillRef>
          <a:effectRef idx="2">
            <a:schemeClr val="accent3"/>
          </a:effectRef>
          <a:fontRef idx="minor">
            <a:schemeClr val="lt1"/>
          </a:fontRef>
        </p:style>
        <p:txBody>
          <a:bodyPr>
            <a:normAutofit/>
          </a:bodyPr>
          <a:lstStyle/>
          <a:p>
            <a:pPr eaLnBrk="1" hangingPunct="1">
              <a:buFont typeface="Arial" charset="0"/>
              <a:buNone/>
            </a:pPr>
            <a:r>
              <a:rPr lang="ru-RU" sz="2000" i="1" dirty="0" err="1" smtClean="0">
                <a:latin typeface="Times New Roman" pitchFamily="18" charset="0"/>
              </a:rPr>
              <a:t>Ибрай</a:t>
            </a:r>
            <a:r>
              <a:rPr lang="ru-RU" sz="2000" i="1" dirty="0" smtClean="0">
                <a:latin typeface="Times New Roman" pitchFamily="18" charset="0"/>
              </a:rPr>
              <a:t>  </a:t>
            </a:r>
            <a:r>
              <a:rPr lang="ru-RU" sz="2000" i="1" dirty="0" err="1" smtClean="0">
                <a:latin typeface="Times New Roman" pitchFamily="18" charset="0"/>
              </a:rPr>
              <a:t>Алтынсарин</a:t>
            </a:r>
            <a:r>
              <a:rPr lang="ru-RU" sz="2000" i="1" dirty="0" smtClean="0">
                <a:latin typeface="Times New Roman" pitchFamily="18" charset="0"/>
              </a:rPr>
              <a:t> вошел в историю Казахстана как выдающийся просветитель ,педагог поэт, общественный деятель</a:t>
            </a:r>
            <a:r>
              <a:rPr lang="ru-RU" sz="1400" i="1" dirty="0" smtClean="0">
                <a:latin typeface="Times New Roman" pitchFamily="18" charset="0"/>
              </a:rPr>
              <a:t>.</a:t>
            </a:r>
          </a:p>
        </p:txBody>
      </p:sp>
      <p:sp>
        <p:nvSpPr>
          <p:cNvPr id="17412" name="WordArt 12"/>
          <p:cNvSpPr>
            <a:spLocks noChangeArrowheads="1" noChangeShapeType="1" noTextEdit="1"/>
          </p:cNvSpPr>
          <p:nvPr/>
        </p:nvSpPr>
        <p:spPr bwMode="auto">
          <a:xfrm>
            <a:off x="977900" y="238125"/>
            <a:ext cx="6818313" cy="1143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ru-RU" sz="3600" kern="10" dirty="0" err="1">
                <a:ln w="9525">
                  <a:round/>
                  <a:headEnd/>
                  <a:tailEnd/>
                </a:ln>
                <a:solidFill>
                  <a:srgbClr val="00B0F0"/>
                </a:solidFill>
                <a:latin typeface="Times New Roman"/>
                <a:cs typeface="Times New Roman"/>
              </a:rPr>
              <a:t>Ибрай</a:t>
            </a:r>
            <a:r>
              <a:rPr lang="ru-RU" sz="3600" kern="10" dirty="0">
                <a:ln w="9525">
                  <a:round/>
                  <a:headEnd/>
                  <a:tailEnd/>
                </a:ln>
                <a:solidFill>
                  <a:srgbClr val="00B0F0"/>
                </a:solidFill>
                <a:latin typeface="Times New Roman"/>
                <a:cs typeface="Times New Roman"/>
              </a:rPr>
              <a:t> </a:t>
            </a:r>
            <a:r>
              <a:rPr lang="ru-RU" sz="3600" kern="10" dirty="0" err="1">
                <a:ln w="9525">
                  <a:round/>
                  <a:headEnd/>
                  <a:tailEnd/>
                </a:ln>
                <a:solidFill>
                  <a:srgbClr val="00B0F0"/>
                </a:solidFill>
                <a:latin typeface="Times New Roman"/>
                <a:cs typeface="Times New Roman"/>
              </a:rPr>
              <a:t>Алтынсарин</a:t>
            </a:r>
            <a:endParaRPr lang="ru-RU" sz="3600" kern="10" dirty="0">
              <a:ln w="9525">
                <a:round/>
                <a:headEnd/>
                <a:tailEnd/>
              </a:ln>
              <a:solidFill>
                <a:srgbClr val="00B0F0"/>
              </a:solidFill>
              <a:latin typeface="Times New Roman"/>
              <a:cs typeface="Times New Roman"/>
            </a:endParaRPr>
          </a:p>
          <a:p>
            <a:pPr algn="ctr"/>
            <a:endParaRPr lang="ru-RU" sz="3600" kern="10" dirty="0">
              <a:ln w="9525">
                <a:round/>
                <a:headEnd/>
                <a:tailEnd/>
              </a:ln>
              <a:solidFill>
                <a:srgbClr val="00B0F0"/>
              </a:solidFill>
              <a:latin typeface="Times New Roman"/>
              <a:cs typeface="Times New Roman"/>
            </a:endParaRPr>
          </a:p>
        </p:txBody>
      </p:sp>
      <p:grpSp>
        <p:nvGrpSpPr>
          <p:cNvPr id="17413" name="Группа 20"/>
          <p:cNvGrpSpPr>
            <a:grpSpLocks/>
          </p:cNvGrpSpPr>
          <p:nvPr/>
        </p:nvGrpSpPr>
        <p:grpSpPr bwMode="auto">
          <a:xfrm>
            <a:off x="8358188" y="0"/>
            <a:ext cx="622300" cy="6643688"/>
            <a:chOff x="8429652" y="0"/>
            <a:chExt cx="550836" cy="6643710"/>
          </a:xfrm>
        </p:grpSpPr>
        <p:grpSp>
          <p:nvGrpSpPr>
            <p:cNvPr id="3" name="Группа 6"/>
            <p:cNvGrpSpPr/>
            <p:nvPr/>
          </p:nvGrpSpPr>
          <p:grpSpPr>
            <a:xfrm>
              <a:off x="8429652" y="3286124"/>
              <a:ext cx="550836" cy="3357586"/>
              <a:chOff x="7858148" y="115888"/>
              <a:chExt cx="1122340" cy="6570662"/>
            </a:xfrm>
            <a:effectLst>
              <a:glow rad="228600">
                <a:schemeClr val="accent5">
                  <a:satMod val="175000"/>
                  <a:alpha val="40000"/>
                </a:schemeClr>
              </a:glow>
            </a:effectLst>
          </p:grpSpPr>
          <p:pic>
            <p:nvPicPr>
              <p:cNvPr id="8" name="Picture 11" descr="ornament018"/>
              <p:cNvPicPr>
                <a:picLocks noChangeAspect="1" noChangeArrowheads="1"/>
              </p:cNvPicPr>
              <p:nvPr/>
            </p:nvPicPr>
            <p:blipFill>
              <a:blip r:embed="rId2"/>
              <a:srcRect/>
              <a:stretch>
                <a:fillRect/>
              </a:stretch>
            </p:blipFill>
            <p:spPr bwMode="auto">
              <a:xfrm>
                <a:off x="8027988" y="5734050"/>
                <a:ext cx="952500" cy="952500"/>
              </a:xfrm>
              <a:prstGeom prst="rect">
                <a:avLst/>
              </a:prstGeom>
              <a:noFill/>
            </p:spPr>
          </p:pic>
          <p:pic>
            <p:nvPicPr>
              <p:cNvPr id="9" name="Picture 12" descr="ornament018"/>
              <p:cNvPicPr>
                <a:picLocks noChangeAspect="1" noChangeArrowheads="1"/>
              </p:cNvPicPr>
              <p:nvPr/>
            </p:nvPicPr>
            <p:blipFill>
              <a:blip r:embed="rId2"/>
              <a:srcRect/>
              <a:stretch>
                <a:fillRect/>
              </a:stretch>
            </p:blipFill>
            <p:spPr bwMode="auto">
              <a:xfrm>
                <a:off x="7858148" y="115888"/>
                <a:ext cx="1122340" cy="1122340"/>
              </a:xfrm>
              <a:prstGeom prst="rect">
                <a:avLst/>
              </a:prstGeom>
              <a:noFill/>
            </p:spPr>
          </p:pic>
          <p:pic>
            <p:nvPicPr>
              <p:cNvPr id="10" name="Picture 12" descr="ornament018"/>
              <p:cNvPicPr>
                <a:picLocks noChangeAspect="1" noChangeArrowheads="1"/>
              </p:cNvPicPr>
              <p:nvPr/>
            </p:nvPicPr>
            <p:blipFill>
              <a:blip r:embed="rId2"/>
              <a:srcRect/>
              <a:stretch>
                <a:fillRect/>
              </a:stretch>
            </p:blipFill>
            <p:spPr bwMode="auto">
              <a:xfrm>
                <a:off x="7858148" y="1357298"/>
                <a:ext cx="1122340" cy="1122340"/>
              </a:xfrm>
              <a:prstGeom prst="rect">
                <a:avLst/>
              </a:prstGeom>
              <a:noFill/>
            </p:spPr>
          </p:pic>
          <p:pic>
            <p:nvPicPr>
              <p:cNvPr id="11" name="Picture 12" descr="ornament018"/>
              <p:cNvPicPr>
                <a:picLocks noChangeAspect="1" noChangeArrowheads="1"/>
              </p:cNvPicPr>
              <p:nvPr/>
            </p:nvPicPr>
            <p:blipFill>
              <a:blip r:embed="rId2"/>
              <a:srcRect/>
              <a:stretch>
                <a:fillRect/>
              </a:stretch>
            </p:blipFill>
            <p:spPr bwMode="auto">
              <a:xfrm>
                <a:off x="7858148" y="2428868"/>
                <a:ext cx="1122340" cy="1122340"/>
              </a:xfrm>
              <a:prstGeom prst="rect">
                <a:avLst/>
              </a:prstGeom>
              <a:noFill/>
            </p:spPr>
          </p:pic>
          <p:pic>
            <p:nvPicPr>
              <p:cNvPr id="12" name="Picture 12" descr="ornament018"/>
              <p:cNvPicPr>
                <a:picLocks noChangeAspect="1" noChangeArrowheads="1"/>
              </p:cNvPicPr>
              <p:nvPr/>
            </p:nvPicPr>
            <p:blipFill>
              <a:blip r:embed="rId2"/>
              <a:srcRect/>
              <a:stretch>
                <a:fillRect/>
              </a:stretch>
            </p:blipFill>
            <p:spPr bwMode="auto">
              <a:xfrm>
                <a:off x="7858148" y="3500438"/>
                <a:ext cx="1122340" cy="1122340"/>
              </a:xfrm>
              <a:prstGeom prst="rect">
                <a:avLst/>
              </a:prstGeom>
              <a:noFill/>
            </p:spPr>
          </p:pic>
          <p:pic>
            <p:nvPicPr>
              <p:cNvPr id="13" name="Picture 12" descr="ornament018"/>
              <p:cNvPicPr>
                <a:picLocks noChangeAspect="1" noChangeArrowheads="1"/>
              </p:cNvPicPr>
              <p:nvPr/>
            </p:nvPicPr>
            <p:blipFill>
              <a:blip r:embed="rId2"/>
              <a:srcRect/>
              <a:stretch>
                <a:fillRect/>
              </a:stretch>
            </p:blipFill>
            <p:spPr bwMode="auto">
              <a:xfrm>
                <a:off x="7858148" y="4714884"/>
                <a:ext cx="1122340" cy="1122340"/>
              </a:xfrm>
              <a:prstGeom prst="rect">
                <a:avLst/>
              </a:prstGeom>
              <a:noFill/>
            </p:spPr>
          </p:pic>
        </p:grpSp>
        <p:grpSp>
          <p:nvGrpSpPr>
            <p:cNvPr id="4" name="Группа 13"/>
            <p:cNvGrpSpPr/>
            <p:nvPr/>
          </p:nvGrpSpPr>
          <p:grpSpPr>
            <a:xfrm>
              <a:off x="8429652" y="0"/>
              <a:ext cx="550836" cy="3357586"/>
              <a:chOff x="7858148" y="115888"/>
              <a:chExt cx="1122340" cy="6570662"/>
            </a:xfrm>
            <a:effectLst>
              <a:glow rad="228600">
                <a:schemeClr val="accent5">
                  <a:satMod val="175000"/>
                  <a:alpha val="40000"/>
                </a:schemeClr>
              </a:glow>
            </a:effectLst>
          </p:grpSpPr>
          <p:pic>
            <p:nvPicPr>
              <p:cNvPr id="15" name="Picture 11" descr="ornament018"/>
              <p:cNvPicPr>
                <a:picLocks noChangeAspect="1" noChangeArrowheads="1"/>
              </p:cNvPicPr>
              <p:nvPr/>
            </p:nvPicPr>
            <p:blipFill>
              <a:blip r:embed="rId2"/>
              <a:srcRect/>
              <a:stretch>
                <a:fillRect/>
              </a:stretch>
            </p:blipFill>
            <p:spPr bwMode="auto">
              <a:xfrm>
                <a:off x="8027988" y="5734050"/>
                <a:ext cx="952500" cy="952500"/>
              </a:xfrm>
              <a:prstGeom prst="rect">
                <a:avLst/>
              </a:prstGeom>
              <a:noFill/>
            </p:spPr>
          </p:pic>
          <p:pic>
            <p:nvPicPr>
              <p:cNvPr id="16" name="Picture 12" descr="ornament018"/>
              <p:cNvPicPr>
                <a:picLocks noChangeAspect="1" noChangeArrowheads="1"/>
              </p:cNvPicPr>
              <p:nvPr/>
            </p:nvPicPr>
            <p:blipFill>
              <a:blip r:embed="rId2"/>
              <a:srcRect/>
              <a:stretch>
                <a:fillRect/>
              </a:stretch>
            </p:blipFill>
            <p:spPr bwMode="auto">
              <a:xfrm>
                <a:off x="7858148" y="115888"/>
                <a:ext cx="1122340" cy="1122340"/>
              </a:xfrm>
              <a:prstGeom prst="rect">
                <a:avLst/>
              </a:prstGeom>
              <a:noFill/>
            </p:spPr>
          </p:pic>
          <p:pic>
            <p:nvPicPr>
              <p:cNvPr id="17" name="Picture 12" descr="ornament018"/>
              <p:cNvPicPr>
                <a:picLocks noChangeAspect="1" noChangeArrowheads="1"/>
              </p:cNvPicPr>
              <p:nvPr/>
            </p:nvPicPr>
            <p:blipFill>
              <a:blip r:embed="rId2"/>
              <a:srcRect/>
              <a:stretch>
                <a:fillRect/>
              </a:stretch>
            </p:blipFill>
            <p:spPr bwMode="auto">
              <a:xfrm>
                <a:off x="7858148" y="1357298"/>
                <a:ext cx="1122340" cy="1122340"/>
              </a:xfrm>
              <a:prstGeom prst="rect">
                <a:avLst/>
              </a:prstGeom>
              <a:noFill/>
            </p:spPr>
          </p:pic>
          <p:pic>
            <p:nvPicPr>
              <p:cNvPr id="18" name="Picture 12" descr="ornament018"/>
              <p:cNvPicPr>
                <a:picLocks noChangeAspect="1" noChangeArrowheads="1"/>
              </p:cNvPicPr>
              <p:nvPr/>
            </p:nvPicPr>
            <p:blipFill>
              <a:blip r:embed="rId2"/>
              <a:srcRect/>
              <a:stretch>
                <a:fillRect/>
              </a:stretch>
            </p:blipFill>
            <p:spPr bwMode="auto">
              <a:xfrm>
                <a:off x="7858148" y="2428868"/>
                <a:ext cx="1122340" cy="1122340"/>
              </a:xfrm>
              <a:prstGeom prst="rect">
                <a:avLst/>
              </a:prstGeom>
              <a:noFill/>
            </p:spPr>
          </p:pic>
          <p:pic>
            <p:nvPicPr>
              <p:cNvPr id="19" name="Picture 12" descr="ornament018"/>
              <p:cNvPicPr>
                <a:picLocks noChangeAspect="1" noChangeArrowheads="1"/>
              </p:cNvPicPr>
              <p:nvPr/>
            </p:nvPicPr>
            <p:blipFill>
              <a:blip r:embed="rId2"/>
              <a:srcRect/>
              <a:stretch>
                <a:fillRect/>
              </a:stretch>
            </p:blipFill>
            <p:spPr bwMode="auto">
              <a:xfrm>
                <a:off x="7858148" y="3500438"/>
                <a:ext cx="1122340" cy="1122340"/>
              </a:xfrm>
              <a:prstGeom prst="rect">
                <a:avLst/>
              </a:prstGeom>
              <a:noFill/>
            </p:spPr>
          </p:pic>
          <p:pic>
            <p:nvPicPr>
              <p:cNvPr id="20" name="Picture 12" descr="ornament018"/>
              <p:cNvPicPr>
                <a:picLocks noChangeAspect="1" noChangeArrowheads="1"/>
              </p:cNvPicPr>
              <p:nvPr/>
            </p:nvPicPr>
            <p:blipFill>
              <a:blip r:embed="rId2"/>
              <a:srcRect/>
              <a:stretch>
                <a:fillRect/>
              </a:stretch>
            </p:blipFill>
            <p:spPr bwMode="auto">
              <a:xfrm>
                <a:off x="7858148" y="4714884"/>
                <a:ext cx="1122340" cy="1122340"/>
              </a:xfrm>
              <a:prstGeom prst="rect">
                <a:avLst/>
              </a:prstGeom>
              <a:noFill/>
            </p:spPr>
          </p:pic>
        </p:grpSp>
      </p:grpSp>
      <p:pic>
        <p:nvPicPr>
          <p:cNvPr id="3081" name="Picture 9" descr="25e9e0a94b1d8b7c2b4d39c993a6d79c"/>
          <p:cNvPicPr>
            <a:picLocks noChangeAspect="1" noChangeArrowheads="1"/>
          </p:cNvPicPr>
          <p:nvPr/>
        </p:nvPicPr>
        <p:blipFill>
          <a:blip r:embed="rId3"/>
          <a:srcRect/>
          <a:stretch>
            <a:fillRect/>
          </a:stretch>
        </p:blipFill>
        <p:spPr bwMode="auto">
          <a:xfrm>
            <a:off x="301646" y="936028"/>
            <a:ext cx="3301429" cy="5000660"/>
          </a:xfrm>
          <a:prstGeom prst="rect">
            <a:avLst/>
          </a:prstGeom>
          <a:noFill/>
          <a:effectLst>
            <a:softEdge rad="635000"/>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fade">
                                      <p:cBhvr>
                                        <p:cTn id="7" dur="2000"/>
                                        <p:tgtEl>
                                          <p:spTgt spid="3081"/>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6146">
                                            <p:txEl>
                                              <p:pRg st="0" end="0"/>
                                            </p:txEl>
                                          </p:spTgt>
                                        </p:tgtEl>
                                        <p:attrNameLst>
                                          <p:attrName>style.visibility</p:attrName>
                                        </p:attrNameLst>
                                      </p:cBhvr>
                                      <p:to>
                                        <p:strVal val="visible"/>
                                      </p:to>
                                    </p:set>
                                    <p:animEffect transition="in" filter="fade">
                                      <p:cBhvr>
                                        <p:cTn id="11" dur="2000"/>
                                        <p:tgtEl>
                                          <p:spTgt spid="6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5105400" y="1600200"/>
            <a:ext cx="4038600" cy="4530725"/>
          </a:xfrm>
        </p:spPr>
        <p:txBody>
          <a:bodyPr>
            <a:normAutofit/>
          </a:bodyPr>
          <a:lstStyle/>
          <a:p>
            <a:r>
              <a:rPr lang="ru-RU" sz="1600" dirty="0" smtClean="0"/>
              <a:t> Выдающаяся историческая заслуга </a:t>
            </a:r>
            <a:r>
              <a:rPr lang="ru-RU" sz="1600" dirty="0" err="1" smtClean="0"/>
              <a:t>Алтынсарина</a:t>
            </a:r>
            <a:r>
              <a:rPr lang="ru-RU" sz="1600" dirty="0" smtClean="0"/>
              <a:t> заключается в том, что по его инициативе, при самом непосредственном участии была создана в Казахстане сеть народных светских школ. Прежде всего он решил открыть по одному центральному училищу во всех уездных городах области. С этой целью ездил по аулам Тургайской области, собирая среди населения средства, а затем открыл по одному двухклассному русско-казахскому училищу в Илецком, Николаевском, Тургайском и </a:t>
            </a:r>
            <a:r>
              <a:rPr lang="ru-RU" sz="1600" dirty="0" err="1" smtClean="0"/>
              <a:t>Иргизском</a:t>
            </a:r>
            <a:r>
              <a:rPr lang="ru-RU" sz="1600" dirty="0" smtClean="0"/>
              <a:t> уездах и укомплектовал их, заботился о создании библиотеки при каждой школе.</a:t>
            </a:r>
            <a:endParaRPr lang="ru-RU" sz="1600" dirty="0"/>
          </a:p>
        </p:txBody>
      </p:sp>
      <p:pic>
        <p:nvPicPr>
          <p:cNvPr id="5" name="Объект 4"/>
          <p:cNvPicPr>
            <a:picLocks noGrp="1" noChangeAspect="1"/>
          </p:cNvPicPr>
          <p:nvPr>
            <p:ph sz="half" idx="4294967295"/>
          </p:nvPr>
        </p:nvPicPr>
        <p:blipFill>
          <a:blip r:embed="rId3"/>
          <a:stretch>
            <a:fillRect/>
          </a:stretch>
        </p:blipFill>
        <p:spPr>
          <a:xfrm>
            <a:off x="0" y="1454150"/>
            <a:ext cx="4038600" cy="4710113"/>
          </a:xfrm>
          <a:prstGeom prst="rect">
            <a:avLst/>
          </a:prstGeom>
        </p:spPr>
      </p:pic>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4294967295"/>
          </p:nvPr>
        </p:nvSpPr>
        <p:spPr>
          <a:xfrm>
            <a:off x="0" y="333375"/>
            <a:ext cx="3008313" cy="5792788"/>
          </a:xfrm>
        </p:spPr>
        <p:txBody>
          <a:bodyPr>
            <a:noAutofit/>
          </a:bodyPr>
          <a:lstStyle/>
          <a:p>
            <a:pPr>
              <a:buNone/>
            </a:pPr>
            <a:r>
              <a:rPr lang="ru-RU" sz="2000" dirty="0" smtClean="0"/>
              <a:t>    </a:t>
            </a:r>
            <a:r>
              <a:rPr lang="ru-RU" sz="1600" dirty="0" smtClean="0"/>
              <a:t>Многосторонняя деятельность И. </a:t>
            </a:r>
            <a:r>
              <a:rPr lang="ru-RU" sz="1600" dirty="0" err="1" smtClean="0"/>
              <a:t>Алтынсарина</a:t>
            </a:r>
            <a:r>
              <a:rPr lang="ru-RU" sz="1600" dirty="0" smtClean="0"/>
              <a:t> способствовала экономическому, культурному и духовному развитию казахского народа.</a:t>
            </a:r>
          </a:p>
          <a:p>
            <a:pPr>
              <a:buNone/>
            </a:pPr>
            <a:r>
              <a:rPr lang="ru-RU" sz="1600" dirty="0" smtClean="0"/>
              <a:t>     В городе Аркалыке открыт музей </a:t>
            </a:r>
            <a:r>
              <a:rPr lang="ru-RU" sz="1600" dirty="0" err="1" smtClean="0"/>
              <a:t>Алтынсарина</a:t>
            </a:r>
            <a:r>
              <a:rPr lang="ru-RU" sz="1600" dirty="0" smtClean="0"/>
              <a:t>, на берегу Тобола установлен куполообразный памятник выдающемуся просветителю. Его именем названы </a:t>
            </a:r>
            <a:r>
              <a:rPr lang="ru-RU" sz="1600" dirty="0" err="1" smtClean="0"/>
              <a:t>улицы,школы</a:t>
            </a:r>
            <a:r>
              <a:rPr lang="ru-RU" sz="1600" dirty="0" smtClean="0"/>
              <a:t>.</a:t>
            </a:r>
            <a:endParaRPr lang="ru-RU" sz="1600" dirty="0"/>
          </a:p>
        </p:txBody>
      </p:sp>
      <p:pic>
        <p:nvPicPr>
          <p:cNvPr id="7" name="Picture 7" descr="altinsarin-03302009102847dSN"/>
          <p:cNvPicPr>
            <a:picLocks noGrp="1" noChangeAspect="1" noChangeArrowheads="1"/>
          </p:cNvPicPr>
          <p:nvPr>
            <p:ph idx="4294967295"/>
          </p:nvPr>
        </p:nvPicPr>
        <p:blipFill>
          <a:blip r:embed="rId3"/>
          <a:srcRect/>
          <a:stretch>
            <a:fillRect/>
          </a:stretch>
        </p:blipFill>
        <p:spPr bwMode="auto">
          <a:xfrm>
            <a:off x="4572000" y="642938"/>
            <a:ext cx="4572000" cy="6215062"/>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sz="half" idx="4294967295"/>
          </p:nvPr>
        </p:nvSpPr>
        <p:spPr>
          <a:xfrm>
            <a:off x="5105400" y="714375"/>
            <a:ext cx="4038600" cy="5411788"/>
          </a:xfrm>
        </p:spPr>
        <p:txBody>
          <a:bodyPr>
            <a:normAutofit fontScale="25000" lnSpcReduction="20000"/>
          </a:bodyPr>
          <a:lstStyle/>
          <a:p>
            <a:r>
              <a:rPr lang="ru-RU" sz="6400" dirty="0" smtClean="0"/>
              <a:t>   Вопросы исторического прошлого и его преломления в настоящем нельзя доказать как теорему. Законы развития общественной жизни и исторических процессов тесно связаны с сознательной деятельностью людей, живут в условиях своего времени, которое накладывает на них особый отпечаток, поэтому явления общественного порядка не могут в принципе действовать также однозначно, как законы природы и естественных наук. Поэтому обращение к личности </a:t>
            </a:r>
            <a:r>
              <a:rPr lang="ru-RU" sz="6400" dirty="0" err="1" smtClean="0"/>
              <a:t>Ибрая</a:t>
            </a:r>
            <a:r>
              <a:rPr lang="ru-RU" sz="6400" dirty="0" smtClean="0"/>
              <a:t> </a:t>
            </a:r>
            <a:r>
              <a:rPr lang="ru-RU" sz="6400" dirty="0" err="1" smtClean="0"/>
              <a:t>Алтынсарина</a:t>
            </a:r>
            <a:r>
              <a:rPr lang="ru-RU" sz="6400" dirty="0" smtClean="0"/>
              <a:t>, его творчеству, эпистолярному и публицистическому наследию, в самом начале новой эпохи – новом тысячелетии и в XXI веке не имеет альтернативы</a:t>
            </a:r>
            <a:r>
              <a:rPr lang="ru-RU" sz="7400" dirty="0" smtClean="0"/>
              <a:t>. </a:t>
            </a:r>
          </a:p>
          <a:p>
            <a:endParaRPr lang="ru-RU" dirty="0"/>
          </a:p>
        </p:txBody>
      </p:sp>
      <p:pic>
        <p:nvPicPr>
          <p:cNvPr id="1026" name="Picture 2" descr="C:\Users\User\Desktop\679fdf065720f2bacd9c03bfc1fc7af5.jpg"/>
          <p:cNvPicPr>
            <a:picLocks noChangeAspect="1" noChangeArrowheads="1"/>
          </p:cNvPicPr>
          <p:nvPr/>
        </p:nvPicPr>
        <p:blipFill>
          <a:blip r:embed="rId2"/>
          <a:srcRect/>
          <a:stretch>
            <a:fillRect/>
          </a:stretch>
        </p:blipFill>
        <p:spPr bwMode="auto">
          <a:xfrm>
            <a:off x="714348" y="642918"/>
            <a:ext cx="4357718" cy="5500726"/>
          </a:xfrm>
          <a:prstGeom prst="rect">
            <a:avLst/>
          </a:prstGeom>
          <a:noFill/>
        </p:spPr>
      </p:pic>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4294967295"/>
          </p:nvPr>
        </p:nvSpPr>
        <p:spPr>
          <a:xfrm>
            <a:off x="5105400" y="476250"/>
            <a:ext cx="4038600" cy="5654675"/>
          </a:xfrm>
        </p:spPr>
        <p:txBody>
          <a:bodyPr>
            <a:normAutofit fontScale="25000" lnSpcReduction="20000"/>
          </a:bodyPr>
          <a:lstStyle/>
          <a:p>
            <a:pPr>
              <a:buNone/>
            </a:pPr>
            <a:r>
              <a:rPr lang="ru-RU" sz="6400" b="1" dirty="0" smtClean="0"/>
              <a:t>   Творчество </a:t>
            </a:r>
            <a:r>
              <a:rPr lang="ru-RU" sz="6400" b="1" dirty="0" err="1" smtClean="0"/>
              <a:t>Ибрая</a:t>
            </a:r>
            <a:r>
              <a:rPr lang="ru-RU" sz="6400" b="1" dirty="0" smtClean="0"/>
              <a:t> </a:t>
            </a:r>
            <a:r>
              <a:rPr lang="ru-RU" sz="6400" b="1" dirty="0" err="1" smtClean="0"/>
              <a:t>Алтынсарина</a:t>
            </a:r>
            <a:r>
              <a:rPr lang="ru-RU" sz="6400" b="1" dirty="0" smtClean="0"/>
              <a:t> – истоки казахской публицистики</a:t>
            </a:r>
            <a:endParaRPr lang="ru-RU" sz="6400" dirty="0" smtClean="0"/>
          </a:p>
          <a:p>
            <a:pPr>
              <a:buNone/>
            </a:pPr>
            <a:r>
              <a:rPr lang="ru-RU" sz="6400" dirty="0" smtClean="0"/>
              <a:t>        </a:t>
            </a:r>
            <a:r>
              <a:rPr lang="ru-RU" sz="6400" dirty="0" err="1"/>
              <a:t>А</a:t>
            </a:r>
            <a:r>
              <a:rPr lang="ru-RU" sz="6400" dirty="0" err="1" smtClean="0"/>
              <a:t>лтынсарин</a:t>
            </a:r>
            <a:r>
              <a:rPr lang="ru-RU" sz="6400" dirty="0" smtClean="0"/>
              <a:t> педагогический алфавит воспитание         </a:t>
            </a:r>
          </a:p>
          <a:p>
            <a:pPr>
              <a:buNone/>
            </a:pPr>
            <a:r>
              <a:rPr lang="ru-RU" sz="6400" dirty="0" smtClean="0"/>
              <a:t>         Зарождение ядра казахской журналистики пришлось на конец XIX – начало ХХ века. Стоявшие у ее истоков просветители пытались заложить в ней лучшие качества: свободомыслие, национальное своеобразие, стремление к многообразию точек зрения. Но процесс ее формирования пошел по единому советскому типу, который нивелировал национальные подходы. И, вероятно, поэтому столь важным является возвращение к бесценным истокам, к идеям Ч. Валиханова, И. </a:t>
            </a:r>
            <a:r>
              <a:rPr lang="ru-RU" sz="6400" dirty="0" err="1" smtClean="0"/>
              <a:t>Алтынсарина</a:t>
            </a:r>
            <a:r>
              <a:rPr lang="ru-RU" sz="6400" dirty="0" smtClean="0"/>
              <a:t>, А. </a:t>
            </a:r>
            <a:r>
              <a:rPr lang="ru-RU" sz="6400" dirty="0" err="1" smtClean="0"/>
              <a:t>Кунанбаева</a:t>
            </a:r>
            <a:r>
              <a:rPr lang="ru-RU" sz="6400" dirty="0" smtClean="0"/>
              <a:t>, А. </a:t>
            </a:r>
            <a:r>
              <a:rPr lang="ru-RU" sz="6400" dirty="0" err="1" smtClean="0"/>
              <a:t>Байтурсынова</a:t>
            </a:r>
            <a:r>
              <a:rPr lang="ru-RU" sz="6400" dirty="0" smtClean="0"/>
              <a:t>, А. </a:t>
            </a:r>
            <a:r>
              <a:rPr lang="ru-RU" sz="6400" dirty="0" err="1" smtClean="0"/>
              <a:t>Букейханова</a:t>
            </a:r>
            <a:r>
              <a:rPr lang="ru-RU" sz="6400" dirty="0" smtClean="0"/>
              <a:t>, С. </a:t>
            </a:r>
            <a:r>
              <a:rPr lang="ru-RU" sz="6400" dirty="0" err="1" smtClean="0"/>
              <a:t>Торайгырова</a:t>
            </a:r>
            <a:r>
              <a:rPr lang="ru-RU" sz="6400" dirty="0" smtClean="0"/>
              <a:t>. Следуя принципу историзма, нельзя рассматривать жизнь и деятельность </a:t>
            </a:r>
            <a:r>
              <a:rPr lang="ru-RU" sz="6400" dirty="0" err="1" smtClean="0"/>
              <a:t>Алтынсарина</a:t>
            </a:r>
            <a:r>
              <a:rPr lang="ru-RU" sz="6400" dirty="0" smtClean="0"/>
              <a:t> в отрыве от его времени. Просвещение мыслилось им как составная часть прогресса, без которого было невозможно развитие всей нации. </a:t>
            </a:r>
          </a:p>
          <a:p>
            <a:endParaRPr lang="ru-RU" dirty="0"/>
          </a:p>
        </p:txBody>
      </p:sp>
      <p:pic>
        <p:nvPicPr>
          <p:cNvPr id="7" name="Объект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1071563"/>
            <a:ext cx="4038600" cy="5500687"/>
          </a:xfrm>
        </p:spPr>
      </p:pic>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0" y="214313"/>
            <a:ext cx="3786188" cy="6643687"/>
          </a:xfrm>
        </p:spPr>
        <p:txBody>
          <a:bodyPr>
            <a:noAutofit/>
          </a:bodyPr>
          <a:lstStyle/>
          <a:p>
            <a:pPr algn="just">
              <a:buNone/>
            </a:pPr>
            <a:r>
              <a:rPr lang="ru-RU" sz="1600" dirty="0" smtClean="0"/>
              <a:t>          При нем открылись русско-казахские школы в Тургае, </a:t>
            </a:r>
            <a:r>
              <a:rPr lang="ru-RU" sz="1600" dirty="0" err="1" smtClean="0"/>
              <a:t>Илецкой</a:t>
            </a:r>
            <a:r>
              <a:rPr lang="ru-RU" sz="1600" dirty="0" smtClean="0"/>
              <a:t> защите, Иргизе, Актюбинске. Он добивается открытия первой женской школы. «На нашу долю, – писал он, – теперь выпало самое тяжелое, ответственное время, когда все надо еще создавать, вводить эти нововведения в темную среду и освещать все, насколько хватит у нас сил и уменья… Вот и таскаюсь я по степям, выпрашивая деньги у обществ и разных общественных уездных и областных волостей». По его инициативе было открыто 7 начальных школ, 4 двухклассных училища для детей-казахов, в том числе первые школы для казашек с преподаванием в них предметов на родном и русском языках. В 1883 году в Орске была открыта казахская учительская семинария.</a:t>
            </a:r>
            <a:endParaRPr lang="ru-RU" sz="1600" dirty="0"/>
          </a:p>
        </p:txBody>
      </p:sp>
      <p:pic>
        <p:nvPicPr>
          <p:cNvPr id="5" name="Picture 6" descr="image001"/>
          <p:cNvPicPr>
            <a:picLocks noGrp="1" noChangeAspect="1" noChangeArrowheads="1"/>
          </p:cNvPicPr>
          <p:nvPr>
            <p:ph idx="4294967295"/>
          </p:nvPr>
        </p:nvPicPr>
        <p:blipFill>
          <a:blip r:embed="rId2"/>
          <a:srcRect/>
          <a:stretch>
            <a:fillRect/>
          </a:stretch>
        </p:blipFill>
        <p:spPr bwMode="auto">
          <a:xfrm>
            <a:off x="4032250" y="571500"/>
            <a:ext cx="5111750" cy="5214938"/>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5105400" y="827088"/>
            <a:ext cx="4038600" cy="5202237"/>
          </a:xfrm>
        </p:spPr>
        <p:txBody>
          <a:bodyPr>
            <a:normAutofit fontScale="62500" lnSpcReduction="20000"/>
          </a:bodyPr>
          <a:lstStyle/>
          <a:p>
            <a:pPr>
              <a:buNone/>
            </a:pPr>
            <a:r>
              <a:rPr lang="ru-RU" sz="2600" dirty="0" smtClean="0"/>
              <a:t>       Вопросы исторического прошлого и его преломления в настоящем нельзя доказать как теорему. Законы развития общественной жизни и исторических процессов тесно связаны с сознательной деятельностью людей, живут в условиях своего времени, которое накладывает на них особый отпечаток, поэтому явления общественного порядка не могут в принципе действовать также однозначно, как законы природы и естественных наук. Поэтому обращение к личности </a:t>
            </a:r>
            <a:r>
              <a:rPr lang="ru-RU" sz="2600" dirty="0" err="1" smtClean="0"/>
              <a:t>Ибрая</a:t>
            </a:r>
            <a:r>
              <a:rPr lang="ru-RU" sz="2600" dirty="0" smtClean="0"/>
              <a:t> </a:t>
            </a:r>
            <a:r>
              <a:rPr lang="ru-RU" sz="2600" dirty="0" err="1" smtClean="0"/>
              <a:t>Алтынсарина</a:t>
            </a:r>
            <a:r>
              <a:rPr lang="ru-RU" sz="2600" dirty="0" smtClean="0"/>
              <a:t>, его творчеству, эпистолярному и публицистическому наследию, в самом начале новой эпохи – новом тысячелетии и в XXI веке не имеет </a:t>
            </a:r>
            <a:r>
              <a:rPr lang="ru-RU" sz="2600" dirty="0" err="1" smtClean="0"/>
              <a:t>альтернативы.Педагогическое</a:t>
            </a:r>
            <a:r>
              <a:rPr lang="ru-RU" sz="2600" dirty="0" smtClean="0"/>
              <a:t> наследие </a:t>
            </a:r>
            <a:r>
              <a:rPr lang="ru-RU" sz="2600" dirty="0" err="1" smtClean="0"/>
              <a:t>И.Алтынсарина</a:t>
            </a:r>
            <a:r>
              <a:rPr lang="ru-RU" sz="2600" dirty="0" smtClean="0"/>
              <a:t> продолжается в деятельности его учеников.</a:t>
            </a:r>
          </a:p>
          <a:p>
            <a:endParaRPr lang="ru-RU" dirty="0"/>
          </a:p>
        </p:txBody>
      </p:sp>
      <p:pic>
        <p:nvPicPr>
          <p:cNvPr id="14" name="Picture 4" descr="Музей Алтынсарина"/>
          <p:cNvPicPr>
            <a:picLocks noGrp="1" noChangeAspect="1" noChangeArrowheads="1"/>
          </p:cNvPicPr>
          <p:nvPr>
            <p:ph sz="half" idx="4294967295"/>
          </p:nvPr>
        </p:nvPicPr>
        <p:blipFill>
          <a:blip r:embed="rId2"/>
          <a:srcRect/>
          <a:stretch>
            <a:fillRect/>
          </a:stretch>
        </p:blipFill>
        <p:spPr bwMode="auto">
          <a:xfrm>
            <a:off x="0" y="1285875"/>
            <a:ext cx="4329113" cy="428625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5105400" y="1600200"/>
            <a:ext cx="4038600" cy="4530725"/>
          </a:xfrm>
        </p:spPr>
        <p:txBody>
          <a:bodyPr>
            <a:normAutofit/>
          </a:bodyPr>
          <a:lstStyle/>
          <a:p>
            <a:pPr marL="914400" lvl="2" indent="0">
              <a:buNone/>
            </a:pPr>
            <a:r>
              <a:rPr lang="ru-RU" sz="1600" dirty="0" smtClean="0"/>
              <a:t>А школа </a:t>
            </a:r>
            <a:r>
              <a:rPr lang="ru-RU" sz="1600" dirty="0"/>
              <a:t>имеет долгую историю, </a:t>
            </a:r>
            <a:r>
              <a:rPr lang="ru-RU" sz="1600" dirty="0" smtClean="0"/>
              <a:t>здесь </a:t>
            </a:r>
            <a:r>
              <a:rPr lang="ru-RU" sz="1600" dirty="0"/>
              <a:t>обучались все знаменитые люди Республики Казахстан. </a:t>
            </a:r>
            <a:r>
              <a:rPr lang="ru-RU" sz="1600" dirty="0" smtClean="0"/>
              <a:t> Это </a:t>
            </a:r>
            <a:r>
              <a:rPr lang="ru-RU" sz="1600" dirty="0"/>
              <a:t>– видные актеры, научные деятели</a:t>
            </a:r>
            <a:r>
              <a:rPr lang="ru-RU" sz="1600" dirty="0" smtClean="0"/>
              <a:t>.</a:t>
            </a:r>
            <a:endParaRPr lang="ru-RU" sz="1600" dirty="0"/>
          </a:p>
        </p:txBody>
      </p:sp>
      <p:pic>
        <p:nvPicPr>
          <p:cNvPr id="5" name="Объект 4"/>
          <p:cNvPicPr>
            <a:picLocks noGrp="1" noChangeAspect="1"/>
          </p:cNvPicPr>
          <p:nvPr>
            <p:ph sz="half" idx="4294967295"/>
          </p:nvPr>
        </p:nvPicPr>
        <p:blipFill>
          <a:blip r:embed="rId2"/>
          <a:stretch>
            <a:fillRect/>
          </a:stretch>
        </p:blipFill>
        <p:spPr>
          <a:xfrm>
            <a:off x="0" y="1420813"/>
            <a:ext cx="3843338" cy="3736975"/>
          </a:xfrm>
          <a:prstGeom prst="rect">
            <a:avLst/>
          </a:prstGeom>
        </p:spPr>
      </p:pic>
    </p:spTree>
    <p:extLst>
      <p:ext uri="{BB962C8B-B14F-4D97-AF65-F5344CB8AC3E}">
        <p14:creationId xmlns:p14="http://schemas.microsoft.com/office/powerpoint/2010/main" val="1789471505"/>
      </p:ext>
    </p:extLst>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5105400" y="1600200"/>
            <a:ext cx="4038600" cy="4530725"/>
          </a:xfrm>
        </p:spPr>
        <p:txBody>
          <a:bodyPr/>
          <a:lstStyle/>
          <a:p>
            <a:r>
              <a:rPr lang="ru-RU" sz="1600" dirty="0" smtClean="0"/>
              <a:t>В данный </a:t>
            </a:r>
            <a:r>
              <a:rPr lang="ru-RU" sz="1600" dirty="0"/>
              <a:t>момент </a:t>
            </a:r>
            <a:r>
              <a:rPr lang="ru-RU" sz="1600" dirty="0" smtClean="0"/>
              <a:t> </a:t>
            </a:r>
            <a:r>
              <a:rPr lang="ru-RU" sz="1600" dirty="0"/>
              <a:t>школе учится 405 учеников, основная масса – дети </a:t>
            </a:r>
            <a:r>
              <a:rPr lang="ru-RU" sz="1600" dirty="0" smtClean="0"/>
              <a:t>из отдаленных </a:t>
            </a:r>
            <a:r>
              <a:rPr lang="ru-RU" sz="1600" dirty="0"/>
              <a:t>районов </a:t>
            </a:r>
            <a:r>
              <a:rPr lang="ru-RU" sz="1600" dirty="0" err="1"/>
              <a:t>Костанайской</a:t>
            </a:r>
            <a:r>
              <a:rPr lang="ru-RU" sz="1600" dirty="0"/>
              <a:t> </a:t>
            </a:r>
            <a:r>
              <a:rPr lang="ru-RU" sz="1600" dirty="0" err="1" smtClean="0"/>
              <a:t>области.Деятельность</a:t>
            </a:r>
            <a:r>
              <a:rPr lang="ru-RU" sz="1600" dirty="0"/>
              <a:t> </a:t>
            </a:r>
            <a:r>
              <a:rPr lang="ru-RU" sz="1600" dirty="0" smtClean="0"/>
              <a:t>педагогов  </a:t>
            </a:r>
            <a:r>
              <a:rPr lang="ru-RU" sz="1600" dirty="0"/>
              <a:t>– это выявление одаренных детей, обучение  </a:t>
            </a:r>
            <a:r>
              <a:rPr lang="ru-RU" sz="1600" dirty="0" smtClean="0"/>
              <a:t>и их </a:t>
            </a:r>
            <a:r>
              <a:rPr lang="ru-RU" sz="1600" dirty="0"/>
              <a:t>дальнейшее развитие </a:t>
            </a:r>
            <a:r>
              <a:rPr lang="ru-RU" sz="1600" dirty="0" smtClean="0"/>
              <a:t> в </a:t>
            </a:r>
            <a:r>
              <a:rPr lang="ru-RU" sz="1600" dirty="0"/>
              <a:t>школе </a:t>
            </a:r>
            <a:r>
              <a:rPr lang="ru-RU" sz="1600" dirty="0" smtClean="0"/>
              <a:t>существует </a:t>
            </a:r>
            <a:r>
              <a:rPr lang="ru-RU" sz="1600" dirty="0"/>
              <a:t>очень много кружков художественного </a:t>
            </a:r>
            <a:r>
              <a:rPr lang="ru-RU" sz="1600" dirty="0" smtClean="0"/>
              <a:t>направления</a:t>
            </a:r>
            <a:r>
              <a:rPr lang="ru-RU" sz="1600" dirty="0"/>
              <a:t>. </a:t>
            </a:r>
            <a:r>
              <a:rPr lang="ru-RU" sz="1600" dirty="0" smtClean="0"/>
              <a:t>Дети развиваются интеллектуально</a:t>
            </a:r>
            <a:r>
              <a:rPr lang="ru-RU" sz="1600" dirty="0"/>
              <a:t> </a:t>
            </a:r>
            <a:r>
              <a:rPr lang="ru-RU" sz="1600" dirty="0" smtClean="0"/>
              <a:t> получают академическое образование и всестороннее развитие</a:t>
            </a:r>
            <a:r>
              <a:rPr lang="ru-RU" dirty="0" smtClean="0"/>
              <a:t>.</a:t>
            </a:r>
            <a:endParaRPr lang="ru-RU" dirty="0"/>
          </a:p>
        </p:txBody>
      </p:sp>
      <p:pic>
        <p:nvPicPr>
          <p:cNvPr id="5" name="Объект 4"/>
          <p:cNvPicPr>
            <a:picLocks noGrp="1" noChangeAspect="1"/>
          </p:cNvPicPr>
          <p:nvPr>
            <p:ph sz="half" idx="4294967295"/>
          </p:nvPr>
        </p:nvPicPr>
        <p:blipFill>
          <a:blip r:embed="rId2"/>
          <a:stretch>
            <a:fillRect/>
          </a:stretch>
        </p:blipFill>
        <p:spPr>
          <a:xfrm>
            <a:off x="0" y="1600200"/>
            <a:ext cx="4105275" cy="4132263"/>
          </a:xfrm>
          <a:prstGeom prst="rect">
            <a:avLst/>
          </a:prstGeom>
        </p:spPr>
      </p:pic>
    </p:spTree>
    <p:extLst>
      <p:ext uri="{BB962C8B-B14F-4D97-AF65-F5344CB8AC3E}">
        <p14:creationId xmlns:p14="http://schemas.microsoft.com/office/powerpoint/2010/main" val="1234989525"/>
      </p:ext>
    </p:extLst>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5105400" y="981075"/>
            <a:ext cx="4038600" cy="5111750"/>
          </a:xfrm>
        </p:spPr>
        <p:txBody>
          <a:bodyPr>
            <a:noAutofit/>
          </a:bodyPr>
          <a:lstStyle/>
          <a:p>
            <a:pPr marL="0" indent="0" algn="just">
              <a:buNone/>
            </a:pPr>
            <a:r>
              <a:rPr lang="ru-RU" sz="1600" dirty="0"/>
              <a:t>«Школа-интернат для одаренных детей им. </a:t>
            </a:r>
          </a:p>
          <a:p>
            <a:pPr marL="0" indent="0" algn="just">
              <a:buNone/>
            </a:pPr>
            <a:r>
              <a:rPr lang="ru-RU" sz="1600" dirty="0" err="1"/>
              <a:t>Ибрая</a:t>
            </a:r>
            <a:r>
              <a:rPr lang="ru-RU" sz="1600" dirty="0"/>
              <a:t> </a:t>
            </a:r>
            <a:r>
              <a:rPr lang="ru-RU" sz="1600" dirty="0" err="1"/>
              <a:t>Алтынсарина</a:t>
            </a:r>
            <a:r>
              <a:rPr lang="ru-RU" sz="1600" dirty="0"/>
              <a:t>» находится в самом</a:t>
            </a:r>
          </a:p>
          <a:p>
            <a:pPr marL="0" indent="0" algn="just">
              <a:buNone/>
            </a:pPr>
            <a:r>
              <a:rPr lang="ru-RU" sz="1600" dirty="0"/>
              <a:t>центре </a:t>
            </a:r>
            <a:r>
              <a:rPr lang="ru-RU" sz="1600" dirty="0" err="1"/>
              <a:t>Костаная</a:t>
            </a:r>
            <a:r>
              <a:rPr lang="ru-RU" sz="1600" dirty="0"/>
              <a:t>. Это одна из </a:t>
            </a:r>
            <a:r>
              <a:rPr lang="ru-RU" sz="1600" dirty="0" smtClean="0"/>
              <a:t>старейших школ </a:t>
            </a:r>
            <a:r>
              <a:rPr lang="ru-RU" sz="1600" dirty="0"/>
              <a:t>Казахстана, в прошлом году ей </a:t>
            </a:r>
            <a:r>
              <a:rPr lang="ru-RU" sz="1600" dirty="0" smtClean="0"/>
              <a:t>исполнилось </a:t>
            </a:r>
            <a:r>
              <a:rPr lang="ru-RU" sz="1600" dirty="0"/>
              <a:t>125 лет. Данное </a:t>
            </a:r>
            <a:r>
              <a:rPr lang="ru-RU" sz="1600" dirty="0" smtClean="0"/>
              <a:t>образовательное учреждение </a:t>
            </a:r>
            <a:r>
              <a:rPr lang="ru-RU" sz="1600" dirty="0"/>
              <a:t>было основано по </a:t>
            </a:r>
            <a:r>
              <a:rPr lang="ru-RU" sz="1600" dirty="0" smtClean="0"/>
              <a:t>инициативе выдающегося </a:t>
            </a:r>
            <a:r>
              <a:rPr lang="ru-RU" sz="1600" dirty="0"/>
              <a:t>казахского просветителя </a:t>
            </a:r>
            <a:r>
              <a:rPr lang="ru-RU" sz="1600" dirty="0" smtClean="0"/>
              <a:t>педагога </a:t>
            </a:r>
            <a:r>
              <a:rPr lang="ru-RU" sz="1600" dirty="0" err="1"/>
              <a:t>Ибрая</a:t>
            </a:r>
            <a:r>
              <a:rPr lang="ru-RU" sz="1600" dirty="0"/>
              <a:t> </a:t>
            </a:r>
            <a:r>
              <a:rPr lang="ru-RU" sz="1600" dirty="0" err="1"/>
              <a:t>Алтынсарина</a:t>
            </a:r>
            <a:r>
              <a:rPr lang="ru-RU" sz="1600" dirty="0"/>
              <a:t>. В свое </a:t>
            </a:r>
            <a:r>
              <a:rPr lang="ru-RU" sz="1600" dirty="0" smtClean="0"/>
              <a:t>время школа </a:t>
            </a:r>
            <a:r>
              <a:rPr lang="ru-RU" sz="1600" dirty="0"/>
              <a:t>сыграла значительную роль в </a:t>
            </a:r>
            <a:r>
              <a:rPr lang="ru-RU" sz="1600" dirty="0" smtClean="0"/>
              <a:t>развитии </a:t>
            </a:r>
            <a:r>
              <a:rPr lang="ru-RU" sz="1600" dirty="0"/>
              <a:t>народного образования в </a:t>
            </a:r>
            <a:r>
              <a:rPr lang="ru-RU" sz="1600" dirty="0" smtClean="0"/>
              <a:t>республике и </a:t>
            </a:r>
            <a:r>
              <a:rPr lang="ru-RU" sz="1600" dirty="0"/>
              <a:t>области. Из ее стен вышли многие </a:t>
            </a:r>
            <a:r>
              <a:rPr lang="ru-RU" sz="1600" dirty="0" smtClean="0"/>
              <a:t>известные </a:t>
            </a:r>
            <a:r>
              <a:rPr lang="ru-RU" sz="1600" dirty="0"/>
              <a:t>в Казахстане и за его пределами </a:t>
            </a:r>
            <a:r>
              <a:rPr lang="ru-RU" sz="1600" dirty="0" smtClean="0"/>
              <a:t>деятели </a:t>
            </a:r>
            <a:r>
              <a:rPr lang="ru-RU" sz="1600" dirty="0"/>
              <a:t>науки и культуры, общественные </a:t>
            </a:r>
            <a:r>
              <a:rPr lang="ru-RU" sz="1600" dirty="0" smtClean="0"/>
              <a:t>деятели</a:t>
            </a:r>
            <a:r>
              <a:rPr lang="ru-RU" sz="1600" dirty="0"/>
              <a:t>, среди которых Алиби </a:t>
            </a:r>
            <a:r>
              <a:rPr lang="ru-RU" sz="1600" dirty="0" err="1"/>
              <a:t>Джангильдин</a:t>
            </a:r>
            <a:r>
              <a:rPr lang="ru-RU" sz="1600" dirty="0"/>
              <a:t>, </a:t>
            </a:r>
            <a:r>
              <a:rPr lang="ru-RU" sz="1600" dirty="0" err="1" smtClean="0"/>
              <a:t>Спандияр</a:t>
            </a:r>
            <a:r>
              <a:rPr lang="ru-RU" sz="1600" dirty="0" smtClean="0"/>
              <a:t> </a:t>
            </a:r>
            <a:r>
              <a:rPr lang="ru-RU" sz="1600" dirty="0" err="1"/>
              <a:t>Кубеев</a:t>
            </a:r>
            <a:r>
              <a:rPr lang="ru-RU" sz="1600" dirty="0"/>
              <a:t>, </a:t>
            </a:r>
            <a:r>
              <a:rPr lang="ru-RU" sz="1600" dirty="0" err="1"/>
              <a:t>Сералы</a:t>
            </a:r>
            <a:r>
              <a:rPr lang="ru-RU" sz="1600" dirty="0"/>
              <a:t> </a:t>
            </a:r>
            <a:r>
              <a:rPr lang="ru-RU" sz="1600" dirty="0" err="1"/>
              <a:t>Кожамкулов</a:t>
            </a:r>
            <a:r>
              <a:rPr lang="ru-RU" sz="1600" dirty="0"/>
              <a:t>, </a:t>
            </a:r>
            <a:r>
              <a:rPr lang="ru-RU" sz="1600" dirty="0" err="1" smtClean="0"/>
              <a:t>Мухамеджан</a:t>
            </a:r>
            <a:r>
              <a:rPr lang="ru-RU" sz="1600" dirty="0" smtClean="0"/>
              <a:t> </a:t>
            </a:r>
            <a:r>
              <a:rPr lang="ru-RU" sz="1600" dirty="0" err="1"/>
              <a:t>Сералин</a:t>
            </a:r>
            <a:r>
              <a:rPr lang="ru-RU" sz="1600" dirty="0"/>
              <a:t> и многие другие. </a:t>
            </a:r>
          </a:p>
        </p:txBody>
      </p:sp>
      <p:pic>
        <p:nvPicPr>
          <p:cNvPr id="5" name="Объект 4"/>
          <p:cNvPicPr>
            <a:picLocks noGrp="1" noChangeAspect="1"/>
          </p:cNvPicPr>
          <p:nvPr>
            <p:ph sz="half" idx="4294967295"/>
          </p:nvPr>
        </p:nvPicPr>
        <p:blipFill>
          <a:blip r:embed="rId2"/>
          <a:stretch>
            <a:fillRect/>
          </a:stretch>
        </p:blipFill>
        <p:spPr>
          <a:xfrm>
            <a:off x="0" y="1600200"/>
            <a:ext cx="3457575" cy="4060825"/>
          </a:xfrm>
          <a:prstGeom prst="rect">
            <a:avLst/>
          </a:prstGeom>
        </p:spPr>
      </p:pic>
    </p:spTree>
    <p:extLst>
      <p:ext uri="{BB962C8B-B14F-4D97-AF65-F5344CB8AC3E}">
        <p14:creationId xmlns:p14="http://schemas.microsoft.com/office/powerpoint/2010/main" val="891467051"/>
      </p:ext>
    </p:extLst>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214942" y="285728"/>
            <a:ext cx="3643338" cy="4154984"/>
          </a:xfrm>
          <a:prstGeom prst="rect">
            <a:avLst/>
          </a:prstGeom>
        </p:spPr>
        <p:txBody>
          <a:bodyPr wrap="square">
            <a:spAutoFit/>
          </a:bodyPr>
          <a:lstStyle/>
          <a:p>
            <a:pPr algn="ctr"/>
            <a:r>
              <a:rPr lang="ru-RU" sz="2400" dirty="0" smtClean="0"/>
              <a:t>Цель</a:t>
            </a:r>
            <a:r>
              <a:rPr lang="en-US" sz="2400" dirty="0" smtClean="0"/>
              <a:t> </a:t>
            </a:r>
            <a:r>
              <a:rPr lang="ru-RU" sz="2400" dirty="0" smtClean="0"/>
              <a:t>  </a:t>
            </a:r>
          </a:p>
          <a:p>
            <a:pPr algn="ctr"/>
            <a:r>
              <a:rPr lang="ru-RU" sz="2400" dirty="0" smtClean="0"/>
              <a:t>оценка педагогического наследия </a:t>
            </a:r>
            <a:r>
              <a:rPr lang="ru-RU" sz="2400" dirty="0" err="1" smtClean="0"/>
              <a:t>Ибрая</a:t>
            </a:r>
            <a:r>
              <a:rPr lang="ru-RU" sz="2400" dirty="0" smtClean="0"/>
              <a:t> </a:t>
            </a:r>
            <a:r>
              <a:rPr lang="ru-RU" sz="2400" dirty="0" err="1" smtClean="0"/>
              <a:t>Алтынсарина</a:t>
            </a:r>
            <a:r>
              <a:rPr lang="ru-RU" sz="2400" dirty="0" smtClean="0"/>
              <a:t>, выявление основных дидактических идей ученого и определение их значимости в развитии педагогической науки Казахстана.</a:t>
            </a:r>
            <a:endParaRPr lang="ru-RU" sz="2400" dirty="0"/>
          </a:p>
        </p:txBody>
      </p:sp>
      <p:pic>
        <p:nvPicPr>
          <p:cNvPr id="1026" name="Picture 2" descr="C:\Users\User\Desktop\ca7a93625d738d3efa0bfff1b42ce95a.jpg"/>
          <p:cNvPicPr>
            <a:picLocks noChangeAspect="1" noChangeArrowheads="1"/>
          </p:cNvPicPr>
          <p:nvPr/>
        </p:nvPicPr>
        <p:blipFill>
          <a:blip r:embed="rId2"/>
          <a:srcRect/>
          <a:stretch>
            <a:fillRect/>
          </a:stretch>
        </p:blipFill>
        <p:spPr bwMode="auto">
          <a:xfrm>
            <a:off x="571472" y="357166"/>
            <a:ext cx="4286281" cy="6215106"/>
          </a:xfrm>
          <a:prstGeom prst="rect">
            <a:avLst/>
          </a:prstGeom>
          <a:noFill/>
        </p:spPr>
      </p:pic>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0" y="357188"/>
            <a:ext cx="9215438" cy="6858000"/>
          </a:xfrm>
        </p:spPr>
        <p:txBody>
          <a:bodyPr/>
          <a:lstStyle/>
          <a:p>
            <a:r>
              <a:rPr lang="ru-RU" sz="2400" dirty="0" smtClean="0"/>
              <a:t>                      Задачи </a:t>
            </a:r>
            <a:r>
              <a:rPr lang="ru-RU" sz="2400" dirty="0"/>
              <a:t>исследования:</a:t>
            </a:r>
          </a:p>
          <a:p>
            <a:r>
              <a:rPr lang="ru-RU" sz="2400" dirty="0"/>
              <a:t>1. Дать характеристику </a:t>
            </a:r>
            <a:r>
              <a:rPr lang="ru-RU" sz="2400" dirty="0" smtClean="0"/>
              <a:t>историческим </a:t>
            </a:r>
            <a:r>
              <a:rPr lang="ru-RU" sz="2400" dirty="0"/>
              <a:t>условиям, которые оказали влияние на формирование мировоззрения </a:t>
            </a:r>
            <a:r>
              <a:rPr lang="ru-RU" sz="2400" dirty="0" err="1"/>
              <a:t>Ибрая</a:t>
            </a:r>
            <a:r>
              <a:rPr lang="ru-RU" sz="2400" dirty="0"/>
              <a:t> </a:t>
            </a:r>
            <a:r>
              <a:rPr lang="ru-RU" sz="2400" dirty="0" err="1" smtClean="0"/>
              <a:t>Алтынсарина</a:t>
            </a:r>
            <a:r>
              <a:rPr lang="ru-RU" sz="2400" dirty="0"/>
              <a:t>.</a:t>
            </a:r>
          </a:p>
          <a:p>
            <a:r>
              <a:rPr lang="ru-RU" sz="2400" dirty="0"/>
              <a:t>2. Выявить и обобщить основные дидактические идеи в наследии </a:t>
            </a:r>
            <a:r>
              <a:rPr lang="ru-RU" sz="2400" dirty="0" err="1"/>
              <a:t>Ибрая</a:t>
            </a:r>
            <a:r>
              <a:rPr lang="ru-RU" sz="2400" dirty="0"/>
              <a:t> </a:t>
            </a:r>
            <a:r>
              <a:rPr lang="ru-RU" sz="2400" dirty="0" err="1" smtClean="0"/>
              <a:t>Алтынсарина</a:t>
            </a:r>
            <a:r>
              <a:rPr lang="ru-RU" sz="2400" dirty="0"/>
              <a:t>.</a:t>
            </a:r>
          </a:p>
          <a:p>
            <a:r>
              <a:rPr lang="ru-RU" sz="2400" dirty="0"/>
              <a:t>3. Определить вклад </a:t>
            </a:r>
            <a:r>
              <a:rPr lang="ru-RU" sz="2400" dirty="0" err="1"/>
              <a:t>Ибрая</a:t>
            </a:r>
            <a:r>
              <a:rPr lang="ru-RU" sz="2400" dirty="0"/>
              <a:t> </a:t>
            </a:r>
            <a:r>
              <a:rPr lang="ru-RU" sz="2400" dirty="0" err="1"/>
              <a:t>Алтынсарина</a:t>
            </a:r>
            <a:r>
              <a:rPr lang="ru-RU" sz="2400" dirty="0"/>
              <a:t> в развитие отечественной дидактики.</a:t>
            </a:r>
          </a:p>
          <a:p>
            <a:pPr algn="ctr" eaLnBrk="1" hangingPunct="1">
              <a:lnSpc>
                <a:spcPct val="90000"/>
              </a:lnSpc>
              <a:buFont typeface="Wingdings" pitchFamily="2" charset="2"/>
              <a:buNone/>
            </a:pPr>
            <a:endParaRPr lang="ru-RU" sz="2400" i="1" dirty="0" smtClean="0">
              <a:latin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2000"/>
                                        <p:tgtEl>
                                          <p:spTgt spid="1536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animEffect transition="in" filter="fade">
                                      <p:cBhvr>
                                        <p:cTn id="11" dur="2000"/>
                                        <p:tgtEl>
                                          <p:spTgt spid="15362">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animEffect transition="in" filter="fade">
                                      <p:cBhvr>
                                        <p:cTn id="15" dur="2000"/>
                                        <p:tgtEl>
                                          <p:spTgt spid="15362">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animEffect transition="in" filter="fade">
                                      <p:cBhvr>
                                        <p:cTn id="19" dur="2000"/>
                                        <p:tgtEl>
                                          <p:spTgt spid="15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Grp="1" noChangeArrowheads="1"/>
          </p:cNvSpPr>
          <p:nvPr>
            <p:ph idx="1"/>
          </p:nvPr>
        </p:nvSpPr>
        <p:spPr>
          <a:xfrm>
            <a:off x="428625" y="571500"/>
            <a:ext cx="8229600" cy="5649913"/>
          </a:xfrm>
        </p:spPr>
        <p:txBody>
          <a:bodyPr>
            <a:normAutofit/>
          </a:bodyPr>
          <a:lstStyle/>
          <a:p>
            <a:pPr algn="ctr" eaLnBrk="1" hangingPunct="1">
              <a:lnSpc>
                <a:spcPct val="90000"/>
              </a:lnSpc>
              <a:buNone/>
            </a:pPr>
            <a:r>
              <a:rPr lang="ru-RU" sz="2400" dirty="0" smtClean="0"/>
              <a:t>Объект исследования – </a:t>
            </a:r>
          </a:p>
          <a:p>
            <a:pPr algn="ctr" eaLnBrk="1" hangingPunct="1">
              <a:lnSpc>
                <a:spcPct val="90000"/>
              </a:lnSpc>
              <a:buNone/>
            </a:pPr>
            <a:r>
              <a:rPr lang="ru-RU" sz="2400" dirty="0" smtClean="0"/>
              <a:t>педагогическое наследие </a:t>
            </a:r>
            <a:r>
              <a:rPr lang="ru-RU" sz="2400" dirty="0" err="1" smtClean="0"/>
              <a:t>Ибрая</a:t>
            </a:r>
            <a:r>
              <a:rPr lang="ru-RU" sz="2400" dirty="0" smtClean="0"/>
              <a:t>  </a:t>
            </a:r>
            <a:r>
              <a:rPr lang="ru-RU" sz="2400" dirty="0" err="1" smtClean="0"/>
              <a:t>Алтынсарина</a:t>
            </a:r>
            <a:r>
              <a:rPr lang="ru-RU" sz="2400" dirty="0" smtClean="0"/>
              <a:t>.</a:t>
            </a:r>
          </a:p>
          <a:p>
            <a:pPr algn="ctr" eaLnBrk="1" hangingPunct="1">
              <a:lnSpc>
                <a:spcPct val="90000"/>
              </a:lnSpc>
              <a:buFont typeface="Wingdings" pitchFamily="2" charset="2"/>
              <a:buNone/>
            </a:pPr>
            <a:endParaRPr lang="ru-RU" sz="2400" dirty="0" smtClean="0">
              <a:latin typeface="Times New Roman" pitchFamily="18" charset="0"/>
            </a:endParaRPr>
          </a:p>
        </p:txBody>
      </p:sp>
      <p:pic>
        <p:nvPicPr>
          <p:cNvPr id="12291" name="Picture 10" descr="ornament002"/>
          <p:cNvPicPr>
            <a:picLocks noChangeAspect="1" noChangeArrowheads="1"/>
          </p:cNvPicPr>
          <p:nvPr/>
        </p:nvPicPr>
        <p:blipFill>
          <a:blip r:embed="rId2"/>
          <a:srcRect/>
          <a:stretch>
            <a:fillRect/>
          </a:stretch>
        </p:blipFill>
        <p:spPr bwMode="auto">
          <a:xfrm rot="8064687">
            <a:off x="8074120" y="5788111"/>
            <a:ext cx="1042987" cy="1042987"/>
          </a:xfrm>
          <a:prstGeom prst="rect">
            <a:avLst/>
          </a:prstGeom>
          <a:noFill/>
          <a:ln w="9525">
            <a:noFill/>
            <a:miter lim="800000"/>
            <a:headEnd/>
            <a:tailEnd/>
          </a:ln>
          <a:effectLst>
            <a:glow rad="228600">
              <a:schemeClr val="accent6">
                <a:satMod val="175000"/>
                <a:alpha val="40000"/>
              </a:schemeClr>
            </a:glow>
          </a:effectLst>
        </p:spPr>
      </p:pic>
      <p:pic>
        <p:nvPicPr>
          <p:cNvPr id="12292" name="Picture 11" descr="ornament002"/>
          <p:cNvPicPr>
            <a:picLocks noChangeAspect="1" noChangeArrowheads="1"/>
          </p:cNvPicPr>
          <p:nvPr/>
        </p:nvPicPr>
        <p:blipFill>
          <a:blip r:embed="rId2"/>
          <a:srcRect/>
          <a:stretch>
            <a:fillRect/>
          </a:stretch>
        </p:blipFill>
        <p:spPr bwMode="auto">
          <a:xfrm rot="19599732">
            <a:off x="-27313" y="-98743"/>
            <a:ext cx="971550" cy="971550"/>
          </a:xfrm>
          <a:prstGeom prst="rect">
            <a:avLst/>
          </a:prstGeom>
          <a:noFill/>
          <a:ln w="9525">
            <a:noFill/>
            <a:miter lim="800000"/>
            <a:headEnd/>
            <a:tailEnd/>
          </a:ln>
          <a:effectLst>
            <a:glow rad="228600">
              <a:schemeClr val="accent6">
                <a:satMod val="175000"/>
                <a:alpha val="40000"/>
              </a:schemeClr>
            </a:glow>
          </a:effectLst>
        </p:spPr>
      </p:pic>
      <p:pic>
        <p:nvPicPr>
          <p:cNvPr id="5" name="Picture 10" descr="ornament002"/>
          <p:cNvPicPr>
            <a:picLocks noChangeAspect="1" noChangeArrowheads="1"/>
          </p:cNvPicPr>
          <p:nvPr/>
        </p:nvPicPr>
        <p:blipFill>
          <a:blip r:embed="rId2"/>
          <a:srcRect/>
          <a:stretch>
            <a:fillRect/>
          </a:stretch>
        </p:blipFill>
        <p:spPr bwMode="auto">
          <a:xfrm rot="2361575">
            <a:off x="8070587" y="-1899"/>
            <a:ext cx="1042987" cy="1042987"/>
          </a:xfrm>
          <a:prstGeom prst="rect">
            <a:avLst/>
          </a:prstGeom>
          <a:noFill/>
          <a:ln w="9525">
            <a:noFill/>
            <a:miter lim="800000"/>
            <a:headEnd/>
            <a:tailEnd/>
          </a:ln>
          <a:effectLst>
            <a:glow rad="228600">
              <a:schemeClr val="accent6">
                <a:satMod val="175000"/>
                <a:alpha val="40000"/>
              </a:schemeClr>
            </a:glow>
          </a:effectLst>
        </p:spPr>
      </p:pic>
      <p:pic>
        <p:nvPicPr>
          <p:cNvPr id="6" name="Picture 10" descr="ornament002"/>
          <p:cNvPicPr>
            <a:picLocks noChangeAspect="1" noChangeArrowheads="1"/>
          </p:cNvPicPr>
          <p:nvPr/>
        </p:nvPicPr>
        <p:blipFill>
          <a:blip r:embed="rId2"/>
          <a:srcRect/>
          <a:stretch>
            <a:fillRect/>
          </a:stretch>
        </p:blipFill>
        <p:spPr bwMode="auto">
          <a:xfrm rot="13942703">
            <a:off x="-4444" y="5782043"/>
            <a:ext cx="1042987" cy="1042987"/>
          </a:xfrm>
          <a:prstGeom prst="rect">
            <a:avLst/>
          </a:prstGeom>
          <a:noFill/>
          <a:ln w="9525">
            <a:noFill/>
            <a:miter lim="800000"/>
            <a:headEnd/>
            <a:tailEnd/>
          </a:ln>
          <a:effectLst>
            <a:glow rad="228600">
              <a:schemeClr val="accent6">
                <a:satMod val="175000"/>
                <a:alpha val="40000"/>
              </a:schemeClr>
            </a:glow>
          </a:effectLst>
        </p:spPr>
      </p:pic>
      <p:pic>
        <p:nvPicPr>
          <p:cNvPr id="7" name="Picture 6" descr="image001"/>
          <p:cNvPicPr>
            <a:picLocks noChangeAspect="1" noChangeArrowheads="1"/>
          </p:cNvPicPr>
          <p:nvPr/>
        </p:nvPicPr>
        <p:blipFill>
          <a:blip r:embed="rId3"/>
          <a:srcRect/>
          <a:stretch>
            <a:fillRect/>
          </a:stretch>
        </p:blipFill>
        <p:spPr bwMode="auto">
          <a:xfrm>
            <a:off x="357158" y="2285992"/>
            <a:ext cx="4143404" cy="3571900"/>
          </a:xfrm>
          <a:prstGeom prst="rect">
            <a:avLst/>
          </a:prstGeom>
          <a:noFill/>
        </p:spPr>
      </p:pic>
      <p:pic>
        <p:nvPicPr>
          <p:cNvPr id="9" name="Picture 13" descr="memmuzei"/>
          <p:cNvPicPr>
            <a:picLocks noChangeAspect="1" noChangeArrowheads="1"/>
          </p:cNvPicPr>
          <p:nvPr/>
        </p:nvPicPr>
        <p:blipFill>
          <a:blip r:embed="rId4"/>
          <a:srcRect/>
          <a:stretch>
            <a:fillRect/>
          </a:stretch>
        </p:blipFill>
        <p:spPr bwMode="auto">
          <a:xfrm>
            <a:off x="4643438" y="2214554"/>
            <a:ext cx="4214842" cy="3786214"/>
          </a:xfrm>
          <a:prstGeom prst="rect">
            <a:avLst/>
          </a:prstGeom>
          <a:noFill/>
          <a:ln w="9525">
            <a:noFill/>
            <a:miter lim="800000"/>
            <a:headEnd/>
            <a:tailEnd/>
          </a:ln>
          <a:effectLst>
            <a:softEdge rad="127000"/>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2000"/>
                                        <p:tgtEl>
                                          <p:spTgt spid="1229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animEffect transition="in" filter="fade">
                                      <p:cBhvr>
                                        <p:cTn id="11" dur="2000"/>
                                        <p:tgtEl>
                                          <p:spTgt spid="12290">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00563" y="428625"/>
            <a:ext cx="4429125" cy="6429375"/>
          </a:xfrm>
        </p:spPr>
        <p:txBody>
          <a:bodyPr>
            <a:normAutofit/>
          </a:bodyPr>
          <a:lstStyle/>
          <a:p>
            <a:pPr algn="ctr" eaLnBrk="1" hangingPunct="1">
              <a:lnSpc>
                <a:spcPct val="80000"/>
              </a:lnSpc>
              <a:buFont typeface="Wingdings" pitchFamily="2" charset="2"/>
              <a:buNone/>
            </a:pPr>
            <a:r>
              <a:rPr lang="ru-RU" sz="2400" dirty="0" smtClean="0"/>
              <a:t>Предмет исследования – дидактические взгляды и идеи </a:t>
            </a:r>
            <a:r>
              <a:rPr lang="ru-RU" sz="2400" dirty="0" err="1" smtClean="0"/>
              <a:t>Ибрая</a:t>
            </a:r>
            <a:r>
              <a:rPr lang="ru-RU" sz="2400" dirty="0" smtClean="0"/>
              <a:t> </a:t>
            </a:r>
            <a:r>
              <a:rPr lang="ru-RU" sz="2400" dirty="0" err="1" smtClean="0"/>
              <a:t>Алтынсарина</a:t>
            </a:r>
            <a:r>
              <a:rPr lang="ru-RU" sz="2400" dirty="0" smtClean="0"/>
              <a:t>, их использование в современной образовательной системе</a:t>
            </a:r>
            <a:endParaRPr lang="ru-RU" sz="2400" i="1" dirty="0" smtClean="0">
              <a:latin typeface="Times New Roman" pitchFamily="18" charset="0"/>
            </a:endParaRPr>
          </a:p>
        </p:txBody>
      </p:sp>
      <p:pic>
        <p:nvPicPr>
          <p:cNvPr id="9" name="Picture 6" descr="Книги"/>
          <p:cNvPicPr>
            <a:picLocks noChangeAspect="1" noChangeArrowheads="1"/>
          </p:cNvPicPr>
          <p:nvPr/>
        </p:nvPicPr>
        <p:blipFill>
          <a:blip r:embed="rId2"/>
          <a:srcRect/>
          <a:stretch>
            <a:fillRect/>
          </a:stretch>
        </p:blipFill>
        <p:spPr bwMode="auto">
          <a:xfrm>
            <a:off x="357158" y="571480"/>
            <a:ext cx="4000504" cy="5786478"/>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2000"/>
                                        <p:tgtEl>
                                          <p:spTgt spid="13314">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227513" y="403225"/>
            <a:ext cx="4773612" cy="6669088"/>
          </a:xfrm>
        </p:spPr>
        <p:txBody>
          <a:bodyPr>
            <a:normAutofit/>
          </a:bodyPr>
          <a:lstStyle/>
          <a:p>
            <a:pPr algn="ctr">
              <a:lnSpc>
                <a:spcPct val="90000"/>
              </a:lnSpc>
              <a:buNone/>
            </a:pPr>
            <a:r>
              <a:rPr lang="ru-RU" sz="2200" dirty="0" smtClean="0"/>
              <a:t>Гипотеза исследования основывается на утверждении, что изучение наследия ученого-педагога позволит выявить характер </a:t>
            </a:r>
            <a:r>
              <a:rPr lang="ru-RU" sz="2200" dirty="0" err="1" smtClean="0"/>
              <a:t>персонизированных</a:t>
            </a:r>
            <a:r>
              <a:rPr lang="ru-RU" sz="2200" dirty="0" smtClean="0"/>
              <a:t> научно-педагогических взглядов, что может позитивно повлиять на выдвижение новых идей, способствующих повышению эффективности процессов обучения и создающих возможность прогнозировать дальнейшее развитие педагогической науки Казахстана с учетом современных требований</a:t>
            </a:r>
            <a:r>
              <a:rPr lang="ru-RU" sz="2800" dirty="0" smtClean="0"/>
              <a:t>.</a:t>
            </a:r>
          </a:p>
          <a:p>
            <a:pPr algn="ctr" eaLnBrk="1" hangingPunct="1">
              <a:lnSpc>
                <a:spcPct val="90000"/>
              </a:lnSpc>
              <a:buFont typeface="Wingdings" pitchFamily="2" charset="2"/>
              <a:buNone/>
            </a:pPr>
            <a:r>
              <a:rPr lang="ru-RU" sz="2800" dirty="0" smtClean="0"/>
              <a:t>   </a:t>
            </a:r>
            <a:endParaRPr lang="ru-RU" sz="2800" i="1" dirty="0" smtClean="0">
              <a:latin typeface="Times New Roman" pitchFamily="18" charset="0"/>
            </a:endParaRPr>
          </a:p>
        </p:txBody>
      </p:sp>
      <p:pic>
        <p:nvPicPr>
          <p:cNvPr id="3074" name="Picture 2" descr="C:\Users\User\Desktop\imgpreview.jpg"/>
          <p:cNvPicPr>
            <a:picLocks noChangeAspect="1" noChangeArrowheads="1"/>
          </p:cNvPicPr>
          <p:nvPr/>
        </p:nvPicPr>
        <p:blipFill>
          <a:blip r:embed="rId2"/>
          <a:srcRect/>
          <a:stretch>
            <a:fillRect/>
          </a:stretch>
        </p:blipFill>
        <p:spPr bwMode="auto">
          <a:xfrm>
            <a:off x="214282" y="3500438"/>
            <a:ext cx="4143404" cy="2871787"/>
          </a:xfrm>
          <a:prstGeom prst="rect">
            <a:avLst/>
          </a:prstGeom>
          <a:noFill/>
        </p:spPr>
      </p:pic>
      <p:pic>
        <p:nvPicPr>
          <p:cNvPr id="5" name="Picture 2" descr="C:\Users\User\Desktop\information_items_19861.jpg"/>
          <p:cNvPicPr>
            <a:picLocks noChangeAspect="1" noChangeArrowheads="1"/>
          </p:cNvPicPr>
          <p:nvPr/>
        </p:nvPicPr>
        <p:blipFill>
          <a:blip r:embed="rId3"/>
          <a:srcRect/>
          <a:stretch>
            <a:fillRect/>
          </a:stretch>
        </p:blipFill>
        <p:spPr bwMode="auto">
          <a:xfrm>
            <a:off x="214282" y="285728"/>
            <a:ext cx="4143404" cy="2714644"/>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1000"/>
                                        <p:tgtEl>
                                          <p:spTgt spid="1433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xEl>
                                              <p:pRg st="1" end="1"/>
                                            </p:txEl>
                                          </p:spTgt>
                                        </p:tgtEl>
                                        <p:attrNameLst>
                                          <p:attrName>style.visibility</p:attrName>
                                        </p:attrNameLst>
                                      </p:cBhvr>
                                      <p:to>
                                        <p:strVal val="visible"/>
                                      </p:to>
                                    </p:set>
                                    <p:animEffect transition="in" filter="fade">
                                      <p:cBhvr>
                                        <p:cTn id="10" dur="1000"/>
                                        <p:tgtEl>
                                          <p:spTgt spid="143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201132620105479482"/>
          <p:cNvPicPr>
            <a:picLocks noChangeAspect="1" noChangeArrowheads="1"/>
          </p:cNvPicPr>
          <p:nvPr/>
        </p:nvPicPr>
        <p:blipFill>
          <a:blip r:embed="rId2"/>
          <a:srcRect/>
          <a:stretch>
            <a:fillRect/>
          </a:stretch>
        </p:blipFill>
        <p:spPr bwMode="auto">
          <a:xfrm>
            <a:off x="467544" y="404664"/>
            <a:ext cx="4071966" cy="4643470"/>
          </a:xfrm>
          <a:prstGeom prst="rect">
            <a:avLst/>
          </a:prstGeom>
          <a:noFill/>
          <a:ln w="9525">
            <a:noFill/>
            <a:miter lim="800000"/>
            <a:headEnd/>
            <a:tailEnd/>
          </a:ln>
        </p:spPr>
      </p:pic>
      <p:sp>
        <p:nvSpPr>
          <p:cNvPr id="8" name="Rectangle 1"/>
          <p:cNvSpPr>
            <a:spLocks noGrp="1" noChangeArrowheads="1"/>
          </p:cNvSpPr>
          <p:nvPr>
            <p:ph type="body" sz="half" idx="4294967295"/>
          </p:nvPr>
        </p:nvSpPr>
        <p:spPr bwMode="auto">
          <a:xfrm>
            <a:off x="5105400" y="414338"/>
            <a:ext cx="4038600" cy="60023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Алтынсарин</a:t>
            </a: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вошел в историю Казахстана как выдающийся просветитель, педагог, поэт, общественный деятель.</a:t>
            </a:r>
            <a:endParaRPr kumimoji="0" lang="ru-RU" sz="1600" b="0" i="1"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1850 году, когда в Оренбурге, административном центре Тургайской области, открылась одна из первых школ для казахских детей, целью которой была подготовка грамотных людей для царской администрации, дед определил </a:t>
            </a:r>
            <a:r>
              <a:rPr kumimoji="0" lang="ru-RU" sz="16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Ибрая</a:t>
            </a: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ученики. О периоде учебы его в школе сохранился один из архивных документов, где говорится о том, что он отличался настойчивостью и самостоятельностью.</a:t>
            </a:r>
            <a:endParaRPr kumimoji="0" lang="ru-RU" sz="1600" b="0" i="1"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1857 году </a:t>
            </a:r>
            <a:r>
              <a:rPr kumimoji="0" lang="ru-RU" sz="16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Ибрай</a:t>
            </a: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Алтынсарин</a:t>
            </a: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успешно окончил школу и был оставлен при Оренбургской пограничной комиссии, где около трех лет работал писарем. Здесь он продолжал повышать уровень своих знаний, внимательно читал и изучал родную историю, литературу, научные </a:t>
            </a:r>
            <a:r>
              <a:rPr lang="ru-RU" sz="1600" i="1" dirty="0" smtClean="0">
                <a:solidFill>
                  <a:srgbClr val="000000"/>
                </a:solidFill>
                <a:latin typeface="Times New Roman" pitchFamily="18" charset="0"/>
                <a:ea typeface="Times New Roman" pitchFamily="18" charset="0"/>
                <a:cs typeface="Times New Roman" pitchFamily="18" charset="0"/>
              </a:rPr>
              <a:t>труды</a:t>
            </a: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 художественные произведения восточной, русской и западноевропейской культуры.</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0" y="115888"/>
            <a:ext cx="3786188" cy="5626100"/>
          </a:xfrm>
        </p:spPr>
        <p:txBody>
          <a:bodyPr>
            <a:noAutofit/>
          </a:bodyPr>
          <a:lstStyle/>
          <a:p>
            <a:pPr lvl="1"/>
            <a:r>
              <a:rPr lang="ru-RU" sz="1400" dirty="0" smtClean="0"/>
              <a:t>И. </a:t>
            </a:r>
            <a:r>
              <a:rPr lang="ru-RU" sz="1400" dirty="0" err="1" smtClean="0"/>
              <a:t>Алтынсарин</a:t>
            </a:r>
            <a:r>
              <a:rPr lang="ru-RU" sz="1400" dirty="0" smtClean="0"/>
              <a:t>, охваченный высоким стремлением принести как можно больше пользы родному народу, мечтал заниматься педагогической работой, в которой видел свое призвание. После долгих хлопот и трудностей ему удалось в 1860 году покинуть Оренбург и перевестись в г. Тургай, но и здесь местные царские власти долго не давали возможности </a:t>
            </a:r>
            <a:r>
              <a:rPr lang="ru-RU" sz="1400" dirty="0" err="1" smtClean="0"/>
              <a:t>Ибраю</a:t>
            </a:r>
            <a:r>
              <a:rPr lang="ru-RU" sz="1400" dirty="0" smtClean="0"/>
              <a:t> </a:t>
            </a:r>
            <a:r>
              <a:rPr lang="ru-RU" sz="1400" dirty="0" err="1" smtClean="0"/>
              <a:t>Алтынсарину</a:t>
            </a:r>
            <a:r>
              <a:rPr lang="ru-RU" sz="1400" dirty="0" smtClean="0"/>
              <a:t> посвятить себя любимому учительскому делу, определяя его то помощником судьи, то судьей, помощником начальника, и. о. начальника уезда. Только в 1865 году удалось, наконец, перейти на педагогическую работу. В дальнейшем, почти 20 лет, он занимал  должности в системе народного просвещения.</a:t>
            </a:r>
          </a:p>
          <a:p>
            <a:endParaRPr lang="ru-RU" sz="1600" dirty="0"/>
          </a:p>
        </p:txBody>
      </p:sp>
      <p:pic>
        <p:nvPicPr>
          <p:cNvPr id="6" name="Picture 2" descr="C:\Users\User\Desktop\imgpreview.jpg"/>
          <p:cNvPicPr>
            <a:picLocks noChangeAspect="1" noChangeArrowheads="1"/>
          </p:cNvPicPr>
          <p:nvPr/>
        </p:nvPicPr>
        <p:blipFill>
          <a:blip r:embed="rId2"/>
          <a:srcRect/>
          <a:stretch>
            <a:fillRect/>
          </a:stretch>
        </p:blipFill>
        <p:spPr bwMode="auto">
          <a:xfrm>
            <a:off x="4214810" y="214290"/>
            <a:ext cx="4500594" cy="5715040"/>
          </a:xfrm>
          <a:prstGeom prst="rect">
            <a:avLst/>
          </a:prstGeom>
          <a:noFill/>
        </p:spPr>
      </p:pic>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696</TotalTime>
  <Words>1645</Words>
  <Application>Microsoft Office PowerPoint</Application>
  <PresentationFormat>Экран (4:3)</PresentationFormat>
  <Paragraphs>63</Paragraphs>
  <Slides>28</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Arial</vt:lpstr>
      <vt:lpstr>Calibri</vt:lpstr>
      <vt:lpstr>Times New Roman</vt:lpstr>
      <vt:lpstr>Trebuchet MS</vt:lpstr>
      <vt:lpstr>Wingdings</vt:lpstr>
      <vt:lpstr>Wingdings 3</vt:lpstr>
      <vt:lpstr>Грань</vt:lpstr>
      <vt:lpstr>Ибрай Алтынсарин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Ыбырай Алтынсарин</dc:title>
  <dc:creator>Мештыбаев Вячеслав 10 Б класс осш №24</dc:creator>
  <cp:keywords>Ыбырай Алтынсарин- выдающийся казахский писатель</cp:keywords>
  <cp:lastModifiedBy>Okushi</cp:lastModifiedBy>
  <cp:revision>74</cp:revision>
  <dcterms:created xsi:type="dcterms:W3CDTF">2008-12-17T11:30:04Z</dcterms:created>
  <dcterms:modified xsi:type="dcterms:W3CDTF">2015-02-09T06:27:37Z</dcterms:modified>
</cp:coreProperties>
</file>