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  <a:srgbClr val="006600"/>
    <a:srgbClr val="800000"/>
    <a:srgbClr val="D6C4D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B2D10C-4746-4253-8BC5-185035ED10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F00B5-0F69-4F52-84A2-95AC7E955C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D2D7B-1BF3-4568-B57D-1F3ADF2481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F828F-2645-4DB9-9753-C73BE78A8C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73B8F-976E-4474-B3BA-B2DF630B66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2E1D87-7BC4-46E9-9B07-B417589243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1C789-C2FE-4ED7-BD18-C3915CC13D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559CE-6768-462B-AAC4-A289F5C4D3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0A910-004A-4066-9DCA-9FB32A15F2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CF3F9-BA19-4F51-A0F1-B0A96A23A6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83386-9302-48B6-839A-FBFBC36D1F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E60E682-9708-4EE0-9D0F-072C4C8713E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lkrlist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5175"/>
            <a:ext cx="7772400" cy="4032250"/>
          </a:xfrm>
          <a:solidFill>
            <a:srgbClr val="D6C4D3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sz="6000" b="1" dirty="0">
                <a:solidFill>
                  <a:srgbClr val="660066"/>
                </a:solidFill>
                <a:latin typeface="Bernard MT Condensed" pitchFamily="18" charset="0"/>
              </a:rPr>
              <a:t>Корень слова. Однокоренные слова.</a:t>
            </a:r>
            <a:br>
              <a:rPr lang="ru-RU" sz="6000" b="1" dirty="0">
                <a:solidFill>
                  <a:srgbClr val="660066"/>
                </a:solidFill>
                <a:latin typeface="Bernard MT Condensed" pitchFamily="18" charset="0"/>
              </a:rPr>
            </a:br>
            <a:r>
              <a:rPr lang="ru-RU" sz="6000" b="1" dirty="0">
                <a:solidFill>
                  <a:srgbClr val="660066"/>
                </a:solidFill>
                <a:latin typeface="Bernard MT Condensed" pitchFamily="18" charset="0"/>
              </a:rPr>
              <a:t>Повторение </a:t>
            </a:r>
            <a:br>
              <a:rPr lang="ru-RU" sz="6000" b="1" dirty="0">
                <a:solidFill>
                  <a:srgbClr val="660066"/>
                </a:solidFill>
                <a:latin typeface="Bernard MT Condensed" pitchFamily="18" charset="0"/>
              </a:rPr>
            </a:br>
            <a:r>
              <a:rPr lang="ru-RU" sz="2800" b="1" dirty="0">
                <a:solidFill>
                  <a:srgbClr val="660066"/>
                </a:solidFill>
                <a:latin typeface="Bernard MT Condensed" pitchFamily="18" charset="0"/>
              </a:rPr>
              <a:t>(2 урока)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1" name="Picture 7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На мачте разв(</a:t>
            </a:r>
            <a:r>
              <a:rPr lang="ru-RU" sz="2400" b="1">
                <a:solidFill>
                  <a:srgbClr val="FF6600"/>
                </a:solidFill>
                <a:latin typeface="Georgia" pitchFamily="18" charset="0"/>
              </a:rPr>
              <a:t>Е/И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)вался флаг. </a:t>
            </a:r>
          </a:p>
          <a:p>
            <a:pPr marL="609600" indent="-609600">
              <a:buFontTx/>
              <a:buAutoNum type="arabicPeriod"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В отд(</a:t>
            </a:r>
            <a:r>
              <a:rPr lang="ru-RU" sz="2400" b="1">
                <a:solidFill>
                  <a:srgbClr val="FF6600"/>
                </a:solidFill>
                <a:latin typeface="Georgia" pitchFamily="18" charset="0"/>
              </a:rPr>
              <a:t>О/А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)лении в(</a:t>
            </a:r>
            <a:r>
              <a:rPr lang="ru-RU" sz="2400" b="1">
                <a:solidFill>
                  <a:srgbClr val="FF6600"/>
                </a:solidFill>
                <a:latin typeface="Georgia" pitchFamily="18" charset="0"/>
              </a:rPr>
              <a:t>И/Е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)днелись картофельные поля.</a:t>
            </a:r>
          </a:p>
          <a:p>
            <a:pPr marL="609600" indent="-609600">
              <a:buFontTx/>
              <a:buAutoNum type="arabicPeriod"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Растение хорошо разв(</a:t>
            </a:r>
            <a:r>
              <a:rPr lang="ru-RU" sz="2400" b="1">
                <a:solidFill>
                  <a:srgbClr val="FF6600"/>
                </a:solidFill>
                <a:latin typeface="Georgia" pitchFamily="18" charset="0"/>
              </a:rPr>
              <a:t>Е/И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)вается.</a:t>
            </a:r>
          </a:p>
          <a:p>
            <a:pPr marL="609600" indent="-609600">
              <a:buFontTx/>
              <a:buAutoNum type="arabicPeriod"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Ребята ум(</a:t>
            </a:r>
            <a:r>
              <a:rPr lang="ru-RU" sz="2400" b="1">
                <a:solidFill>
                  <a:srgbClr val="FF6600"/>
                </a:solidFill>
                <a:latin typeface="Georgia" pitchFamily="18" charset="0"/>
              </a:rPr>
              <a:t>О/А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)ляли взять их на всю ночь л(</a:t>
            </a:r>
            <a:r>
              <a:rPr lang="ru-RU" sz="2400" b="1">
                <a:solidFill>
                  <a:srgbClr val="FF6600"/>
                </a:solidFill>
                <a:latin typeface="Georgia" pitchFamily="18" charset="0"/>
              </a:rPr>
              <a:t>А/О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)вить рыбу.</a:t>
            </a:r>
          </a:p>
          <a:p>
            <a:pPr marL="609600" indent="-609600">
              <a:buFontTx/>
              <a:buAutoNum type="arabicPeriod"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Закр(</a:t>
            </a:r>
            <a:r>
              <a:rPr lang="ru-RU" sz="2400" b="1">
                <a:solidFill>
                  <a:srgbClr val="FF6600"/>
                </a:solidFill>
                <a:latin typeface="Georgia" pitchFamily="18" charset="0"/>
              </a:rPr>
              <a:t>Е/И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)пи полозья саней, чтобы они не скр(</a:t>
            </a:r>
            <a:r>
              <a:rPr lang="ru-RU" sz="2400" b="1">
                <a:solidFill>
                  <a:srgbClr val="FF6600"/>
                </a:solidFill>
                <a:latin typeface="Georgia" pitchFamily="18" charset="0"/>
              </a:rPr>
              <a:t>И/Е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)пели.</a:t>
            </a:r>
          </a:p>
          <a:p>
            <a:pPr marL="609600" indent="-609600"/>
            <a:r>
              <a:rPr lang="ru-RU" sz="2000" b="1" u="sng">
                <a:solidFill>
                  <a:srgbClr val="FF0000"/>
                </a:solidFill>
                <a:latin typeface="Georgia" pitchFamily="18" charset="0"/>
              </a:rPr>
              <a:t>Напоминание:</a:t>
            </a:r>
            <a:r>
              <a:rPr lang="ru-RU" sz="2000" b="1">
                <a:solidFill>
                  <a:srgbClr val="FF6600"/>
                </a:solidFill>
                <a:latin typeface="Georgia" pitchFamily="18" charset="0"/>
              </a:rPr>
              <a:t> </a:t>
            </a:r>
            <a:r>
              <a:rPr lang="ru-RU" sz="2000" b="1">
                <a:solidFill>
                  <a:srgbClr val="800000"/>
                </a:solidFill>
                <a:latin typeface="Georgia" pitchFamily="18" charset="0"/>
              </a:rPr>
              <a:t>прежде, чем работать над орфограммой в слове, необходимо указать его принадлежность к части речи. </a:t>
            </a:r>
            <a:endParaRPr lang="ru-RU" sz="2000" b="1">
              <a:solidFill>
                <a:srgbClr val="FF6600"/>
              </a:solidFill>
              <a:latin typeface="Georgia" pitchFamily="18" charset="0"/>
            </a:endParaRPr>
          </a:p>
          <a:p>
            <a:pPr marL="609600" indent="-609600">
              <a:buFontTx/>
              <a:buAutoNum type="arabicPeriod"/>
            </a:pPr>
            <a:endParaRPr lang="ru-RU" sz="2000" b="1">
              <a:solidFill>
                <a:srgbClr val="006600"/>
              </a:solidFill>
              <a:latin typeface="Georgia" pitchFamily="18" charset="0"/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«Поставь на место букву»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Игра «Составь слово»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b="1">
                <a:solidFill>
                  <a:srgbClr val="FF6600"/>
                </a:solidFill>
                <a:latin typeface="Georgia" pitchFamily="18" charset="0"/>
              </a:rPr>
              <a:t>По</a:t>
            </a: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нес</a:t>
            </a:r>
          </a:p>
          <a:p>
            <a:pPr>
              <a:buFontTx/>
              <a:buNone/>
            </a:pPr>
            <a:endParaRPr lang="ru-RU" b="1">
              <a:solidFill>
                <a:srgbClr val="800000"/>
              </a:solidFill>
              <a:latin typeface="Georgia" pitchFamily="18" charset="0"/>
            </a:endParaRPr>
          </a:p>
          <a:p>
            <a:pPr>
              <a:buFontTx/>
              <a:buNone/>
            </a:pPr>
            <a:endParaRPr lang="ru-RU" b="1">
              <a:solidFill>
                <a:srgbClr val="800000"/>
              </a:solidFill>
              <a:latin typeface="Georgia" pitchFamily="18" charset="0"/>
            </a:endParaRPr>
          </a:p>
          <a:p>
            <a:pPr>
              <a:buFontTx/>
              <a:buNone/>
            </a:pPr>
            <a:r>
              <a:rPr lang="ru-RU" b="1">
                <a:solidFill>
                  <a:srgbClr val="FF6600"/>
                </a:solidFill>
                <a:latin typeface="Georgia" pitchFamily="18" charset="0"/>
              </a:rPr>
              <a:t>Дар</a:t>
            </a: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ит            </a:t>
            </a:r>
            <a:r>
              <a:rPr lang="ru-RU" b="1">
                <a:solidFill>
                  <a:srgbClr val="FF6600"/>
                </a:solidFill>
                <a:latin typeface="Georgia" pitchFamily="18" charset="0"/>
              </a:rPr>
              <a:t>подарок </a:t>
            </a:r>
          </a:p>
          <a:p>
            <a:pPr>
              <a:buFontTx/>
              <a:buNone/>
            </a:pPr>
            <a:endParaRPr lang="ru-RU" b="1">
              <a:solidFill>
                <a:srgbClr val="800000"/>
              </a:solidFill>
              <a:latin typeface="Georgia" pitchFamily="18" charset="0"/>
            </a:endParaRPr>
          </a:p>
          <a:p>
            <a:pPr>
              <a:buFontTx/>
              <a:buNone/>
            </a:pPr>
            <a:endParaRPr lang="ru-RU" b="1">
              <a:solidFill>
                <a:srgbClr val="800000"/>
              </a:solidFill>
              <a:latin typeface="Georgia" pitchFamily="18" charset="0"/>
            </a:endParaRPr>
          </a:p>
          <a:p>
            <a:pPr>
              <a:buFontTx/>
              <a:buNone/>
            </a:pP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круж</a:t>
            </a:r>
            <a:r>
              <a:rPr lang="ru-RU" b="1">
                <a:solidFill>
                  <a:srgbClr val="FF6600"/>
                </a:solidFill>
                <a:latin typeface="Georgia" pitchFamily="18" charset="0"/>
              </a:rPr>
              <a:t>ок</a:t>
            </a: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                                   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По</a:t>
            </a:r>
            <a:r>
              <a:rPr lang="ru-RU" b="1">
                <a:solidFill>
                  <a:srgbClr val="006600"/>
                </a:solidFill>
                <a:latin typeface="Georgia" pitchFamily="18" charset="0"/>
              </a:rPr>
              <a:t>бел</a:t>
            </a: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ел</a:t>
            </a:r>
          </a:p>
          <a:p>
            <a:pPr>
              <a:buFontTx/>
              <a:buNone/>
            </a:pPr>
            <a:endParaRPr lang="ru-RU" b="1">
              <a:solidFill>
                <a:srgbClr val="800000"/>
              </a:solidFill>
              <a:latin typeface="Georgia" pitchFamily="18" charset="0"/>
            </a:endParaRPr>
          </a:p>
          <a:p>
            <a:pPr>
              <a:buFontTx/>
              <a:buNone/>
            </a:pPr>
            <a:endParaRPr lang="ru-RU" b="1">
              <a:solidFill>
                <a:srgbClr val="800000"/>
              </a:solidFill>
              <a:latin typeface="Georgia" pitchFamily="18" charset="0"/>
            </a:endParaRPr>
          </a:p>
          <a:p>
            <a:pPr>
              <a:buFontTx/>
              <a:buNone/>
            </a:pP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Кал</a:t>
            </a:r>
            <a:r>
              <a:rPr lang="ru-RU" b="1">
                <a:solidFill>
                  <a:srgbClr val="006600"/>
                </a:solidFill>
                <a:latin typeface="Georgia" pitchFamily="18" charset="0"/>
              </a:rPr>
              <a:t>ён</a:t>
            </a: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ый    </a:t>
            </a:r>
            <a:r>
              <a:rPr lang="ru-RU" b="1">
                <a:solidFill>
                  <a:srgbClr val="006600"/>
                </a:solidFill>
                <a:latin typeface="Georgia" pitchFamily="18" charset="0"/>
              </a:rPr>
              <a:t>белёный</a:t>
            </a:r>
          </a:p>
          <a:p>
            <a:pPr>
              <a:buFontTx/>
              <a:buNone/>
            </a:pPr>
            <a:endParaRPr lang="ru-RU" b="1">
              <a:solidFill>
                <a:srgbClr val="800000"/>
              </a:solidFill>
              <a:latin typeface="Georgia" pitchFamily="18" charset="0"/>
            </a:endParaRPr>
          </a:p>
          <a:p>
            <a:pPr>
              <a:buFontTx/>
              <a:buNone/>
            </a:pPr>
            <a:endParaRPr lang="ru-RU" b="1">
              <a:solidFill>
                <a:srgbClr val="800000"/>
              </a:solidFill>
              <a:latin typeface="Georgia" pitchFamily="18" charset="0"/>
            </a:endParaRPr>
          </a:p>
          <a:p>
            <a:pPr>
              <a:buFontTx/>
              <a:buNone/>
            </a:pP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син</a:t>
            </a:r>
            <a:r>
              <a:rPr lang="ru-RU" b="1">
                <a:solidFill>
                  <a:srgbClr val="006600"/>
                </a:solidFill>
                <a:latin typeface="Georgia" pitchFamily="18" charset="0"/>
              </a:rPr>
              <a:t>ий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1835150" y="1989138"/>
            <a:ext cx="792163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1835150" y="3357563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V="1">
            <a:off x="2051050" y="3429000"/>
            <a:ext cx="576263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6443663" y="1844675"/>
            <a:ext cx="360362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6516688" y="33575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5940425" y="3500438"/>
            <a:ext cx="863600" cy="144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539750" y="1557338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V="1">
            <a:off x="5435600" y="3141663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 flipV="1">
            <a:off x="5651500" y="3141663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V="1">
            <a:off x="1547813" y="4652963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 flipV="1">
            <a:off x="1763713" y="4652963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5435600" y="472440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5435600" y="47244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5435600" y="515778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 flipH="1">
            <a:off x="5940425" y="472440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1042988" y="15573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7" name="Arc 25"/>
          <p:cNvSpPr>
            <a:spLocks/>
          </p:cNvSpPr>
          <p:nvPr/>
        </p:nvSpPr>
        <p:spPr bwMode="auto">
          <a:xfrm>
            <a:off x="5313363" y="1484313"/>
            <a:ext cx="685800" cy="481012"/>
          </a:xfrm>
          <a:custGeom>
            <a:avLst/>
            <a:gdLst>
              <a:gd name="G0" fmla="+- 15810 0 0"/>
              <a:gd name="G1" fmla="+- 21600 0 0"/>
              <a:gd name="G2" fmla="+- 21600 0 0"/>
              <a:gd name="T0" fmla="*/ 0 w 32439"/>
              <a:gd name="T1" fmla="*/ 6882 h 21600"/>
              <a:gd name="T2" fmla="*/ 32439 w 32439"/>
              <a:gd name="T3" fmla="*/ 7815 h 21600"/>
              <a:gd name="T4" fmla="*/ 15810 w 3243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2439" h="21600" fill="none" extrusionOk="0">
                <a:moveTo>
                  <a:pt x="0" y="6882"/>
                </a:moveTo>
                <a:cubicBezTo>
                  <a:pt x="4086" y="2493"/>
                  <a:pt x="9813" y="-1"/>
                  <a:pt x="15810" y="0"/>
                </a:cubicBezTo>
                <a:cubicBezTo>
                  <a:pt x="22239" y="0"/>
                  <a:pt x="28335" y="2864"/>
                  <a:pt x="32439" y="7814"/>
                </a:cubicBezTo>
              </a:path>
              <a:path w="32439" h="21600" stroke="0" extrusionOk="0">
                <a:moveTo>
                  <a:pt x="0" y="6882"/>
                </a:moveTo>
                <a:cubicBezTo>
                  <a:pt x="4086" y="2493"/>
                  <a:pt x="9813" y="-1"/>
                  <a:pt x="15810" y="0"/>
                </a:cubicBezTo>
                <a:cubicBezTo>
                  <a:pt x="22239" y="0"/>
                  <a:pt x="28335" y="2864"/>
                  <a:pt x="32439" y="7814"/>
                </a:cubicBezTo>
                <a:lnTo>
                  <a:pt x="1581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8" name="Arc 26"/>
          <p:cNvSpPr>
            <a:spLocks/>
          </p:cNvSpPr>
          <p:nvPr/>
        </p:nvSpPr>
        <p:spPr bwMode="auto">
          <a:xfrm>
            <a:off x="539750" y="2997200"/>
            <a:ext cx="863600" cy="481013"/>
          </a:xfrm>
          <a:custGeom>
            <a:avLst/>
            <a:gdLst>
              <a:gd name="G0" fmla="+- 16756 0 0"/>
              <a:gd name="G1" fmla="+- 21600 0 0"/>
              <a:gd name="G2" fmla="+- 21600 0 0"/>
              <a:gd name="T0" fmla="*/ 0 w 33385"/>
              <a:gd name="T1" fmla="*/ 7970 h 21600"/>
              <a:gd name="T2" fmla="*/ 33385 w 33385"/>
              <a:gd name="T3" fmla="*/ 7815 h 21600"/>
              <a:gd name="T4" fmla="*/ 16756 w 3338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385" h="21600" fill="none" extrusionOk="0">
                <a:moveTo>
                  <a:pt x="-1" y="7969"/>
                </a:moveTo>
                <a:cubicBezTo>
                  <a:pt x="4101" y="2927"/>
                  <a:pt x="10255" y="-1"/>
                  <a:pt x="16756" y="0"/>
                </a:cubicBezTo>
                <a:cubicBezTo>
                  <a:pt x="23185" y="0"/>
                  <a:pt x="29281" y="2864"/>
                  <a:pt x="33385" y="7814"/>
                </a:cubicBezTo>
              </a:path>
              <a:path w="33385" h="21600" stroke="0" extrusionOk="0">
                <a:moveTo>
                  <a:pt x="-1" y="7969"/>
                </a:moveTo>
                <a:cubicBezTo>
                  <a:pt x="4101" y="2927"/>
                  <a:pt x="10255" y="-1"/>
                  <a:pt x="16756" y="0"/>
                </a:cubicBezTo>
                <a:cubicBezTo>
                  <a:pt x="23185" y="0"/>
                  <a:pt x="29281" y="2864"/>
                  <a:pt x="33385" y="7814"/>
                </a:cubicBezTo>
                <a:lnTo>
                  <a:pt x="16756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9" name="Arc 27"/>
          <p:cNvSpPr>
            <a:spLocks/>
          </p:cNvSpPr>
          <p:nvPr/>
        </p:nvSpPr>
        <p:spPr bwMode="auto">
          <a:xfrm>
            <a:off x="6804025" y="3068638"/>
            <a:ext cx="706438" cy="481012"/>
          </a:xfrm>
          <a:custGeom>
            <a:avLst/>
            <a:gdLst>
              <a:gd name="G0" fmla="+- 16756 0 0"/>
              <a:gd name="G1" fmla="+- 21600 0 0"/>
              <a:gd name="G2" fmla="+- 21600 0 0"/>
              <a:gd name="T0" fmla="*/ 0 w 33385"/>
              <a:gd name="T1" fmla="*/ 7970 h 21600"/>
              <a:gd name="T2" fmla="*/ 33385 w 33385"/>
              <a:gd name="T3" fmla="*/ 7815 h 21600"/>
              <a:gd name="T4" fmla="*/ 16756 w 3338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385" h="21600" fill="none" extrusionOk="0">
                <a:moveTo>
                  <a:pt x="-1" y="7969"/>
                </a:moveTo>
                <a:cubicBezTo>
                  <a:pt x="4101" y="2927"/>
                  <a:pt x="10255" y="-1"/>
                  <a:pt x="16756" y="0"/>
                </a:cubicBezTo>
                <a:cubicBezTo>
                  <a:pt x="23185" y="0"/>
                  <a:pt x="29281" y="2864"/>
                  <a:pt x="33385" y="7814"/>
                </a:cubicBezTo>
              </a:path>
              <a:path w="33385" h="21600" stroke="0" extrusionOk="0">
                <a:moveTo>
                  <a:pt x="-1" y="7969"/>
                </a:moveTo>
                <a:cubicBezTo>
                  <a:pt x="4101" y="2927"/>
                  <a:pt x="10255" y="-1"/>
                  <a:pt x="16756" y="0"/>
                </a:cubicBezTo>
                <a:cubicBezTo>
                  <a:pt x="23185" y="0"/>
                  <a:pt x="29281" y="2864"/>
                  <a:pt x="33385" y="7814"/>
                </a:cubicBezTo>
                <a:lnTo>
                  <a:pt x="16756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40" name="Arc 28"/>
          <p:cNvSpPr>
            <a:spLocks/>
          </p:cNvSpPr>
          <p:nvPr/>
        </p:nvSpPr>
        <p:spPr bwMode="auto">
          <a:xfrm>
            <a:off x="3276600" y="3141663"/>
            <a:ext cx="706438" cy="481012"/>
          </a:xfrm>
          <a:custGeom>
            <a:avLst/>
            <a:gdLst>
              <a:gd name="G0" fmla="+- 16756 0 0"/>
              <a:gd name="G1" fmla="+- 21600 0 0"/>
              <a:gd name="G2" fmla="+- 21600 0 0"/>
              <a:gd name="T0" fmla="*/ 0 w 33385"/>
              <a:gd name="T1" fmla="*/ 7970 h 21600"/>
              <a:gd name="T2" fmla="*/ 33385 w 33385"/>
              <a:gd name="T3" fmla="*/ 7815 h 21600"/>
              <a:gd name="T4" fmla="*/ 16756 w 3338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385" h="21600" fill="none" extrusionOk="0">
                <a:moveTo>
                  <a:pt x="-1" y="7969"/>
                </a:moveTo>
                <a:cubicBezTo>
                  <a:pt x="4101" y="2927"/>
                  <a:pt x="10255" y="-1"/>
                  <a:pt x="16756" y="0"/>
                </a:cubicBezTo>
                <a:cubicBezTo>
                  <a:pt x="23185" y="0"/>
                  <a:pt x="29281" y="2864"/>
                  <a:pt x="33385" y="7814"/>
                </a:cubicBezTo>
              </a:path>
              <a:path w="33385" h="21600" stroke="0" extrusionOk="0">
                <a:moveTo>
                  <a:pt x="-1" y="7969"/>
                </a:moveTo>
                <a:cubicBezTo>
                  <a:pt x="4101" y="2927"/>
                  <a:pt x="10255" y="-1"/>
                  <a:pt x="16756" y="0"/>
                </a:cubicBezTo>
                <a:cubicBezTo>
                  <a:pt x="23185" y="0"/>
                  <a:pt x="29281" y="2864"/>
                  <a:pt x="33385" y="7814"/>
                </a:cubicBezTo>
                <a:lnTo>
                  <a:pt x="16756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2771775" y="31416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3203575" y="31416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 flipV="1">
            <a:off x="7524750" y="29972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7740650" y="29972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 flipV="1">
            <a:off x="3995738" y="3068638"/>
            <a:ext cx="1444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 flipH="1" flipV="1">
            <a:off x="4140200" y="306863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7956550" y="31416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>
            <a:off x="7956550" y="31416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7956550" y="36449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8532813" y="31416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  <p:bldP spid="1331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Работа с учебником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>
                <a:solidFill>
                  <a:srgbClr val="006600"/>
                </a:solidFill>
                <a:latin typeface="Georgia" pitchFamily="18" charset="0"/>
              </a:rPr>
              <a:t>Упражнение 18 - 19  устно.</a:t>
            </a:r>
          </a:p>
          <a:p>
            <a:r>
              <a:rPr lang="ru-RU" b="1">
                <a:solidFill>
                  <a:srgbClr val="006600"/>
                </a:solidFill>
                <a:latin typeface="Georgia" pitchFamily="18" charset="0"/>
              </a:rPr>
              <a:t>Упражнение 22 самостоятельно</a:t>
            </a:r>
          </a:p>
          <a:p>
            <a:endParaRPr lang="ru-RU" b="1">
              <a:solidFill>
                <a:srgbClr val="0066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Домашнее задание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>
                <a:solidFill>
                  <a:srgbClr val="800000"/>
                </a:solidFill>
                <a:latin typeface="Georgia" pitchFamily="18" charset="0"/>
              </a:rPr>
              <a:t>§ 5, с. 11, упр. 20.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Цель</a:t>
            </a:r>
            <a:r>
              <a:rPr lang="ru-RU" b="1">
                <a:latin typeface="Georgia" pitchFamily="18" charset="0"/>
              </a:rPr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 dirty="0">
                <a:solidFill>
                  <a:srgbClr val="800000"/>
                </a:solidFill>
                <a:latin typeface="Georgia" pitchFamily="18" charset="0"/>
              </a:rPr>
              <a:t> </a:t>
            </a:r>
            <a:endParaRPr lang="ru-RU" b="1" dirty="0">
              <a:solidFill>
                <a:srgbClr val="006600"/>
              </a:solidFill>
              <a:latin typeface="Georgia" pitchFamily="18" charset="0"/>
            </a:endParaRPr>
          </a:p>
          <a:p>
            <a:pPr>
              <a:buFontTx/>
              <a:buNone/>
            </a:pPr>
            <a:r>
              <a:rPr lang="ru-RU" b="1" dirty="0">
                <a:solidFill>
                  <a:srgbClr val="800000"/>
                </a:solidFill>
                <a:latin typeface="Georgia" pitchFamily="18" charset="0"/>
              </a:rPr>
              <a:t>Уметь: </a:t>
            </a:r>
            <a:r>
              <a:rPr lang="ru-RU" b="1" dirty="0">
                <a:solidFill>
                  <a:srgbClr val="006600"/>
                </a:solidFill>
                <a:latin typeface="Georgia" pitchFamily="18" charset="0"/>
              </a:rPr>
              <a:t>различать слова с одинаковыми по значению корнями; подбирать однокоренные слова, учитывая значение слов. </a:t>
            </a:r>
          </a:p>
          <a:p>
            <a:pPr>
              <a:buFontTx/>
              <a:buNone/>
            </a:pPr>
            <a:r>
              <a:rPr lang="ru-RU" b="1" dirty="0">
                <a:solidFill>
                  <a:srgbClr val="800000"/>
                </a:solidFill>
                <a:latin typeface="Georgia" pitchFamily="18" charset="0"/>
              </a:rPr>
              <a:t>Познакомить </a:t>
            </a:r>
            <a:r>
              <a:rPr lang="ru-RU" b="1" dirty="0">
                <a:solidFill>
                  <a:srgbClr val="006600"/>
                </a:solidFill>
                <a:latin typeface="Georgia" pitchFamily="18" charset="0"/>
              </a:rPr>
              <a:t>с понятием омонимичные корни.</a:t>
            </a:r>
            <a:endParaRPr lang="ru-RU" b="1" dirty="0">
              <a:solidFill>
                <a:srgbClr val="80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660066"/>
                </a:solidFill>
                <a:latin typeface="Georgia" pitchFamily="18" charset="0"/>
              </a:rPr>
              <a:t>Игра «Четвертый лишний»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ru-RU" sz="2800" b="1">
                <a:solidFill>
                  <a:srgbClr val="800000"/>
                </a:solidFill>
                <a:latin typeface="Georgia" pitchFamily="18" charset="0"/>
              </a:rPr>
              <a:t>Определить, являются ли слова одной группы однокоренными словами.</a:t>
            </a:r>
          </a:p>
          <a:p>
            <a:pPr marL="609600" indent="-609600">
              <a:buFontTx/>
              <a:buAutoNum type="arabicPeriod"/>
            </a:pPr>
            <a:r>
              <a:rPr lang="ru-RU" sz="2800" b="1">
                <a:solidFill>
                  <a:srgbClr val="006600"/>
                </a:solidFill>
                <a:latin typeface="Georgia" pitchFamily="18" charset="0"/>
              </a:rPr>
              <a:t>Лето, леток, лететь, летящий</a:t>
            </a:r>
          </a:p>
          <a:p>
            <a:pPr marL="609600" indent="-609600">
              <a:buFontTx/>
              <a:buAutoNum type="arabicPeriod"/>
            </a:pPr>
            <a:r>
              <a:rPr lang="ru-RU" sz="2800" b="1">
                <a:solidFill>
                  <a:srgbClr val="006600"/>
                </a:solidFill>
                <a:latin typeface="Georgia" pitchFamily="18" charset="0"/>
              </a:rPr>
              <a:t>Белый, белить, белка, побелеть</a:t>
            </a:r>
          </a:p>
          <a:p>
            <a:pPr marL="609600" indent="-609600">
              <a:buFontTx/>
              <a:buAutoNum type="arabicPeriod"/>
            </a:pPr>
            <a:r>
              <a:rPr lang="ru-RU" sz="2800" b="1">
                <a:solidFill>
                  <a:srgbClr val="006600"/>
                </a:solidFill>
                <a:latin typeface="Georgia" pitchFamily="18" charset="0"/>
              </a:rPr>
              <a:t>Гора, пригорок, горка, горевать</a:t>
            </a:r>
          </a:p>
          <a:p>
            <a:pPr marL="609600" indent="-609600"/>
            <a:endParaRPr lang="ru-RU" sz="2800" b="1">
              <a:solidFill>
                <a:srgbClr val="006600"/>
              </a:solidFill>
              <a:latin typeface="Georgia" pitchFamily="18" charset="0"/>
            </a:endParaRPr>
          </a:p>
          <a:p>
            <a:pPr marL="609600" indent="-609600"/>
            <a:r>
              <a:rPr lang="ru-RU" sz="2800" b="1">
                <a:solidFill>
                  <a:srgbClr val="800000"/>
                </a:solidFill>
                <a:latin typeface="Georgia" pitchFamily="18" charset="0"/>
              </a:rPr>
              <a:t>Вывод: корни звучат одинаково, но имеют разное значение. Такие корни называют </a:t>
            </a:r>
            <a:r>
              <a:rPr lang="ru-RU" sz="2800" b="1" i="1" u="sng">
                <a:solidFill>
                  <a:srgbClr val="660066"/>
                </a:solidFill>
                <a:latin typeface="Georgia" pitchFamily="18" charset="0"/>
              </a:rPr>
              <a:t>омонимичными</a:t>
            </a:r>
            <a:r>
              <a:rPr lang="ru-RU" sz="2800" b="1">
                <a:solidFill>
                  <a:srgbClr val="800000"/>
                </a:solidFill>
                <a:latin typeface="Georgia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ru-RU" sz="2800" b="1">
              <a:solidFill>
                <a:srgbClr val="0066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660066"/>
                </a:solidFill>
                <a:latin typeface="Georgia" pitchFamily="18" charset="0"/>
              </a:rPr>
              <a:t>Поэтическая пятиминутка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У </a:t>
            </a:r>
            <a:r>
              <a:rPr lang="ru-RU" sz="2400" b="1" u="sng">
                <a:solidFill>
                  <a:srgbClr val="006600"/>
                </a:solidFill>
                <a:latin typeface="Georgia" pitchFamily="18" charset="0"/>
              </a:rPr>
              <a:t>шиповника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 – </a:t>
            </a:r>
            <a:r>
              <a:rPr lang="ru-RU" sz="2400" b="1" u="sng">
                <a:solidFill>
                  <a:srgbClr val="006600"/>
                </a:solidFill>
                <a:latin typeface="Georgia" pitchFamily="18" charset="0"/>
              </a:rPr>
              <a:t>шипы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На </a:t>
            </a:r>
            <a:r>
              <a:rPr lang="ru-RU" sz="2400" b="1" u="sng">
                <a:solidFill>
                  <a:srgbClr val="006600"/>
                </a:solidFill>
                <a:latin typeface="Georgia" pitchFamily="18" charset="0"/>
              </a:rPr>
              <a:t>шиповнике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 – бутоны.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Вот он блещет у тропы,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Ярко-красный и зеленый…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 b="1">
              <a:solidFill>
                <a:srgbClr val="006600"/>
              </a:solidFill>
              <a:latin typeface="Georgia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2400" b="1">
              <a:solidFill>
                <a:srgbClr val="006600"/>
              </a:solidFill>
              <a:latin typeface="Georgia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rgbClr val="800000"/>
                </a:solidFill>
                <a:latin typeface="Georgia" pitchFamily="18" charset="0"/>
              </a:rPr>
              <a:t>Являются ли однокоренными подчеркнутые слова?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Он глаза мои слепит,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Он костер напоминает.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Он </a:t>
            </a:r>
            <a:r>
              <a:rPr lang="ru-RU" sz="2400" b="1" u="sng">
                <a:solidFill>
                  <a:srgbClr val="006600"/>
                </a:solidFill>
                <a:latin typeface="Georgia" pitchFamily="18" charset="0"/>
              </a:rPr>
              <a:t>шиповник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. Он </a:t>
            </a:r>
            <a:r>
              <a:rPr lang="ru-RU" sz="2400" b="1" u="sng">
                <a:solidFill>
                  <a:srgbClr val="006600"/>
                </a:solidFill>
                <a:latin typeface="Georgia" pitchFamily="18" charset="0"/>
              </a:rPr>
              <a:t>шипит</a:t>
            </a: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Искры красные роняет.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             ( А.Кушнер)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 b="1">
              <a:solidFill>
                <a:srgbClr val="006600"/>
              </a:solidFill>
              <a:latin typeface="Georgia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rgbClr val="800000"/>
                </a:solidFill>
                <a:latin typeface="Georgia" pitchFamily="18" charset="0"/>
              </a:rPr>
              <a:t>Запишите слова, выделите в них корень.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«Подбери мне пару»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ru-RU" sz="2800" b="1">
                <a:solidFill>
                  <a:srgbClr val="800000"/>
                </a:solidFill>
                <a:latin typeface="Georgia" pitchFamily="18" charset="0"/>
              </a:rPr>
              <a:t>Гора, гористый, горевать, горец, горе, предгорный.</a:t>
            </a:r>
          </a:p>
          <a:p>
            <a:pPr marL="609600" indent="-609600">
              <a:buFontTx/>
              <a:buAutoNum type="arabicPeriod"/>
            </a:pPr>
            <a:r>
              <a:rPr lang="ru-RU" sz="2800" b="1">
                <a:solidFill>
                  <a:srgbClr val="800000"/>
                </a:solidFill>
                <a:latin typeface="Georgia" pitchFamily="18" charset="0"/>
              </a:rPr>
              <a:t>Водитель, водяной, водить, вода, водный, проводка.</a:t>
            </a:r>
          </a:p>
          <a:p>
            <a:pPr marL="609600" indent="-609600">
              <a:buFontTx/>
              <a:buAutoNum type="arabicPeriod"/>
            </a:pPr>
            <a:r>
              <a:rPr lang="ru-RU" sz="2800" b="1">
                <a:solidFill>
                  <a:srgbClr val="800000"/>
                </a:solidFill>
                <a:latin typeface="Georgia" pitchFamily="18" charset="0"/>
              </a:rPr>
              <a:t>Делить, дело, разделять, переделать, поделка, деление.</a:t>
            </a:r>
          </a:p>
          <a:p>
            <a:pPr marL="609600" indent="-609600">
              <a:buFontTx/>
              <a:buAutoNum type="arabicPeriod"/>
            </a:pPr>
            <a:endParaRPr lang="ru-RU" sz="2800" b="1">
              <a:solidFill>
                <a:srgbClr val="800000"/>
              </a:solidFill>
              <a:latin typeface="Georgia" pitchFamily="18" charset="0"/>
            </a:endParaRPr>
          </a:p>
          <a:p>
            <a:pPr marL="609600" indent="-609600"/>
            <a:r>
              <a:rPr lang="ru-RU" sz="2800" b="1">
                <a:solidFill>
                  <a:srgbClr val="006600"/>
                </a:solidFill>
                <a:latin typeface="Georgia" pitchFamily="18" charset="0"/>
              </a:rPr>
              <a:t>Разделите слова по однокоренным группам и запишите 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Почему так?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        </a:t>
            </a:r>
            <a:r>
              <a:rPr lang="ru-RU" sz="3600" b="1">
                <a:solidFill>
                  <a:srgbClr val="800000"/>
                </a:solidFill>
                <a:latin typeface="Georgia" pitchFamily="18" charset="0"/>
              </a:rPr>
              <a:t>Деревенский ст</a:t>
            </a:r>
            <a:r>
              <a:rPr lang="ru-RU" sz="3600" b="1">
                <a:solidFill>
                  <a:srgbClr val="006600"/>
                </a:solidFill>
                <a:latin typeface="Georgia" pitchFamily="18" charset="0"/>
              </a:rPr>
              <a:t>а</a:t>
            </a:r>
            <a:r>
              <a:rPr lang="ru-RU" sz="3600" b="1">
                <a:solidFill>
                  <a:srgbClr val="800000"/>
                </a:solidFill>
                <a:latin typeface="Georgia" pitchFamily="18" charset="0"/>
              </a:rPr>
              <a:t>рожил</a:t>
            </a:r>
          </a:p>
          <a:p>
            <a:pPr>
              <a:buFontTx/>
              <a:buNone/>
            </a:pPr>
            <a:r>
              <a:rPr lang="ru-RU" sz="3600" b="1">
                <a:solidFill>
                  <a:srgbClr val="800000"/>
                </a:solidFill>
                <a:latin typeface="Georgia" pitchFamily="18" charset="0"/>
              </a:rPr>
              <a:t>        Сад колхозный ст</a:t>
            </a:r>
            <a:r>
              <a:rPr lang="ru-RU" sz="3600" b="1">
                <a:solidFill>
                  <a:srgbClr val="FF6600"/>
                </a:solidFill>
                <a:latin typeface="Georgia" pitchFamily="18" charset="0"/>
              </a:rPr>
              <a:t>о</a:t>
            </a:r>
            <a:r>
              <a:rPr lang="ru-RU" sz="3600" b="1">
                <a:solidFill>
                  <a:srgbClr val="800000"/>
                </a:solidFill>
                <a:latin typeface="Georgia" pitchFamily="18" charset="0"/>
              </a:rPr>
              <a:t>рожил.</a:t>
            </a:r>
          </a:p>
          <a:p>
            <a:pPr>
              <a:buFontTx/>
              <a:buNone/>
            </a:pPr>
            <a:endParaRPr lang="ru-RU" sz="3600" b="1">
              <a:solidFill>
                <a:srgbClr val="800000"/>
              </a:solidFill>
              <a:latin typeface="Georgia" pitchFamily="18" charset="0"/>
            </a:endParaRPr>
          </a:p>
          <a:p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Выделите  и графически объясните написание безударных гласных в корнях выделенных слов.</a:t>
            </a:r>
          </a:p>
          <a:p>
            <a:r>
              <a:rPr lang="ru-RU" sz="2400" b="1">
                <a:solidFill>
                  <a:srgbClr val="006600"/>
                </a:solidFill>
                <a:latin typeface="Georgia" pitchFamily="18" charset="0"/>
              </a:rPr>
              <a:t>Сделайте вывод об этом явлении в языке.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autoRev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autoRev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Словарь корней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rgbClr val="006600"/>
                </a:solidFill>
              </a:rPr>
              <a:t>                            </a:t>
            </a:r>
            <a:r>
              <a:rPr lang="ru-RU" sz="4000" i="1">
                <a:solidFill>
                  <a:srgbClr val="006600"/>
                </a:solidFill>
              </a:rPr>
              <a:t> – да –</a:t>
            </a:r>
          </a:p>
          <a:p>
            <a:pPr>
              <a:buFontTx/>
              <a:buNone/>
            </a:pPr>
            <a:r>
              <a:rPr lang="ru-RU" sz="4000" i="1">
                <a:solidFill>
                  <a:srgbClr val="006600"/>
                </a:solidFill>
              </a:rPr>
              <a:t>да</a:t>
            </a:r>
            <a:r>
              <a:rPr lang="ru-RU" sz="4000" i="1">
                <a:solidFill>
                  <a:srgbClr val="800000"/>
                </a:solidFill>
              </a:rPr>
              <a:t>ть</a:t>
            </a:r>
            <a:r>
              <a:rPr lang="ru-RU" sz="4000" i="1">
                <a:solidFill>
                  <a:srgbClr val="006600"/>
                </a:solidFill>
              </a:rPr>
              <a:t>                      да</a:t>
            </a:r>
            <a:r>
              <a:rPr lang="ru-RU" sz="4000" i="1">
                <a:solidFill>
                  <a:srgbClr val="800000"/>
                </a:solidFill>
              </a:rPr>
              <a:t>вать</a:t>
            </a:r>
          </a:p>
          <a:p>
            <a:pPr>
              <a:buFontTx/>
              <a:buNone/>
            </a:pPr>
            <a:r>
              <a:rPr lang="ru-RU" sz="4000" i="1">
                <a:solidFill>
                  <a:srgbClr val="800000"/>
                </a:solidFill>
              </a:rPr>
              <a:t>за</a:t>
            </a:r>
            <a:r>
              <a:rPr lang="ru-RU" sz="4000" i="1">
                <a:solidFill>
                  <a:srgbClr val="006600"/>
                </a:solidFill>
              </a:rPr>
              <a:t>да</a:t>
            </a:r>
            <a:r>
              <a:rPr lang="ru-RU" sz="4000" i="1">
                <a:solidFill>
                  <a:srgbClr val="800000"/>
                </a:solidFill>
              </a:rPr>
              <a:t>вать</a:t>
            </a:r>
            <a:r>
              <a:rPr lang="ru-RU" sz="4000" i="1">
                <a:solidFill>
                  <a:srgbClr val="006600"/>
                </a:solidFill>
              </a:rPr>
              <a:t>               </a:t>
            </a:r>
            <a:r>
              <a:rPr lang="ru-RU" sz="4000" i="1">
                <a:solidFill>
                  <a:srgbClr val="800000"/>
                </a:solidFill>
              </a:rPr>
              <a:t>про</a:t>
            </a:r>
            <a:r>
              <a:rPr lang="ru-RU" sz="4000" i="1">
                <a:solidFill>
                  <a:srgbClr val="006600"/>
                </a:solidFill>
              </a:rPr>
              <a:t>да</a:t>
            </a:r>
            <a:r>
              <a:rPr lang="ru-RU" sz="4000" i="1">
                <a:solidFill>
                  <a:srgbClr val="800000"/>
                </a:solidFill>
              </a:rPr>
              <a:t>вать</a:t>
            </a:r>
            <a:endParaRPr lang="ru-RU" sz="4000" i="1">
              <a:solidFill>
                <a:srgbClr val="006600"/>
              </a:solidFill>
            </a:endParaRPr>
          </a:p>
          <a:p>
            <a:pPr>
              <a:buFontTx/>
              <a:buNone/>
            </a:pPr>
            <a:r>
              <a:rPr lang="ru-RU" sz="4000" i="1">
                <a:solidFill>
                  <a:srgbClr val="800000"/>
                </a:solidFill>
              </a:rPr>
              <a:t>про</a:t>
            </a:r>
            <a:r>
              <a:rPr lang="ru-RU" sz="4000" i="1">
                <a:solidFill>
                  <a:srgbClr val="006600"/>
                </a:solidFill>
              </a:rPr>
              <a:t>да</a:t>
            </a:r>
            <a:r>
              <a:rPr lang="ru-RU" sz="4000" i="1">
                <a:solidFill>
                  <a:srgbClr val="800000"/>
                </a:solidFill>
              </a:rPr>
              <a:t>вец</a:t>
            </a:r>
            <a:r>
              <a:rPr lang="ru-RU" sz="4000" i="1">
                <a:solidFill>
                  <a:srgbClr val="006600"/>
                </a:solidFill>
              </a:rPr>
              <a:t>                </a:t>
            </a:r>
            <a:r>
              <a:rPr lang="ru-RU" sz="4000" i="1">
                <a:solidFill>
                  <a:srgbClr val="800000"/>
                </a:solidFill>
              </a:rPr>
              <a:t>препо</a:t>
            </a:r>
            <a:r>
              <a:rPr lang="ru-RU" sz="4000" i="1">
                <a:solidFill>
                  <a:srgbClr val="006600"/>
                </a:solidFill>
              </a:rPr>
              <a:t>да</a:t>
            </a:r>
            <a:r>
              <a:rPr lang="ru-RU" sz="4000" i="1">
                <a:solidFill>
                  <a:srgbClr val="800000"/>
                </a:solidFill>
              </a:rPr>
              <a:t>вать</a:t>
            </a:r>
          </a:p>
          <a:p>
            <a:pPr>
              <a:buFontTx/>
              <a:buNone/>
            </a:pPr>
            <a:r>
              <a:rPr lang="ru-RU" sz="4000" i="1">
                <a:solidFill>
                  <a:srgbClr val="800000"/>
                </a:solidFill>
              </a:rPr>
              <a:t>препо</a:t>
            </a:r>
            <a:r>
              <a:rPr lang="ru-RU" sz="4000" i="1">
                <a:solidFill>
                  <a:srgbClr val="006600"/>
                </a:solidFill>
              </a:rPr>
              <a:t>да</a:t>
            </a:r>
            <a:r>
              <a:rPr lang="ru-RU" sz="4000" i="1">
                <a:solidFill>
                  <a:srgbClr val="800000"/>
                </a:solidFill>
              </a:rPr>
              <a:t>ватель</a:t>
            </a:r>
            <a:r>
              <a:rPr lang="ru-RU" sz="4000" i="1">
                <a:solidFill>
                  <a:srgbClr val="006600"/>
                </a:solidFill>
              </a:rPr>
              <a:t>     </a:t>
            </a:r>
            <a:r>
              <a:rPr lang="ru-RU" sz="4000" i="1">
                <a:solidFill>
                  <a:srgbClr val="800000"/>
                </a:solidFill>
              </a:rPr>
              <a:t>раз</a:t>
            </a:r>
            <a:r>
              <a:rPr lang="ru-RU" sz="4000" i="1">
                <a:solidFill>
                  <a:srgbClr val="006600"/>
                </a:solidFill>
              </a:rPr>
              <a:t>да</a:t>
            </a:r>
            <a:r>
              <a:rPr lang="ru-RU" sz="4000" i="1">
                <a:solidFill>
                  <a:srgbClr val="800000"/>
                </a:solidFill>
              </a:rPr>
              <a:t>ваться</a:t>
            </a:r>
            <a:endParaRPr lang="ru-RU">
              <a:solidFill>
                <a:srgbClr val="800000"/>
              </a:solidFill>
            </a:endParaRPr>
          </a:p>
        </p:txBody>
      </p:sp>
      <p:sp>
        <p:nvSpPr>
          <p:cNvPr id="8199" name="Arc 7"/>
          <p:cNvSpPr>
            <a:spLocks/>
          </p:cNvSpPr>
          <p:nvPr/>
        </p:nvSpPr>
        <p:spPr bwMode="auto">
          <a:xfrm>
            <a:off x="5003800" y="2276475"/>
            <a:ext cx="525463" cy="431800"/>
          </a:xfrm>
          <a:custGeom>
            <a:avLst/>
            <a:gdLst>
              <a:gd name="G0" fmla="+- 18139 0 0"/>
              <a:gd name="G1" fmla="+- 21600 0 0"/>
              <a:gd name="G2" fmla="+- 21600 0 0"/>
              <a:gd name="T0" fmla="*/ 0 w 36317"/>
              <a:gd name="T1" fmla="*/ 9872 h 21600"/>
              <a:gd name="T2" fmla="*/ 36317 w 36317"/>
              <a:gd name="T3" fmla="*/ 9933 h 21600"/>
              <a:gd name="T4" fmla="*/ 18139 w 3631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17" h="21600" fill="none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</a:path>
              <a:path w="36317" h="21600" stroke="0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  <a:lnTo>
                  <a:pt x="1813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0" name="Arc 8"/>
          <p:cNvSpPr>
            <a:spLocks/>
          </p:cNvSpPr>
          <p:nvPr/>
        </p:nvSpPr>
        <p:spPr bwMode="auto">
          <a:xfrm>
            <a:off x="6516688" y="3789363"/>
            <a:ext cx="525462" cy="431800"/>
          </a:xfrm>
          <a:custGeom>
            <a:avLst/>
            <a:gdLst>
              <a:gd name="G0" fmla="+- 18139 0 0"/>
              <a:gd name="G1" fmla="+- 21600 0 0"/>
              <a:gd name="G2" fmla="+- 21600 0 0"/>
              <a:gd name="T0" fmla="*/ 0 w 36317"/>
              <a:gd name="T1" fmla="*/ 9872 h 21600"/>
              <a:gd name="T2" fmla="*/ 36317 w 36317"/>
              <a:gd name="T3" fmla="*/ 9933 h 21600"/>
              <a:gd name="T4" fmla="*/ 18139 w 3631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17" h="21600" fill="none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</a:path>
              <a:path w="36317" h="21600" stroke="0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  <a:lnTo>
                  <a:pt x="1813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1" name="Arc 9"/>
          <p:cNvSpPr>
            <a:spLocks/>
          </p:cNvSpPr>
          <p:nvPr/>
        </p:nvSpPr>
        <p:spPr bwMode="auto">
          <a:xfrm>
            <a:off x="5867400" y="2997200"/>
            <a:ext cx="525463" cy="431800"/>
          </a:xfrm>
          <a:custGeom>
            <a:avLst/>
            <a:gdLst>
              <a:gd name="G0" fmla="+- 18139 0 0"/>
              <a:gd name="G1" fmla="+- 21600 0 0"/>
              <a:gd name="G2" fmla="+- 21600 0 0"/>
              <a:gd name="T0" fmla="*/ 0 w 36317"/>
              <a:gd name="T1" fmla="*/ 9872 h 21600"/>
              <a:gd name="T2" fmla="*/ 36317 w 36317"/>
              <a:gd name="T3" fmla="*/ 9933 h 21600"/>
              <a:gd name="T4" fmla="*/ 18139 w 3631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17" h="21600" fill="none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</a:path>
              <a:path w="36317" h="21600" stroke="0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  <a:lnTo>
                  <a:pt x="1813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Arc 10"/>
          <p:cNvSpPr>
            <a:spLocks/>
          </p:cNvSpPr>
          <p:nvPr/>
        </p:nvSpPr>
        <p:spPr bwMode="auto">
          <a:xfrm>
            <a:off x="2051050" y="4437063"/>
            <a:ext cx="525463" cy="431800"/>
          </a:xfrm>
          <a:custGeom>
            <a:avLst/>
            <a:gdLst>
              <a:gd name="G0" fmla="+- 18139 0 0"/>
              <a:gd name="G1" fmla="+- 21600 0 0"/>
              <a:gd name="G2" fmla="+- 21600 0 0"/>
              <a:gd name="T0" fmla="*/ 0 w 36317"/>
              <a:gd name="T1" fmla="*/ 9872 h 21600"/>
              <a:gd name="T2" fmla="*/ 36317 w 36317"/>
              <a:gd name="T3" fmla="*/ 9933 h 21600"/>
              <a:gd name="T4" fmla="*/ 18139 w 3631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17" h="21600" fill="none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</a:path>
              <a:path w="36317" h="21600" stroke="0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  <a:lnTo>
                  <a:pt x="1813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3" name="Arc 11"/>
          <p:cNvSpPr>
            <a:spLocks/>
          </p:cNvSpPr>
          <p:nvPr/>
        </p:nvSpPr>
        <p:spPr bwMode="auto">
          <a:xfrm>
            <a:off x="1547813" y="3789363"/>
            <a:ext cx="525462" cy="431800"/>
          </a:xfrm>
          <a:custGeom>
            <a:avLst/>
            <a:gdLst>
              <a:gd name="G0" fmla="+- 18139 0 0"/>
              <a:gd name="G1" fmla="+- 21600 0 0"/>
              <a:gd name="G2" fmla="+- 21600 0 0"/>
              <a:gd name="T0" fmla="*/ 0 w 36317"/>
              <a:gd name="T1" fmla="*/ 9872 h 21600"/>
              <a:gd name="T2" fmla="*/ 36317 w 36317"/>
              <a:gd name="T3" fmla="*/ 9933 h 21600"/>
              <a:gd name="T4" fmla="*/ 18139 w 3631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17" h="21600" fill="none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</a:path>
              <a:path w="36317" h="21600" stroke="0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  <a:lnTo>
                  <a:pt x="1813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4" name="Arc 12"/>
          <p:cNvSpPr>
            <a:spLocks/>
          </p:cNvSpPr>
          <p:nvPr/>
        </p:nvSpPr>
        <p:spPr bwMode="auto">
          <a:xfrm>
            <a:off x="5940425" y="4508500"/>
            <a:ext cx="525463" cy="504825"/>
          </a:xfrm>
          <a:custGeom>
            <a:avLst/>
            <a:gdLst>
              <a:gd name="G0" fmla="+- 18139 0 0"/>
              <a:gd name="G1" fmla="+- 21600 0 0"/>
              <a:gd name="G2" fmla="+- 21600 0 0"/>
              <a:gd name="T0" fmla="*/ 0 w 36317"/>
              <a:gd name="T1" fmla="*/ 9872 h 21600"/>
              <a:gd name="T2" fmla="*/ 36317 w 36317"/>
              <a:gd name="T3" fmla="*/ 9933 h 21600"/>
              <a:gd name="T4" fmla="*/ 18139 w 3631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17" h="21600" fill="none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</a:path>
              <a:path w="36317" h="21600" stroke="0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  <a:lnTo>
                  <a:pt x="1813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7" name="Arc 15"/>
          <p:cNvSpPr>
            <a:spLocks/>
          </p:cNvSpPr>
          <p:nvPr/>
        </p:nvSpPr>
        <p:spPr bwMode="auto">
          <a:xfrm>
            <a:off x="612775" y="2133600"/>
            <a:ext cx="525463" cy="431800"/>
          </a:xfrm>
          <a:custGeom>
            <a:avLst/>
            <a:gdLst>
              <a:gd name="G0" fmla="+- 18139 0 0"/>
              <a:gd name="G1" fmla="+- 21600 0 0"/>
              <a:gd name="G2" fmla="+- 21600 0 0"/>
              <a:gd name="T0" fmla="*/ 0 w 36317"/>
              <a:gd name="T1" fmla="*/ 9872 h 21600"/>
              <a:gd name="T2" fmla="*/ 36317 w 36317"/>
              <a:gd name="T3" fmla="*/ 9933 h 21600"/>
              <a:gd name="T4" fmla="*/ 18139 w 3631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17" h="21600" fill="none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</a:path>
              <a:path w="36317" h="21600" stroke="0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  <a:lnTo>
                  <a:pt x="1813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Arc 16"/>
          <p:cNvSpPr>
            <a:spLocks/>
          </p:cNvSpPr>
          <p:nvPr/>
        </p:nvSpPr>
        <p:spPr bwMode="auto">
          <a:xfrm>
            <a:off x="1187450" y="2997200"/>
            <a:ext cx="525463" cy="431800"/>
          </a:xfrm>
          <a:custGeom>
            <a:avLst/>
            <a:gdLst>
              <a:gd name="G0" fmla="+- 18139 0 0"/>
              <a:gd name="G1" fmla="+- 21600 0 0"/>
              <a:gd name="G2" fmla="+- 21600 0 0"/>
              <a:gd name="T0" fmla="*/ 0 w 36317"/>
              <a:gd name="T1" fmla="*/ 9872 h 21600"/>
              <a:gd name="T2" fmla="*/ 36317 w 36317"/>
              <a:gd name="T3" fmla="*/ 9933 h 21600"/>
              <a:gd name="T4" fmla="*/ 18139 w 3631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17" h="21600" fill="none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</a:path>
              <a:path w="36317" h="21600" stroke="0" extrusionOk="0">
                <a:moveTo>
                  <a:pt x="0" y="9872"/>
                </a:moveTo>
                <a:cubicBezTo>
                  <a:pt x="3979" y="3716"/>
                  <a:pt x="10809" y="-1"/>
                  <a:pt x="18139" y="0"/>
                </a:cubicBezTo>
                <a:cubicBezTo>
                  <a:pt x="25494" y="0"/>
                  <a:pt x="32344" y="3742"/>
                  <a:pt x="36317" y="9932"/>
                </a:cubicBezTo>
                <a:lnTo>
                  <a:pt x="1813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Словарь корней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b="1">
                <a:solidFill>
                  <a:srgbClr val="006600"/>
                </a:solidFill>
                <a:latin typeface="Georgia" pitchFamily="18" charset="0"/>
              </a:rPr>
              <a:t>                              </a:t>
            </a:r>
            <a:r>
              <a:rPr lang="ru-RU" b="1" i="1">
                <a:solidFill>
                  <a:srgbClr val="006600"/>
                </a:solidFill>
                <a:latin typeface="Georgia" pitchFamily="18" charset="0"/>
              </a:rPr>
              <a:t>– един –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i="1">
                <a:solidFill>
                  <a:srgbClr val="006600"/>
                </a:solidFill>
                <a:latin typeface="Georgia" pitchFamily="18" charset="0"/>
              </a:rPr>
              <a:t>един</a:t>
            </a:r>
            <a:r>
              <a:rPr lang="ru-RU" b="1" i="1">
                <a:solidFill>
                  <a:srgbClr val="800000"/>
                </a:solidFill>
                <a:latin typeface="Georgia" pitchFamily="18" charset="0"/>
              </a:rPr>
              <a:t>ство    </a:t>
            </a:r>
            <a:r>
              <a:rPr lang="ru-RU" b="1" i="1">
                <a:solidFill>
                  <a:srgbClr val="006600"/>
                </a:solidFill>
                <a:latin typeface="Georgia" pitchFamily="18" charset="0"/>
              </a:rPr>
              <a:t>                 един</a:t>
            </a:r>
            <a:r>
              <a:rPr lang="ru-RU" b="1" i="1">
                <a:solidFill>
                  <a:srgbClr val="800000"/>
                </a:solidFill>
                <a:latin typeface="Georgia" pitchFamily="18" charset="0"/>
              </a:rPr>
              <a:t>ение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i="1">
                <a:solidFill>
                  <a:srgbClr val="800000"/>
                </a:solidFill>
                <a:latin typeface="Georgia" pitchFamily="18" charset="0"/>
              </a:rPr>
              <a:t>объ</a:t>
            </a:r>
            <a:r>
              <a:rPr lang="ru-RU" b="1" i="1">
                <a:solidFill>
                  <a:srgbClr val="006600"/>
                </a:solidFill>
                <a:latin typeface="Georgia" pitchFamily="18" charset="0"/>
              </a:rPr>
              <a:t>един</a:t>
            </a:r>
            <a:r>
              <a:rPr lang="ru-RU" b="1" i="1">
                <a:solidFill>
                  <a:srgbClr val="800000"/>
                </a:solidFill>
                <a:latin typeface="Georgia" pitchFamily="18" charset="0"/>
              </a:rPr>
              <a:t>иться</a:t>
            </a:r>
            <a:r>
              <a:rPr lang="ru-RU" b="1" i="1">
                <a:solidFill>
                  <a:srgbClr val="006600"/>
                </a:solidFill>
                <a:latin typeface="Georgia" pitchFamily="18" charset="0"/>
              </a:rPr>
              <a:t>           един</a:t>
            </a:r>
            <a:r>
              <a:rPr lang="ru-RU" b="1" i="1">
                <a:solidFill>
                  <a:srgbClr val="800000"/>
                </a:solidFill>
                <a:latin typeface="Georgia" pitchFamily="18" charset="0"/>
              </a:rPr>
              <a:t>ица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i="1">
                <a:solidFill>
                  <a:srgbClr val="800000"/>
                </a:solidFill>
                <a:latin typeface="Georgia" pitchFamily="18" charset="0"/>
              </a:rPr>
              <a:t>со</a:t>
            </a:r>
            <a:r>
              <a:rPr lang="ru-RU" b="1" i="1">
                <a:solidFill>
                  <a:srgbClr val="006600"/>
                </a:solidFill>
                <a:latin typeface="Georgia" pitchFamily="18" charset="0"/>
              </a:rPr>
              <a:t>един</a:t>
            </a:r>
            <a:r>
              <a:rPr lang="ru-RU" b="1" i="1">
                <a:solidFill>
                  <a:srgbClr val="800000"/>
                </a:solidFill>
                <a:latin typeface="Georgia" pitchFamily="18" charset="0"/>
              </a:rPr>
              <a:t>ение </a:t>
            </a:r>
            <a:r>
              <a:rPr lang="ru-RU" b="1" i="1">
                <a:solidFill>
                  <a:srgbClr val="006600"/>
                </a:solidFill>
                <a:latin typeface="Georgia" pitchFamily="18" charset="0"/>
              </a:rPr>
              <a:t>                 един</a:t>
            </a:r>
            <a:r>
              <a:rPr lang="ru-RU" b="1" i="1">
                <a:solidFill>
                  <a:srgbClr val="800000"/>
                </a:solidFill>
                <a:latin typeface="Georgia" pitchFamily="18" charset="0"/>
              </a:rPr>
              <a:t>ственный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ru-RU" b="1" i="1">
              <a:solidFill>
                <a:srgbClr val="006600"/>
              </a:solidFill>
              <a:latin typeface="Georgia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endParaRPr lang="ru-RU" b="1" i="1">
              <a:solidFill>
                <a:srgbClr val="800000"/>
              </a:solidFill>
              <a:latin typeface="Georgia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b="1" i="1">
                <a:solidFill>
                  <a:srgbClr val="800000"/>
                </a:solidFill>
                <a:latin typeface="Georgia" pitchFamily="18" charset="0"/>
              </a:rPr>
              <a:t>С двумя словами составить и записать предложения.</a:t>
            </a:r>
          </a:p>
        </p:txBody>
      </p:sp>
      <p:sp>
        <p:nvSpPr>
          <p:cNvPr id="9222" name="Arc 6"/>
          <p:cNvSpPr>
            <a:spLocks/>
          </p:cNvSpPr>
          <p:nvPr/>
        </p:nvSpPr>
        <p:spPr bwMode="auto">
          <a:xfrm>
            <a:off x="4932363" y="3357563"/>
            <a:ext cx="1079500" cy="700087"/>
          </a:xfrm>
          <a:custGeom>
            <a:avLst/>
            <a:gdLst>
              <a:gd name="G0" fmla="+- 14355 0 0"/>
              <a:gd name="G1" fmla="+- 21600 0 0"/>
              <a:gd name="G2" fmla="+- 21600 0 0"/>
              <a:gd name="T0" fmla="*/ 0 w 29497"/>
              <a:gd name="T1" fmla="*/ 5460 h 21600"/>
              <a:gd name="T2" fmla="*/ 29497 w 29497"/>
              <a:gd name="T3" fmla="*/ 6196 h 21600"/>
              <a:gd name="T4" fmla="*/ 14355 w 2949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497" h="21600" fill="none" extrusionOk="0">
                <a:moveTo>
                  <a:pt x="0" y="5460"/>
                </a:moveTo>
                <a:cubicBezTo>
                  <a:pt x="3954" y="1942"/>
                  <a:pt x="9062" y="-1"/>
                  <a:pt x="14355" y="0"/>
                </a:cubicBezTo>
                <a:cubicBezTo>
                  <a:pt x="20019" y="0"/>
                  <a:pt x="25457" y="2225"/>
                  <a:pt x="29496" y="6196"/>
                </a:cubicBezTo>
              </a:path>
              <a:path w="29497" h="21600" stroke="0" extrusionOk="0">
                <a:moveTo>
                  <a:pt x="0" y="5460"/>
                </a:moveTo>
                <a:cubicBezTo>
                  <a:pt x="3954" y="1942"/>
                  <a:pt x="9062" y="-1"/>
                  <a:pt x="14355" y="0"/>
                </a:cubicBezTo>
                <a:cubicBezTo>
                  <a:pt x="20019" y="0"/>
                  <a:pt x="25457" y="2225"/>
                  <a:pt x="29496" y="6196"/>
                </a:cubicBezTo>
                <a:lnTo>
                  <a:pt x="14355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Arc 7"/>
          <p:cNvSpPr>
            <a:spLocks/>
          </p:cNvSpPr>
          <p:nvPr/>
        </p:nvSpPr>
        <p:spPr bwMode="auto">
          <a:xfrm>
            <a:off x="4932363" y="2711450"/>
            <a:ext cx="1030287" cy="701675"/>
          </a:xfrm>
          <a:custGeom>
            <a:avLst/>
            <a:gdLst>
              <a:gd name="G0" fmla="+- 15479 0 0"/>
              <a:gd name="G1" fmla="+- 21600 0 0"/>
              <a:gd name="G2" fmla="+- 21600 0 0"/>
              <a:gd name="T0" fmla="*/ 0 w 30992"/>
              <a:gd name="T1" fmla="*/ 6535 h 21600"/>
              <a:gd name="T2" fmla="*/ 30992 w 30992"/>
              <a:gd name="T3" fmla="*/ 6569 h 21600"/>
              <a:gd name="T4" fmla="*/ 15479 w 3099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992" h="21600" fill="none" extrusionOk="0">
                <a:moveTo>
                  <a:pt x="-1" y="6534"/>
                </a:moveTo>
                <a:cubicBezTo>
                  <a:pt x="4066" y="2356"/>
                  <a:pt x="9648" y="-1"/>
                  <a:pt x="15479" y="0"/>
                </a:cubicBezTo>
                <a:cubicBezTo>
                  <a:pt x="21325" y="0"/>
                  <a:pt x="26922" y="2370"/>
                  <a:pt x="30991" y="6569"/>
                </a:cubicBezTo>
              </a:path>
              <a:path w="30992" h="21600" stroke="0" extrusionOk="0">
                <a:moveTo>
                  <a:pt x="-1" y="6534"/>
                </a:moveTo>
                <a:cubicBezTo>
                  <a:pt x="4066" y="2356"/>
                  <a:pt x="9648" y="-1"/>
                  <a:pt x="15479" y="0"/>
                </a:cubicBezTo>
                <a:cubicBezTo>
                  <a:pt x="21325" y="0"/>
                  <a:pt x="26922" y="2370"/>
                  <a:pt x="30991" y="6569"/>
                </a:cubicBezTo>
                <a:lnTo>
                  <a:pt x="15479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4" name="Arc 8"/>
          <p:cNvSpPr>
            <a:spLocks/>
          </p:cNvSpPr>
          <p:nvPr/>
        </p:nvSpPr>
        <p:spPr bwMode="auto">
          <a:xfrm>
            <a:off x="971550" y="3284538"/>
            <a:ext cx="1079500" cy="773112"/>
          </a:xfrm>
          <a:custGeom>
            <a:avLst/>
            <a:gdLst>
              <a:gd name="G0" fmla="+- 15770 0 0"/>
              <a:gd name="G1" fmla="+- 21600 0 0"/>
              <a:gd name="G2" fmla="+- 21600 0 0"/>
              <a:gd name="T0" fmla="*/ 0 w 31432"/>
              <a:gd name="T1" fmla="*/ 6840 h 21600"/>
              <a:gd name="T2" fmla="*/ 31432 w 31432"/>
              <a:gd name="T3" fmla="*/ 6726 h 21600"/>
              <a:gd name="T4" fmla="*/ 15770 w 3143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432" h="21600" fill="none" extrusionOk="0">
                <a:moveTo>
                  <a:pt x="-1" y="6839"/>
                </a:moveTo>
                <a:cubicBezTo>
                  <a:pt x="4083" y="2476"/>
                  <a:pt x="9793" y="-1"/>
                  <a:pt x="15770" y="0"/>
                </a:cubicBezTo>
                <a:cubicBezTo>
                  <a:pt x="21692" y="0"/>
                  <a:pt x="27354" y="2431"/>
                  <a:pt x="31432" y="6725"/>
                </a:cubicBezTo>
              </a:path>
              <a:path w="31432" h="21600" stroke="0" extrusionOk="0">
                <a:moveTo>
                  <a:pt x="-1" y="6839"/>
                </a:moveTo>
                <a:cubicBezTo>
                  <a:pt x="4083" y="2476"/>
                  <a:pt x="9793" y="-1"/>
                  <a:pt x="15770" y="0"/>
                </a:cubicBezTo>
                <a:cubicBezTo>
                  <a:pt x="21692" y="0"/>
                  <a:pt x="27354" y="2431"/>
                  <a:pt x="31432" y="6725"/>
                </a:cubicBezTo>
                <a:lnTo>
                  <a:pt x="1577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5" name="Arc 9"/>
          <p:cNvSpPr>
            <a:spLocks/>
          </p:cNvSpPr>
          <p:nvPr/>
        </p:nvSpPr>
        <p:spPr bwMode="auto">
          <a:xfrm>
            <a:off x="1331913" y="2781300"/>
            <a:ext cx="1081087" cy="630238"/>
          </a:xfrm>
          <a:custGeom>
            <a:avLst/>
            <a:gdLst>
              <a:gd name="G0" fmla="+- 15042 0 0"/>
              <a:gd name="G1" fmla="+- 21600 0 0"/>
              <a:gd name="G2" fmla="+- 21600 0 0"/>
              <a:gd name="T0" fmla="*/ 0 w 29978"/>
              <a:gd name="T1" fmla="*/ 6098 h 21600"/>
              <a:gd name="T2" fmla="*/ 29978 w 29978"/>
              <a:gd name="T3" fmla="*/ 5996 h 21600"/>
              <a:gd name="T4" fmla="*/ 15042 w 2997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978" h="21600" fill="none" extrusionOk="0">
                <a:moveTo>
                  <a:pt x="0" y="6098"/>
                </a:moveTo>
                <a:cubicBezTo>
                  <a:pt x="4030" y="2187"/>
                  <a:pt x="9425" y="-1"/>
                  <a:pt x="15042" y="0"/>
                </a:cubicBezTo>
                <a:cubicBezTo>
                  <a:pt x="20607" y="0"/>
                  <a:pt x="25957" y="2147"/>
                  <a:pt x="29977" y="5996"/>
                </a:cubicBezTo>
              </a:path>
              <a:path w="29978" h="21600" stroke="0" extrusionOk="0">
                <a:moveTo>
                  <a:pt x="0" y="6098"/>
                </a:moveTo>
                <a:cubicBezTo>
                  <a:pt x="4030" y="2187"/>
                  <a:pt x="9425" y="-1"/>
                  <a:pt x="15042" y="0"/>
                </a:cubicBezTo>
                <a:cubicBezTo>
                  <a:pt x="20607" y="0"/>
                  <a:pt x="25957" y="2147"/>
                  <a:pt x="29977" y="5996"/>
                </a:cubicBezTo>
                <a:lnTo>
                  <a:pt x="15042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6" name="Arc 10"/>
          <p:cNvSpPr>
            <a:spLocks/>
          </p:cNvSpPr>
          <p:nvPr/>
        </p:nvSpPr>
        <p:spPr bwMode="auto">
          <a:xfrm>
            <a:off x="4859338" y="2133600"/>
            <a:ext cx="1081087" cy="628650"/>
          </a:xfrm>
          <a:custGeom>
            <a:avLst/>
            <a:gdLst>
              <a:gd name="G0" fmla="+- 15578 0 0"/>
              <a:gd name="G1" fmla="+- 21600 0 0"/>
              <a:gd name="G2" fmla="+- 21600 0 0"/>
              <a:gd name="T0" fmla="*/ 0 w 32139"/>
              <a:gd name="T1" fmla="*/ 6638 h 21600"/>
              <a:gd name="T2" fmla="*/ 32139 w 32139"/>
              <a:gd name="T3" fmla="*/ 7733 h 21600"/>
              <a:gd name="T4" fmla="*/ 15578 w 3213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2139" h="21600" fill="none" extrusionOk="0">
                <a:moveTo>
                  <a:pt x="-1" y="6637"/>
                </a:moveTo>
                <a:cubicBezTo>
                  <a:pt x="4072" y="2396"/>
                  <a:pt x="9698" y="-1"/>
                  <a:pt x="15578" y="0"/>
                </a:cubicBezTo>
                <a:cubicBezTo>
                  <a:pt x="21970" y="0"/>
                  <a:pt x="28034" y="2831"/>
                  <a:pt x="32138" y="7733"/>
                </a:cubicBezTo>
              </a:path>
              <a:path w="32139" h="21600" stroke="0" extrusionOk="0">
                <a:moveTo>
                  <a:pt x="-1" y="6637"/>
                </a:moveTo>
                <a:cubicBezTo>
                  <a:pt x="4072" y="2396"/>
                  <a:pt x="9698" y="-1"/>
                  <a:pt x="15578" y="0"/>
                </a:cubicBezTo>
                <a:cubicBezTo>
                  <a:pt x="21970" y="0"/>
                  <a:pt x="28034" y="2831"/>
                  <a:pt x="32138" y="7733"/>
                </a:cubicBezTo>
                <a:lnTo>
                  <a:pt x="15578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7" name="Arc 11"/>
          <p:cNvSpPr>
            <a:spLocks/>
          </p:cNvSpPr>
          <p:nvPr/>
        </p:nvSpPr>
        <p:spPr bwMode="auto">
          <a:xfrm>
            <a:off x="539750" y="2133600"/>
            <a:ext cx="1068388" cy="557213"/>
          </a:xfrm>
          <a:custGeom>
            <a:avLst/>
            <a:gdLst>
              <a:gd name="G0" fmla="+- 16052 0 0"/>
              <a:gd name="G1" fmla="+- 21600 0 0"/>
              <a:gd name="G2" fmla="+- 21600 0 0"/>
              <a:gd name="T0" fmla="*/ 0 w 31501"/>
              <a:gd name="T1" fmla="*/ 7146 h 21600"/>
              <a:gd name="T2" fmla="*/ 31501 w 31501"/>
              <a:gd name="T3" fmla="*/ 6504 h 21600"/>
              <a:gd name="T4" fmla="*/ 16052 w 3150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501" h="21600" fill="none" extrusionOk="0">
                <a:moveTo>
                  <a:pt x="0" y="7146"/>
                </a:moveTo>
                <a:cubicBezTo>
                  <a:pt x="4096" y="2597"/>
                  <a:pt x="9930" y="-1"/>
                  <a:pt x="16052" y="0"/>
                </a:cubicBezTo>
                <a:cubicBezTo>
                  <a:pt x="21867" y="0"/>
                  <a:pt x="27436" y="2344"/>
                  <a:pt x="31500" y="6504"/>
                </a:cubicBezTo>
              </a:path>
              <a:path w="31501" h="21600" stroke="0" extrusionOk="0">
                <a:moveTo>
                  <a:pt x="0" y="7146"/>
                </a:moveTo>
                <a:cubicBezTo>
                  <a:pt x="4096" y="2597"/>
                  <a:pt x="9930" y="-1"/>
                  <a:pt x="16052" y="0"/>
                </a:cubicBezTo>
                <a:cubicBezTo>
                  <a:pt x="21867" y="0"/>
                  <a:pt x="27436" y="2344"/>
                  <a:pt x="31500" y="6504"/>
                </a:cubicBezTo>
                <a:lnTo>
                  <a:pt x="16052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8" name="Arc 12"/>
          <p:cNvSpPr>
            <a:spLocks/>
          </p:cNvSpPr>
          <p:nvPr/>
        </p:nvSpPr>
        <p:spPr bwMode="auto">
          <a:xfrm>
            <a:off x="4033838" y="1484313"/>
            <a:ext cx="1044575" cy="628650"/>
          </a:xfrm>
          <a:custGeom>
            <a:avLst/>
            <a:gdLst>
              <a:gd name="G0" fmla="+- 17517 0 0"/>
              <a:gd name="G1" fmla="+- 21600 0 0"/>
              <a:gd name="G2" fmla="+- 21600 0 0"/>
              <a:gd name="T0" fmla="*/ 0 w 34645"/>
              <a:gd name="T1" fmla="*/ 8962 h 21600"/>
              <a:gd name="T2" fmla="*/ 34645 w 34645"/>
              <a:gd name="T3" fmla="*/ 8439 h 21600"/>
              <a:gd name="T4" fmla="*/ 17517 w 34645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645" h="21600" fill="none" extrusionOk="0">
                <a:moveTo>
                  <a:pt x="0" y="8962"/>
                </a:moveTo>
                <a:cubicBezTo>
                  <a:pt x="4060" y="3334"/>
                  <a:pt x="10577" y="-1"/>
                  <a:pt x="17517" y="0"/>
                </a:cubicBezTo>
                <a:cubicBezTo>
                  <a:pt x="24227" y="0"/>
                  <a:pt x="30556" y="3118"/>
                  <a:pt x="34644" y="8439"/>
                </a:cubicBezTo>
              </a:path>
              <a:path w="34645" h="21600" stroke="0" extrusionOk="0">
                <a:moveTo>
                  <a:pt x="0" y="8962"/>
                </a:moveTo>
                <a:cubicBezTo>
                  <a:pt x="4060" y="3334"/>
                  <a:pt x="10577" y="-1"/>
                  <a:pt x="17517" y="0"/>
                </a:cubicBezTo>
                <a:cubicBezTo>
                  <a:pt x="24227" y="0"/>
                  <a:pt x="30556" y="3118"/>
                  <a:pt x="34644" y="8439"/>
                </a:cubicBezTo>
                <a:lnTo>
                  <a:pt x="17517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gelttum01_8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660066"/>
                </a:solidFill>
                <a:latin typeface="Georgia" pitchFamily="18" charset="0"/>
              </a:rPr>
              <a:t>Словарный диктант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b="1">
                <a:solidFill>
                  <a:srgbClr val="800000"/>
                </a:solidFill>
                <a:latin typeface="Georgia" pitchFamily="18" charset="0"/>
              </a:rPr>
              <a:t>Выделить корень с безударной гласной, подобрать проверочные слова.</a:t>
            </a:r>
          </a:p>
          <a:p>
            <a:endParaRPr lang="ru-RU" sz="2800" b="1">
              <a:solidFill>
                <a:srgbClr val="800000"/>
              </a:solidFill>
              <a:latin typeface="Georgia" pitchFamily="18" charset="0"/>
            </a:endParaRPr>
          </a:p>
          <a:p>
            <a:pPr>
              <a:buFontTx/>
              <a:buNone/>
            </a:pPr>
            <a:r>
              <a:rPr lang="ru-RU" sz="2800" b="1">
                <a:solidFill>
                  <a:srgbClr val="006600"/>
                </a:solidFill>
                <a:latin typeface="Georgia" pitchFamily="18" charset="0"/>
              </a:rPr>
              <a:t>        Уд…вительный день, скр…пучий снег, прибл…жаться к дому, укр…тить зверя, расч…щать двор, объ…снить задачу, объ…динить людей, сож…леть о потере.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394</Words>
  <Application>Microsoft Office PowerPoint</Application>
  <PresentationFormat>Экран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Корень слова. Однокоренные слова. Повторение  (2 урока)</vt:lpstr>
      <vt:lpstr>Цель </vt:lpstr>
      <vt:lpstr>Игра «Четвертый лишний»</vt:lpstr>
      <vt:lpstr>Поэтическая пятиминутка</vt:lpstr>
      <vt:lpstr>«Подбери мне пару»</vt:lpstr>
      <vt:lpstr>Почему так?</vt:lpstr>
      <vt:lpstr>Словарь корней</vt:lpstr>
      <vt:lpstr>Словарь корней</vt:lpstr>
      <vt:lpstr>Словарный диктант</vt:lpstr>
      <vt:lpstr>«Поставь на место букву»</vt:lpstr>
      <vt:lpstr>Игра «Составь слово»</vt:lpstr>
      <vt:lpstr>Работа с учебником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Корень слова. Однокоренные слова. Повторение</dc:title>
  <dc:creator>user</dc:creator>
  <cp:lastModifiedBy>XTreme.ws</cp:lastModifiedBy>
  <cp:revision>8</cp:revision>
  <dcterms:created xsi:type="dcterms:W3CDTF">2010-09-08T11:02:43Z</dcterms:created>
  <dcterms:modified xsi:type="dcterms:W3CDTF">2015-10-30T07:19:49Z</dcterms:modified>
</cp:coreProperties>
</file>