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8" r:id="rId2"/>
    <p:sldId id="256" r:id="rId3"/>
    <p:sldId id="260" r:id="rId4"/>
    <p:sldId id="261" r:id="rId5"/>
    <p:sldId id="262" r:id="rId6"/>
    <p:sldId id="263" r:id="rId7"/>
    <p:sldId id="264" r:id="rId8"/>
    <p:sldId id="265" r:id="rId9"/>
    <p:sldId id="273" r:id="rId10"/>
    <p:sldId id="280" r:id="rId11"/>
    <p:sldId id="287" r:id="rId12"/>
    <p:sldId id="288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76" autoAdjust="0"/>
    <p:restoredTop sz="94671" autoAdjust="0"/>
  </p:normalViewPr>
  <p:slideViewPr>
    <p:cSldViewPr>
      <p:cViewPr varScale="1">
        <p:scale>
          <a:sx n="66" d="100"/>
          <a:sy n="66" d="100"/>
        </p:scale>
        <p:origin x="-8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6768F5-B818-45D4-ABEB-9537C71CCD0A}" type="doc">
      <dgm:prSet loTypeId="urn:microsoft.com/office/officeart/2005/8/layout/chevron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7C2D5BD-BB09-4440-A296-DE0DA072A99F}">
      <dgm:prSet phldrT="[Текст]" phldr="1"/>
      <dgm:spPr/>
      <dgm:t>
        <a:bodyPr/>
        <a:lstStyle/>
        <a:p>
          <a:endParaRPr lang="ru-RU" dirty="0"/>
        </a:p>
      </dgm:t>
    </dgm:pt>
    <dgm:pt modelId="{B27F54FA-CF9E-44D3-AA10-1C24A96EEC73}" type="parTrans" cxnId="{08CE29AB-69EE-44DF-B5C4-BE71DF70EF44}">
      <dgm:prSet/>
      <dgm:spPr/>
      <dgm:t>
        <a:bodyPr/>
        <a:lstStyle/>
        <a:p>
          <a:endParaRPr lang="ru-RU"/>
        </a:p>
      </dgm:t>
    </dgm:pt>
    <dgm:pt modelId="{22D15FAA-5A2E-4A5D-B7C2-BD8287666909}" type="sibTrans" cxnId="{08CE29AB-69EE-44DF-B5C4-BE71DF70EF44}">
      <dgm:prSet/>
      <dgm:spPr/>
      <dgm:t>
        <a:bodyPr/>
        <a:lstStyle/>
        <a:p>
          <a:endParaRPr lang="ru-RU"/>
        </a:p>
      </dgm:t>
    </dgm:pt>
    <dgm:pt modelId="{A1FBF553-98A6-4616-8D91-3DB2E3C8890E}">
      <dgm:prSet phldrT="[Текст]" custT="1"/>
      <dgm:spPr/>
      <dgm:t>
        <a:bodyPr/>
        <a:lstStyle/>
        <a:p>
          <a:r>
            <a:rPr lang="ru-RU" sz="2800" b="1" dirty="0" smtClean="0"/>
            <a:t>Каковы особенности образования равнин и гор на территории Казахстана?</a:t>
          </a:r>
          <a:endParaRPr lang="ru-RU" sz="2800" b="1" dirty="0"/>
        </a:p>
      </dgm:t>
    </dgm:pt>
    <dgm:pt modelId="{0C34AE98-08E2-4FA7-898B-88D3DCBAFFA7}" type="parTrans" cxnId="{9E004A02-31D6-4C2A-A804-DB14603FA026}">
      <dgm:prSet/>
      <dgm:spPr/>
      <dgm:t>
        <a:bodyPr/>
        <a:lstStyle/>
        <a:p>
          <a:endParaRPr lang="ru-RU"/>
        </a:p>
      </dgm:t>
    </dgm:pt>
    <dgm:pt modelId="{810EE98E-ADB4-4E18-82D0-BBE0AA070479}" type="sibTrans" cxnId="{9E004A02-31D6-4C2A-A804-DB14603FA026}">
      <dgm:prSet/>
      <dgm:spPr/>
      <dgm:t>
        <a:bodyPr/>
        <a:lstStyle/>
        <a:p>
          <a:endParaRPr lang="ru-RU"/>
        </a:p>
      </dgm:t>
    </dgm:pt>
    <dgm:pt modelId="{507DADAE-E687-4300-B83E-7BA8EDF717D2}">
      <dgm:prSet phldrT="[Текст]" phldr="1"/>
      <dgm:spPr/>
      <dgm:t>
        <a:bodyPr/>
        <a:lstStyle/>
        <a:p>
          <a:endParaRPr lang="ru-RU"/>
        </a:p>
      </dgm:t>
    </dgm:pt>
    <dgm:pt modelId="{29439E41-FBAB-4767-9CEB-B31BFEEDEECE}" type="parTrans" cxnId="{248E7E0B-1C46-4EE7-800C-F395F8EF0394}">
      <dgm:prSet/>
      <dgm:spPr/>
      <dgm:t>
        <a:bodyPr/>
        <a:lstStyle/>
        <a:p>
          <a:endParaRPr lang="ru-RU"/>
        </a:p>
      </dgm:t>
    </dgm:pt>
    <dgm:pt modelId="{1EFA410B-B911-4548-AAA0-541D7E573D63}" type="sibTrans" cxnId="{248E7E0B-1C46-4EE7-800C-F395F8EF0394}">
      <dgm:prSet/>
      <dgm:spPr/>
      <dgm:t>
        <a:bodyPr/>
        <a:lstStyle/>
        <a:p>
          <a:endParaRPr lang="ru-RU"/>
        </a:p>
      </dgm:t>
    </dgm:pt>
    <dgm:pt modelId="{6E4D60EA-8E3D-4C35-9AC9-40BDAA2E98AE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представляла собой территория Казахстана в начале палеозоя?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891B15-56A6-47D8-971A-1D5C2B23B755}" type="parTrans" cxnId="{2127E98F-34BC-4BAF-A394-8847B8233D5E}">
      <dgm:prSet/>
      <dgm:spPr/>
      <dgm:t>
        <a:bodyPr/>
        <a:lstStyle/>
        <a:p>
          <a:endParaRPr lang="ru-RU"/>
        </a:p>
      </dgm:t>
    </dgm:pt>
    <dgm:pt modelId="{809A73C3-75A9-4932-A173-8AA903DA34E6}" type="sibTrans" cxnId="{2127E98F-34BC-4BAF-A394-8847B8233D5E}">
      <dgm:prSet/>
      <dgm:spPr/>
      <dgm:t>
        <a:bodyPr/>
        <a:lstStyle/>
        <a:p>
          <a:endParaRPr lang="ru-RU"/>
        </a:p>
      </dgm:t>
    </dgm:pt>
    <dgm:pt modelId="{8F74DE26-B4AF-4FFF-86F5-49F8F74D9292}">
      <dgm:prSet phldrT="[Текст]" phldr="1"/>
      <dgm:spPr/>
      <dgm:t>
        <a:bodyPr/>
        <a:lstStyle/>
        <a:p>
          <a:endParaRPr lang="ru-RU"/>
        </a:p>
      </dgm:t>
    </dgm:pt>
    <dgm:pt modelId="{5867DB95-5A03-4C02-BA6C-A30773BFB35B}" type="parTrans" cxnId="{E720E4B3-6F22-4D89-913A-ECF3B22AA368}">
      <dgm:prSet/>
      <dgm:spPr/>
      <dgm:t>
        <a:bodyPr/>
        <a:lstStyle/>
        <a:p>
          <a:endParaRPr lang="ru-RU"/>
        </a:p>
      </dgm:t>
    </dgm:pt>
    <dgm:pt modelId="{F5C842E5-7941-4A41-AA2E-B864EAE662B8}" type="sibTrans" cxnId="{E720E4B3-6F22-4D89-913A-ECF3B22AA368}">
      <dgm:prSet/>
      <dgm:spPr/>
      <dgm:t>
        <a:bodyPr/>
        <a:lstStyle/>
        <a:p>
          <a:endParaRPr lang="ru-RU"/>
        </a:p>
      </dgm:t>
    </dgm:pt>
    <dgm:pt modelId="{675341CE-5741-4B5F-B622-AAC7EE70EF50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Когда происходило каледонское горообразование? Какие горы возникли в этот период</a:t>
          </a:r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46B4C1-CB54-4170-9638-74664C53EB1A}" type="parTrans" cxnId="{F8E8C2C1-2425-4EFA-8B5E-A648BC89E751}">
      <dgm:prSet/>
      <dgm:spPr/>
      <dgm:t>
        <a:bodyPr/>
        <a:lstStyle/>
        <a:p>
          <a:endParaRPr lang="ru-RU"/>
        </a:p>
      </dgm:t>
    </dgm:pt>
    <dgm:pt modelId="{0A679D45-33D6-486F-99D0-D45F013BF539}" type="sibTrans" cxnId="{F8E8C2C1-2425-4EFA-8B5E-A648BC89E751}">
      <dgm:prSet/>
      <dgm:spPr/>
      <dgm:t>
        <a:bodyPr/>
        <a:lstStyle/>
        <a:p>
          <a:endParaRPr lang="ru-RU"/>
        </a:p>
      </dgm:t>
    </dgm:pt>
    <dgm:pt modelId="{8537C60F-00FF-4559-A44D-5CF1B34069F2}" type="pres">
      <dgm:prSet presAssocID="{566768F5-B818-45D4-ABEB-9537C71CCD0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67DF5C-A846-49E0-A686-26AFBF672E62}" type="pres">
      <dgm:prSet presAssocID="{B7C2D5BD-BB09-4440-A296-DE0DA072A99F}" presName="composite" presStyleCnt="0"/>
      <dgm:spPr/>
      <dgm:t>
        <a:bodyPr/>
        <a:lstStyle/>
        <a:p>
          <a:endParaRPr lang="ru-RU"/>
        </a:p>
      </dgm:t>
    </dgm:pt>
    <dgm:pt modelId="{E7FBF5D9-C728-4EB2-BCB7-572F7EA3320C}" type="pres">
      <dgm:prSet presAssocID="{B7C2D5BD-BB09-4440-A296-DE0DA072A99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D54FF-0292-4274-8252-5CA46B5866B3}" type="pres">
      <dgm:prSet presAssocID="{B7C2D5BD-BB09-4440-A296-DE0DA072A99F}" presName="descendantText" presStyleLbl="alignAcc1" presStyleIdx="0" presStyleCnt="3" custScaleY="78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E4CD4-4617-47D5-9124-67DFF40F0525}" type="pres">
      <dgm:prSet presAssocID="{22D15FAA-5A2E-4A5D-B7C2-BD8287666909}" presName="sp" presStyleCnt="0"/>
      <dgm:spPr/>
      <dgm:t>
        <a:bodyPr/>
        <a:lstStyle/>
        <a:p>
          <a:endParaRPr lang="ru-RU"/>
        </a:p>
      </dgm:t>
    </dgm:pt>
    <dgm:pt modelId="{BF107454-5C86-4015-9ABA-C128B8B57D11}" type="pres">
      <dgm:prSet presAssocID="{507DADAE-E687-4300-B83E-7BA8EDF717D2}" presName="composite" presStyleCnt="0"/>
      <dgm:spPr/>
      <dgm:t>
        <a:bodyPr/>
        <a:lstStyle/>
        <a:p>
          <a:endParaRPr lang="ru-RU"/>
        </a:p>
      </dgm:t>
    </dgm:pt>
    <dgm:pt modelId="{ABF09DD2-8726-44E1-9479-C3A53FE599A5}" type="pres">
      <dgm:prSet presAssocID="{507DADAE-E687-4300-B83E-7BA8EDF717D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36AB9-070A-4F49-9FF7-5FF4961EEE77}" type="pres">
      <dgm:prSet presAssocID="{507DADAE-E687-4300-B83E-7BA8EDF717D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32F29-6CD1-48C6-81AB-AE5E5819616E}" type="pres">
      <dgm:prSet presAssocID="{1EFA410B-B911-4548-AAA0-541D7E573D63}" presName="sp" presStyleCnt="0"/>
      <dgm:spPr/>
      <dgm:t>
        <a:bodyPr/>
        <a:lstStyle/>
        <a:p>
          <a:endParaRPr lang="ru-RU"/>
        </a:p>
      </dgm:t>
    </dgm:pt>
    <dgm:pt modelId="{21266668-A9D3-4A8F-B1EF-B633840335E9}" type="pres">
      <dgm:prSet presAssocID="{8F74DE26-B4AF-4FFF-86F5-49F8F74D9292}" presName="composite" presStyleCnt="0"/>
      <dgm:spPr/>
      <dgm:t>
        <a:bodyPr/>
        <a:lstStyle/>
        <a:p>
          <a:endParaRPr lang="ru-RU"/>
        </a:p>
      </dgm:t>
    </dgm:pt>
    <dgm:pt modelId="{847414EB-E8BC-4C0B-B990-FF9D47A2E3E6}" type="pres">
      <dgm:prSet presAssocID="{8F74DE26-B4AF-4FFF-86F5-49F8F74D929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3B710-DDA7-4449-80D4-AB0284F6292F}" type="pres">
      <dgm:prSet presAssocID="{8F74DE26-B4AF-4FFF-86F5-49F8F74D929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53F67E-85CF-422A-BB83-07617698593D}" type="presOf" srcId="{8F74DE26-B4AF-4FFF-86F5-49F8F74D9292}" destId="{847414EB-E8BC-4C0B-B990-FF9D47A2E3E6}" srcOrd="0" destOrd="0" presId="urn:microsoft.com/office/officeart/2005/8/layout/chevron2"/>
    <dgm:cxn modelId="{9E004A02-31D6-4C2A-A804-DB14603FA026}" srcId="{B7C2D5BD-BB09-4440-A296-DE0DA072A99F}" destId="{A1FBF553-98A6-4616-8D91-3DB2E3C8890E}" srcOrd="0" destOrd="0" parTransId="{0C34AE98-08E2-4FA7-898B-88D3DCBAFFA7}" sibTransId="{810EE98E-ADB4-4E18-82D0-BBE0AA070479}"/>
    <dgm:cxn modelId="{917BC07F-926D-4D35-AADF-3A5B49AB26D8}" type="presOf" srcId="{675341CE-5741-4B5F-B622-AAC7EE70EF50}" destId="{3CF3B710-DDA7-4449-80D4-AB0284F6292F}" srcOrd="0" destOrd="0" presId="urn:microsoft.com/office/officeart/2005/8/layout/chevron2"/>
    <dgm:cxn modelId="{E720E4B3-6F22-4D89-913A-ECF3B22AA368}" srcId="{566768F5-B818-45D4-ABEB-9537C71CCD0A}" destId="{8F74DE26-B4AF-4FFF-86F5-49F8F74D9292}" srcOrd="2" destOrd="0" parTransId="{5867DB95-5A03-4C02-BA6C-A30773BFB35B}" sibTransId="{F5C842E5-7941-4A41-AA2E-B864EAE662B8}"/>
    <dgm:cxn modelId="{0998E379-FDF2-4DFF-8ABE-B541E862ED00}" type="presOf" srcId="{566768F5-B818-45D4-ABEB-9537C71CCD0A}" destId="{8537C60F-00FF-4559-A44D-5CF1B34069F2}" srcOrd="0" destOrd="0" presId="urn:microsoft.com/office/officeart/2005/8/layout/chevron2"/>
    <dgm:cxn modelId="{08CE29AB-69EE-44DF-B5C4-BE71DF70EF44}" srcId="{566768F5-B818-45D4-ABEB-9537C71CCD0A}" destId="{B7C2D5BD-BB09-4440-A296-DE0DA072A99F}" srcOrd="0" destOrd="0" parTransId="{B27F54FA-CF9E-44D3-AA10-1C24A96EEC73}" sibTransId="{22D15FAA-5A2E-4A5D-B7C2-BD8287666909}"/>
    <dgm:cxn modelId="{D2CE6A45-B947-4FCB-8D1E-8430EEF1E37A}" type="presOf" srcId="{6E4D60EA-8E3D-4C35-9AC9-40BDAA2E98AE}" destId="{D5936AB9-070A-4F49-9FF7-5FF4961EEE77}" srcOrd="0" destOrd="0" presId="urn:microsoft.com/office/officeart/2005/8/layout/chevron2"/>
    <dgm:cxn modelId="{171187A2-3AE6-471D-B47B-7057C3ABD557}" type="presOf" srcId="{B7C2D5BD-BB09-4440-A296-DE0DA072A99F}" destId="{E7FBF5D9-C728-4EB2-BCB7-572F7EA3320C}" srcOrd="0" destOrd="0" presId="urn:microsoft.com/office/officeart/2005/8/layout/chevron2"/>
    <dgm:cxn modelId="{85481D8A-041B-4F0F-BC3D-9F97022F3E2A}" type="presOf" srcId="{507DADAE-E687-4300-B83E-7BA8EDF717D2}" destId="{ABF09DD2-8726-44E1-9479-C3A53FE599A5}" srcOrd="0" destOrd="0" presId="urn:microsoft.com/office/officeart/2005/8/layout/chevron2"/>
    <dgm:cxn modelId="{4FCE3DE1-2D7E-4760-B5F4-F9A0B71A57DC}" type="presOf" srcId="{A1FBF553-98A6-4616-8D91-3DB2E3C8890E}" destId="{A74D54FF-0292-4274-8252-5CA46B5866B3}" srcOrd="0" destOrd="0" presId="urn:microsoft.com/office/officeart/2005/8/layout/chevron2"/>
    <dgm:cxn modelId="{F8E8C2C1-2425-4EFA-8B5E-A648BC89E751}" srcId="{8F74DE26-B4AF-4FFF-86F5-49F8F74D9292}" destId="{675341CE-5741-4B5F-B622-AAC7EE70EF50}" srcOrd="0" destOrd="0" parTransId="{0146B4C1-CB54-4170-9638-74664C53EB1A}" sibTransId="{0A679D45-33D6-486F-99D0-D45F013BF539}"/>
    <dgm:cxn modelId="{248E7E0B-1C46-4EE7-800C-F395F8EF0394}" srcId="{566768F5-B818-45D4-ABEB-9537C71CCD0A}" destId="{507DADAE-E687-4300-B83E-7BA8EDF717D2}" srcOrd="1" destOrd="0" parTransId="{29439E41-FBAB-4767-9CEB-B31BFEEDEECE}" sibTransId="{1EFA410B-B911-4548-AAA0-541D7E573D63}"/>
    <dgm:cxn modelId="{2127E98F-34BC-4BAF-A394-8847B8233D5E}" srcId="{507DADAE-E687-4300-B83E-7BA8EDF717D2}" destId="{6E4D60EA-8E3D-4C35-9AC9-40BDAA2E98AE}" srcOrd="0" destOrd="0" parTransId="{E7891B15-56A6-47D8-971A-1D5C2B23B755}" sibTransId="{809A73C3-75A9-4932-A173-8AA903DA34E6}"/>
    <dgm:cxn modelId="{D8A9AB83-CCCA-4343-8C24-F8226966A1B3}" type="presParOf" srcId="{8537C60F-00FF-4559-A44D-5CF1B34069F2}" destId="{5967DF5C-A846-49E0-A686-26AFBF672E62}" srcOrd="0" destOrd="0" presId="urn:microsoft.com/office/officeart/2005/8/layout/chevron2"/>
    <dgm:cxn modelId="{89C61680-516F-484F-AF7C-3DB8B3E29F80}" type="presParOf" srcId="{5967DF5C-A846-49E0-A686-26AFBF672E62}" destId="{E7FBF5D9-C728-4EB2-BCB7-572F7EA3320C}" srcOrd="0" destOrd="0" presId="urn:microsoft.com/office/officeart/2005/8/layout/chevron2"/>
    <dgm:cxn modelId="{CEBDE54A-D4AA-4D4E-8ACB-725E371D4885}" type="presParOf" srcId="{5967DF5C-A846-49E0-A686-26AFBF672E62}" destId="{A74D54FF-0292-4274-8252-5CA46B5866B3}" srcOrd="1" destOrd="0" presId="urn:microsoft.com/office/officeart/2005/8/layout/chevron2"/>
    <dgm:cxn modelId="{9584B0C4-6FAA-4939-87B7-96A64EB99CDB}" type="presParOf" srcId="{8537C60F-00FF-4559-A44D-5CF1B34069F2}" destId="{656E4CD4-4617-47D5-9124-67DFF40F0525}" srcOrd="1" destOrd="0" presId="urn:microsoft.com/office/officeart/2005/8/layout/chevron2"/>
    <dgm:cxn modelId="{C0A711E3-FBAF-4B4B-99E6-BBD93CCDFBEF}" type="presParOf" srcId="{8537C60F-00FF-4559-A44D-5CF1B34069F2}" destId="{BF107454-5C86-4015-9ABA-C128B8B57D11}" srcOrd="2" destOrd="0" presId="urn:microsoft.com/office/officeart/2005/8/layout/chevron2"/>
    <dgm:cxn modelId="{46687ABF-CD12-475D-897E-F04669608EF0}" type="presParOf" srcId="{BF107454-5C86-4015-9ABA-C128B8B57D11}" destId="{ABF09DD2-8726-44E1-9479-C3A53FE599A5}" srcOrd="0" destOrd="0" presId="urn:microsoft.com/office/officeart/2005/8/layout/chevron2"/>
    <dgm:cxn modelId="{305109AA-CE7E-4AD1-8CD1-EA38572B1FAA}" type="presParOf" srcId="{BF107454-5C86-4015-9ABA-C128B8B57D11}" destId="{D5936AB9-070A-4F49-9FF7-5FF4961EEE77}" srcOrd="1" destOrd="0" presId="urn:microsoft.com/office/officeart/2005/8/layout/chevron2"/>
    <dgm:cxn modelId="{B0B36150-3308-4EF6-A23D-BEE23E004891}" type="presParOf" srcId="{8537C60F-00FF-4559-A44D-5CF1B34069F2}" destId="{50E32F29-6CD1-48C6-81AB-AE5E5819616E}" srcOrd="3" destOrd="0" presId="urn:microsoft.com/office/officeart/2005/8/layout/chevron2"/>
    <dgm:cxn modelId="{FC352490-9D15-49BE-9566-2EEE72309EBE}" type="presParOf" srcId="{8537C60F-00FF-4559-A44D-5CF1B34069F2}" destId="{21266668-A9D3-4A8F-B1EF-B633840335E9}" srcOrd="4" destOrd="0" presId="urn:microsoft.com/office/officeart/2005/8/layout/chevron2"/>
    <dgm:cxn modelId="{24E6A7D3-04EA-4A59-9E96-650A2DD08EB7}" type="presParOf" srcId="{21266668-A9D3-4A8F-B1EF-B633840335E9}" destId="{847414EB-E8BC-4C0B-B990-FF9D47A2E3E6}" srcOrd="0" destOrd="0" presId="urn:microsoft.com/office/officeart/2005/8/layout/chevron2"/>
    <dgm:cxn modelId="{52076DFA-77F0-440A-9A22-DDEB4666F6FD}" type="presParOf" srcId="{21266668-A9D3-4A8F-B1EF-B633840335E9}" destId="{3CF3B710-DDA7-4449-80D4-AB0284F6292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6768F5-B818-45D4-ABEB-9537C71CCD0A}" type="doc">
      <dgm:prSet loTypeId="urn:microsoft.com/office/officeart/2005/8/layout/chevron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7C2D5BD-BB09-4440-A296-DE0DA072A99F}">
      <dgm:prSet phldrT="[Текст]" phldr="1"/>
      <dgm:spPr/>
      <dgm:t>
        <a:bodyPr/>
        <a:lstStyle/>
        <a:p>
          <a:endParaRPr lang="ru-RU" dirty="0"/>
        </a:p>
      </dgm:t>
    </dgm:pt>
    <dgm:pt modelId="{B27F54FA-CF9E-44D3-AA10-1C24A96EEC73}" type="parTrans" cxnId="{08CE29AB-69EE-44DF-B5C4-BE71DF70EF44}">
      <dgm:prSet/>
      <dgm:spPr/>
      <dgm:t>
        <a:bodyPr/>
        <a:lstStyle/>
        <a:p>
          <a:endParaRPr lang="ru-RU"/>
        </a:p>
      </dgm:t>
    </dgm:pt>
    <dgm:pt modelId="{22D15FAA-5A2E-4A5D-B7C2-BD8287666909}" type="sibTrans" cxnId="{08CE29AB-69EE-44DF-B5C4-BE71DF70EF44}">
      <dgm:prSet/>
      <dgm:spPr/>
      <dgm:t>
        <a:bodyPr/>
        <a:lstStyle/>
        <a:p>
          <a:endParaRPr lang="ru-RU"/>
        </a:p>
      </dgm:t>
    </dgm:pt>
    <dgm:pt modelId="{A1FBF553-98A6-4616-8D91-3DB2E3C8890E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Какие горы образовались на территории Казахстана в эпоху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герцинской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складчатости?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34AE98-08E2-4FA7-898B-88D3DCBAFFA7}" type="parTrans" cxnId="{9E004A02-31D6-4C2A-A804-DB14603FA026}">
      <dgm:prSet/>
      <dgm:spPr/>
      <dgm:t>
        <a:bodyPr/>
        <a:lstStyle/>
        <a:p>
          <a:endParaRPr lang="ru-RU"/>
        </a:p>
      </dgm:t>
    </dgm:pt>
    <dgm:pt modelId="{810EE98E-ADB4-4E18-82D0-BBE0AA070479}" type="sibTrans" cxnId="{9E004A02-31D6-4C2A-A804-DB14603FA026}">
      <dgm:prSet/>
      <dgm:spPr/>
      <dgm:t>
        <a:bodyPr/>
        <a:lstStyle/>
        <a:p>
          <a:endParaRPr lang="ru-RU"/>
        </a:p>
      </dgm:t>
    </dgm:pt>
    <dgm:pt modelId="{507DADAE-E687-4300-B83E-7BA8EDF717D2}">
      <dgm:prSet phldrT="[Текст]" phldr="1"/>
      <dgm:spPr/>
      <dgm:t>
        <a:bodyPr/>
        <a:lstStyle/>
        <a:p>
          <a:endParaRPr lang="ru-RU"/>
        </a:p>
      </dgm:t>
    </dgm:pt>
    <dgm:pt modelId="{29439E41-FBAB-4767-9CEB-B31BFEEDEECE}" type="parTrans" cxnId="{248E7E0B-1C46-4EE7-800C-F395F8EF0394}">
      <dgm:prSet/>
      <dgm:spPr/>
      <dgm:t>
        <a:bodyPr/>
        <a:lstStyle/>
        <a:p>
          <a:endParaRPr lang="ru-RU"/>
        </a:p>
      </dgm:t>
    </dgm:pt>
    <dgm:pt modelId="{1EFA410B-B911-4548-AAA0-541D7E573D63}" type="sibTrans" cxnId="{248E7E0B-1C46-4EE7-800C-F395F8EF0394}">
      <dgm:prSet/>
      <dgm:spPr/>
      <dgm:t>
        <a:bodyPr/>
        <a:lstStyle/>
        <a:p>
          <a:endParaRPr lang="ru-RU"/>
        </a:p>
      </dgm:t>
    </dgm:pt>
    <dgm:pt modelId="{6E4D60EA-8E3D-4C35-9AC9-40BDAA2E98AE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происходило на территории Казахстана в мезозойскую эру? Как выглядела поверхность Земли? 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891B15-56A6-47D8-971A-1D5C2B23B755}" type="parTrans" cxnId="{2127E98F-34BC-4BAF-A394-8847B8233D5E}">
      <dgm:prSet/>
      <dgm:spPr/>
      <dgm:t>
        <a:bodyPr/>
        <a:lstStyle/>
        <a:p>
          <a:endParaRPr lang="ru-RU"/>
        </a:p>
      </dgm:t>
    </dgm:pt>
    <dgm:pt modelId="{809A73C3-75A9-4932-A173-8AA903DA34E6}" type="sibTrans" cxnId="{2127E98F-34BC-4BAF-A394-8847B8233D5E}">
      <dgm:prSet/>
      <dgm:spPr/>
      <dgm:t>
        <a:bodyPr/>
        <a:lstStyle/>
        <a:p>
          <a:endParaRPr lang="ru-RU"/>
        </a:p>
      </dgm:t>
    </dgm:pt>
    <dgm:pt modelId="{8F74DE26-B4AF-4FFF-86F5-49F8F74D9292}">
      <dgm:prSet phldrT="[Текст]" phldr="1"/>
      <dgm:spPr/>
      <dgm:t>
        <a:bodyPr/>
        <a:lstStyle/>
        <a:p>
          <a:endParaRPr lang="ru-RU"/>
        </a:p>
      </dgm:t>
    </dgm:pt>
    <dgm:pt modelId="{5867DB95-5A03-4C02-BA6C-A30773BFB35B}" type="parTrans" cxnId="{E720E4B3-6F22-4D89-913A-ECF3B22AA368}">
      <dgm:prSet/>
      <dgm:spPr/>
      <dgm:t>
        <a:bodyPr/>
        <a:lstStyle/>
        <a:p>
          <a:endParaRPr lang="ru-RU"/>
        </a:p>
      </dgm:t>
    </dgm:pt>
    <dgm:pt modelId="{F5C842E5-7941-4A41-AA2E-B864EAE662B8}" type="sibTrans" cxnId="{E720E4B3-6F22-4D89-913A-ECF3B22AA368}">
      <dgm:prSet/>
      <dgm:spPr/>
      <dgm:t>
        <a:bodyPr/>
        <a:lstStyle/>
        <a:p>
          <a:endParaRPr lang="ru-RU"/>
        </a:p>
      </dgm:t>
    </dgm:pt>
    <dgm:pt modelId="{675341CE-5741-4B5F-B622-AAC7EE70EF50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Когда образовалась альпийская складчатость и как она отразилась на поверхности Казахстана?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46B4C1-CB54-4170-9638-74664C53EB1A}" type="parTrans" cxnId="{F8E8C2C1-2425-4EFA-8B5E-A648BC89E751}">
      <dgm:prSet/>
      <dgm:spPr/>
      <dgm:t>
        <a:bodyPr/>
        <a:lstStyle/>
        <a:p>
          <a:endParaRPr lang="ru-RU"/>
        </a:p>
      </dgm:t>
    </dgm:pt>
    <dgm:pt modelId="{0A679D45-33D6-486F-99D0-D45F013BF539}" type="sibTrans" cxnId="{F8E8C2C1-2425-4EFA-8B5E-A648BC89E751}">
      <dgm:prSet/>
      <dgm:spPr/>
      <dgm:t>
        <a:bodyPr/>
        <a:lstStyle/>
        <a:p>
          <a:endParaRPr lang="ru-RU"/>
        </a:p>
      </dgm:t>
    </dgm:pt>
    <dgm:pt modelId="{8537C60F-00FF-4559-A44D-5CF1B34069F2}" type="pres">
      <dgm:prSet presAssocID="{566768F5-B818-45D4-ABEB-9537C71CCD0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67DF5C-A846-49E0-A686-26AFBF672E62}" type="pres">
      <dgm:prSet presAssocID="{B7C2D5BD-BB09-4440-A296-DE0DA072A99F}" presName="composite" presStyleCnt="0"/>
      <dgm:spPr/>
      <dgm:t>
        <a:bodyPr/>
        <a:lstStyle/>
        <a:p>
          <a:endParaRPr lang="ru-RU"/>
        </a:p>
      </dgm:t>
    </dgm:pt>
    <dgm:pt modelId="{E7FBF5D9-C728-4EB2-BCB7-572F7EA3320C}" type="pres">
      <dgm:prSet presAssocID="{B7C2D5BD-BB09-4440-A296-DE0DA072A99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D54FF-0292-4274-8252-5CA46B5866B3}" type="pres">
      <dgm:prSet presAssocID="{B7C2D5BD-BB09-4440-A296-DE0DA072A99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E4CD4-4617-47D5-9124-67DFF40F0525}" type="pres">
      <dgm:prSet presAssocID="{22D15FAA-5A2E-4A5D-B7C2-BD8287666909}" presName="sp" presStyleCnt="0"/>
      <dgm:spPr/>
      <dgm:t>
        <a:bodyPr/>
        <a:lstStyle/>
        <a:p>
          <a:endParaRPr lang="ru-RU"/>
        </a:p>
      </dgm:t>
    </dgm:pt>
    <dgm:pt modelId="{BF107454-5C86-4015-9ABA-C128B8B57D11}" type="pres">
      <dgm:prSet presAssocID="{507DADAE-E687-4300-B83E-7BA8EDF717D2}" presName="composite" presStyleCnt="0"/>
      <dgm:spPr/>
      <dgm:t>
        <a:bodyPr/>
        <a:lstStyle/>
        <a:p>
          <a:endParaRPr lang="ru-RU"/>
        </a:p>
      </dgm:t>
    </dgm:pt>
    <dgm:pt modelId="{ABF09DD2-8726-44E1-9479-C3A53FE599A5}" type="pres">
      <dgm:prSet presAssocID="{507DADAE-E687-4300-B83E-7BA8EDF717D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36AB9-070A-4F49-9FF7-5FF4961EEE77}" type="pres">
      <dgm:prSet presAssocID="{507DADAE-E687-4300-B83E-7BA8EDF717D2}" presName="descendantText" presStyleLbl="alignAcc1" presStyleIdx="1" presStyleCnt="3" custScaleX="99195" custScaleY="1129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32F29-6CD1-48C6-81AB-AE5E5819616E}" type="pres">
      <dgm:prSet presAssocID="{1EFA410B-B911-4548-AAA0-541D7E573D63}" presName="sp" presStyleCnt="0"/>
      <dgm:spPr/>
      <dgm:t>
        <a:bodyPr/>
        <a:lstStyle/>
        <a:p>
          <a:endParaRPr lang="ru-RU"/>
        </a:p>
      </dgm:t>
    </dgm:pt>
    <dgm:pt modelId="{21266668-A9D3-4A8F-B1EF-B633840335E9}" type="pres">
      <dgm:prSet presAssocID="{8F74DE26-B4AF-4FFF-86F5-49F8F74D9292}" presName="composite" presStyleCnt="0"/>
      <dgm:spPr/>
      <dgm:t>
        <a:bodyPr/>
        <a:lstStyle/>
        <a:p>
          <a:endParaRPr lang="ru-RU"/>
        </a:p>
      </dgm:t>
    </dgm:pt>
    <dgm:pt modelId="{847414EB-E8BC-4C0B-B990-FF9D47A2E3E6}" type="pres">
      <dgm:prSet presAssocID="{8F74DE26-B4AF-4FFF-86F5-49F8F74D929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3B710-DDA7-4449-80D4-AB0284F6292F}" type="pres">
      <dgm:prSet presAssocID="{8F74DE26-B4AF-4FFF-86F5-49F8F74D929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E2D79A-3753-458D-BAF6-AAC9483B2037}" type="presOf" srcId="{6E4D60EA-8E3D-4C35-9AC9-40BDAA2E98AE}" destId="{D5936AB9-070A-4F49-9FF7-5FF4961EEE77}" srcOrd="0" destOrd="0" presId="urn:microsoft.com/office/officeart/2005/8/layout/chevron2"/>
    <dgm:cxn modelId="{86AE5952-D084-425D-8B2F-19CCB41EDFD7}" type="presOf" srcId="{8F74DE26-B4AF-4FFF-86F5-49F8F74D9292}" destId="{847414EB-E8BC-4C0B-B990-FF9D47A2E3E6}" srcOrd="0" destOrd="0" presId="urn:microsoft.com/office/officeart/2005/8/layout/chevron2"/>
    <dgm:cxn modelId="{BB44C2F1-FC20-4B9E-9749-2C6AC888ACCD}" type="presOf" srcId="{507DADAE-E687-4300-B83E-7BA8EDF717D2}" destId="{ABF09DD2-8726-44E1-9479-C3A53FE599A5}" srcOrd="0" destOrd="0" presId="urn:microsoft.com/office/officeart/2005/8/layout/chevron2"/>
    <dgm:cxn modelId="{203D0AFD-A764-4EBD-9E20-3CE91C770A31}" type="presOf" srcId="{B7C2D5BD-BB09-4440-A296-DE0DA072A99F}" destId="{E7FBF5D9-C728-4EB2-BCB7-572F7EA3320C}" srcOrd="0" destOrd="0" presId="urn:microsoft.com/office/officeart/2005/8/layout/chevron2"/>
    <dgm:cxn modelId="{9E004A02-31D6-4C2A-A804-DB14603FA026}" srcId="{B7C2D5BD-BB09-4440-A296-DE0DA072A99F}" destId="{A1FBF553-98A6-4616-8D91-3DB2E3C8890E}" srcOrd="0" destOrd="0" parTransId="{0C34AE98-08E2-4FA7-898B-88D3DCBAFFA7}" sibTransId="{810EE98E-ADB4-4E18-82D0-BBE0AA070479}"/>
    <dgm:cxn modelId="{522B218B-B66E-4B6A-A8AC-4C25263D0A6C}" type="presOf" srcId="{675341CE-5741-4B5F-B622-AAC7EE70EF50}" destId="{3CF3B710-DDA7-4449-80D4-AB0284F6292F}" srcOrd="0" destOrd="0" presId="urn:microsoft.com/office/officeart/2005/8/layout/chevron2"/>
    <dgm:cxn modelId="{E720E4B3-6F22-4D89-913A-ECF3B22AA368}" srcId="{566768F5-B818-45D4-ABEB-9537C71CCD0A}" destId="{8F74DE26-B4AF-4FFF-86F5-49F8F74D9292}" srcOrd="2" destOrd="0" parTransId="{5867DB95-5A03-4C02-BA6C-A30773BFB35B}" sibTransId="{F5C842E5-7941-4A41-AA2E-B864EAE662B8}"/>
    <dgm:cxn modelId="{9D7C6885-5958-4359-BFC2-ED883E27BEEA}" type="presOf" srcId="{A1FBF553-98A6-4616-8D91-3DB2E3C8890E}" destId="{A74D54FF-0292-4274-8252-5CA46B5866B3}" srcOrd="0" destOrd="0" presId="urn:microsoft.com/office/officeart/2005/8/layout/chevron2"/>
    <dgm:cxn modelId="{23AF4B3A-628D-4A6F-9D78-E1EDFEAB3F89}" type="presOf" srcId="{566768F5-B818-45D4-ABEB-9537C71CCD0A}" destId="{8537C60F-00FF-4559-A44D-5CF1B34069F2}" srcOrd="0" destOrd="0" presId="urn:microsoft.com/office/officeart/2005/8/layout/chevron2"/>
    <dgm:cxn modelId="{08CE29AB-69EE-44DF-B5C4-BE71DF70EF44}" srcId="{566768F5-B818-45D4-ABEB-9537C71CCD0A}" destId="{B7C2D5BD-BB09-4440-A296-DE0DA072A99F}" srcOrd="0" destOrd="0" parTransId="{B27F54FA-CF9E-44D3-AA10-1C24A96EEC73}" sibTransId="{22D15FAA-5A2E-4A5D-B7C2-BD8287666909}"/>
    <dgm:cxn modelId="{F8E8C2C1-2425-4EFA-8B5E-A648BC89E751}" srcId="{8F74DE26-B4AF-4FFF-86F5-49F8F74D9292}" destId="{675341CE-5741-4B5F-B622-AAC7EE70EF50}" srcOrd="0" destOrd="0" parTransId="{0146B4C1-CB54-4170-9638-74664C53EB1A}" sibTransId="{0A679D45-33D6-486F-99D0-D45F013BF539}"/>
    <dgm:cxn modelId="{248E7E0B-1C46-4EE7-800C-F395F8EF0394}" srcId="{566768F5-B818-45D4-ABEB-9537C71CCD0A}" destId="{507DADAE-E687-4300-B83E-7BA8EDF717D2}" srcOrd="1" destOrd="0" parTransId="{29439E41-FBAB-4767-9CEB-B31BFEEDEECE}" sibTransId="{1EFA410B-B911-4548-AAA0-541D7E573D63}"/>
    <dgm:cxn modelId="{2127E98F-34BC-4BAF-A394-8847B8233D5E}" srcId="{507DADAE-E687-4300-B83E-7BA8EDF717D2}" destId="{6E4D60EA-8E3D-4C35-9AC9-40BDAA2E98AE}" srcOrd="0" destOrd="0" parTransId="{E7891B15-56A6-47D8-971A-1D5C2B23B755}" sibTransId="{809A73C3-75A9-4932-A173-8AA903DA34E6}"/>
    <dgm:cxn modelId="{BD72472C-CBE5-4DF8-BA42-A5DAC532E694}" type="presParOf" srcId="{8537C60F-00FF-4559-A44D-5CF1B34069F2}" destId="{5967DF5C-A846-49E0-A686-26AFBF672E62}" srcOrd="0" destOrd="0" presId="urn:microsoft.com/office/officeart/2005/8/layout/chevron2"/>
    <dgm:cxn modelId="{B384B263-C7E0-44B9-B484-71B9F6B66062}" type="presParOf" srcId="{5967DF5C-A846-49E0-A686-26AFBF672E62}" destId="{E7FBF5D9-C728-4EB2-BCB7-572F7EA3320C}" srcOrd="0" destOrd="0" presId="urn:microsoft.com/office/officeart/2005/8/layout/chevron2"/>
    <dgm:cxn modelId="{C0B40EFF-FCED-4437-BB9F-65E782ED5C9A}" type="presParOf" srcId="{5967DF5C-A846-49E0-A686-26AFBF672E62}" destId="{A74D54FF-0292-4274-8252-5CA46B5866B3}" srcOrd="1" destOrd="0" presId="urn:microsoft.com/office/officeart/2005/8/layout/chevron2"/>
    <dgm:cxn modelId="{C0327C17-7BFA-47DA-9940-E03FA1B65207}" type="presParOf" srcId="{8537C60F-00FF-4559-A44D-5CF1B34069F2}" destId="{656E4CD4-4617-47D5-9124-67DFF40F0525}" srcOrd="1" destOrd="0" presId="urn:microsoft.com/office/officeart/2005/8/layout/chevron2"/>
    <dgm:cxn modelId="{84524851-C572-4DF6-B32B-10CC3405603E}" type="presParOf" srcId="{8537C60F-00FF-4559-A44D-5CF1B34069F2}" destId="{BF107454-5C86-4015-9ABA-C128B8B57D11}" srcOrd="2" destOrd="0" presId="urn:microsoft.com/office/officeart/2005/8/layout/chevron2"/>
    <dgm:cxn modelId="{C905990B-49A0-4A2B-961B-6B24B98F2CAA}" type="presParOf" srcId="{BF107454-5C86-4015-9ABA-C128B8B57D11}" destId="{ABF09DD2-8726-44E1-9479-C3A53FE599A5}" srcOrd="0" destOrd="0" presId="urn:microsoft.com/office/officeart/2005/8/layout/chevron2"/>
    <dgm:cxn modelId="{C16B3F32-7544-44A3-9CA9-0C27EB5E4392}" type="presParOf" srcId="{BF107454-5C86-4015-9ABA-C128B8B57D11}" destId="{D5936AB9-070A-4F49-9FF7-5FF4961EEE77}" srcOrd="1" destOrd="0" presId="urn:microsoft.com/office/officeart/2005/8/layout/chevron2"/>
    <dgm:cxn modelId="{7D1C3E42-BC54-48F0-9E51-7A73F617DFD2}" type="presParOf" srcId="{8537C60F-00FF-4559-A44D-5CF1B34069F2}" destId="{50E32F29-6CD1-48C6-81AB-AE5E5819616E}" srcOrd="3" destOrd="0" presId="urn:microsoft.com/office/officeart/2005/8/layout/chevron2"/>
    <dgm:cxn modelId="{E8A62881-B144-43EE-811C-8CEDAE6061F4}" type="presParOf" srcId="{8537C60F-00FF-4559-A44D-5CF1B34069F2}" destId="{21266668-A9D3-4A8F-B1EF-B633840335E9}" srcOrd="4" destOrd="0" presId="urn:microsoft.com/office/officeart/2005/8/layout/chevron2"/>
    <dgm:cxn modelId="{CC336FFC-EFFA-4639-8504-ABA73A4FB57E}" type="presParOf" srcId="{21266668-A9D3-4A8F-B1EF-B633840335E9}" destId="{847414EB-E8BC-4C0B-B990-FF9D47A2E3E6}" srcOrd="0" destOrd="0" presId="urn:microsoft.com/office/officeart/2005/8/layout/chevron2"/>
    <dgm:cxn modelId="{8BB6A9AF-ED70-463C-A3F3-87B85822DA0A}" type="presParOf" srcId="{21266668-A9D3-4A8F-B1EF-B633840335E9}" destId="{3CF3B710-DDA7-4449-80D4-AB0284F6292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6768F5-B818-45D4-ABEB-9537C71CCD0A}" type="doc">
      <dgm:prSet loTypeId="urn:microsoft.com/office/officeart/2005/8/layout/chevron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7C2D5BD-BB09-4440-A296-DE0DA072A99F}">
      <dgm:prSet phldrT="[Текст]" phldr="1"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27F54FA-CF9E-44D3-AA10-1C24A96EEC73}" type="parTrans" cxnId="{08CE29AB-69EE-44DF-B5C4-BE71DF70EF4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2D15FAA-5A2E-4A5D-B7C2-BD8287666909}" type="sibTrans" cxnId="{08CE29AB-69EE-44DF-B5C4-BE71DF70EF4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1FBF553-98A6-4616-8D91-3DB2E3C8890E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Какой частью Восточно-Европейская платформа заходит на территорию Казахстана? Какова мощность осадочного слоя?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34AE98-08E2-4FA7-898B-88D3DCBAFFA7}" type="parTrans" cxnId="{9E004A02-31D6-4C2A-A804-DB14603FA02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10EE98E-ADB4-4E18-82D0-BBE0AA070479}" type="sibTrans" cxnId="{9E004A02-31D6-4C2A-A804-DB14603FA02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07DADAE-E687-4300-B83E-7BA8EDF717D2}">
      <dgm:prSet phldrT="[Текст]" phldr="1"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9439E41-FBAB-4767-9CEB-B31BFEEDEECE}" type="parTrans" cxnId="{248E7E0B-1C46-4EE7-800C-F395F8EF039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EFA410B-B911-4548-AAA0-541D7E573D63}" type="sibTrans" cxnId="{248E7E0B-1C46-4EE7-800C-F395F8EF039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4D60EA-8E3D-4C35-9AC9-40BDAA2E98AE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 какой тектонической структуре относятся горные районы </a:t>
          </a:r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Казахстана</a:t>
          </a:r>
          <a:r>
            <a:rPr lang="ru-RU" sz="2800" b="1" dirty="0" smtClean="0"/>
            <a:t>?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891B15-56A6-47D8-971A-1D5C2B23B755}" type="parTrans" cxnId="{2127E98F-34BC-4BAF-A394-8847B8233D5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09A73C3-75A9-4932-A173-8AA903DA34E6}" type="sibTrans" cxnId="{2127E98F-34BC-4BAF-A394-8847B8233D5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F74DE26-B4AF-4FFF-86F5-49F8F74D9292}">
      <dgm:prSet phldrT="[Текст]" phldr="1"/>
      <dgm:spPr/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5867DB95-5A03-4C02-BA6C-A30773BFB35B}" type="parTrans" cxnId="{E720E4B3-6F22-4D89-913A-ECF3B22AA36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5C842E5-7941-4A41-AA2E-B864EAE662B8}" type="sibTrans" cxnId="{E720E4B3-6F22-4D89-913A-ECF3B22AA36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75341CE-5741-4B5F-B622-AAC7EE70EF50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Назовите молодые платформы на территории Казахстана. По физической карте определите, какому типу рельефа они соответствуют?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46B4C1-CB54-4170-9638-74664C53EB1A}" type="parTrans" cxnId="{F8E8C2C1-2425-4EFA-8B5E-A648BC89E7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A679D45-33D6-486F-99D0-D45F013BF539}" type="sibTrans" cxnId="{F8E8C2C1-2425-4EFA-8B5E-A648BC89E7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537C60F-00FF-4559-A44D-5CF1B34069F2}" type="pres">
      <dgm:prSet presAssocID="{566768F5-B818-45D4-ABEB-9537C71CCD0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67DF5C-A846-49E0-A686-26AFBF672E62}" type="pres">
      <dgm:prSet presAssocID="{B7C2D5BD-BB09-4440-A296-DE0DA072A99F}" presName="composite" presStyleCnt="0"/>
      <dgm:spPr/>
      <dgm:t>
        <a:bodyPr/>
        <a:lstStyle/>
        <a:p>
          <a:endParaRPr lang="ru-RU"/>
        </a:p>
      </dgm:t>
    </dgm:pt>
    <dgm:pt modelId="{E7FBF5D9-C728-4EB2-BCB7-572F7EA3320C}" type="pres">
      <dgm:prSet presAssocID="{B7C2D5BD-BB09-4440-A296-DE0DA072A99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D54FF-0292-4274-8252-5CA46B5866B3}" type="pres">
      <dgm:prSet presAssocID="{B7C2D5BD-BB09-4440-A296-DE0DA072A99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E4CD4-4617-47D5-9124-67DFF40F0525}" type="pres">
      <dgm:prSet presAssocID="{22D15FAA-5A2E-4A5D-B7C2-BD8287666909}" presName="sp" presStyleCnt="0"/>
      <dgm:spPr/>
      <dgm:t>
        <a:bodyPr/>
        <a:lstStyle/>
        <a:p>
          <a:endParaRPr lang="ru-RU"/>
        </a:p>
      </dgm:t>
    </dgm:pt>
    <dgm:pt modelId="{BF107454-5C86-4015-9ABA-C128B8B57D11}" type="pres">
      <dgm:prSet presAssocID="{507DADAE-E687-4300-B83E-7BA8EDF717D2}" presName="composite" presStyleCnt="0"/>
      <dgm:spPr/>
      <dgm:t>
        <a:bodyPr/>
        <a:lstStyle/>
        <a:p>
          <a:endParaRPr lang="ru-RU"/>
        </a:p>
      </dgm:t>
    </dgm:pt>
    <dgm:pt modelId="{ABF09DD2-8726-44E1-9479-C3A53FE599A5}" type="pres">
      <dgm:prSet presAssocID="{507DADAE-E687-4300-B83E-7BA8EDF717D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936AB9-070A-4F49-9FF7-5FF4961EEE77}" type="pres">
      <dgm:prSet presAssocID="{507DADAE-E687-4300-B83E-7BA8EDF717D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32F29-6CD1-48C6-81AB-AE5E5819616E}" type="pres">
      <dgm:prSet presAssocID="{1EFA410B-B911-4548-AAA0-541D7E573D63}" presName="sp" presStyleCnt="0"/>
      <dgm:spPr/>
      <dgm:t>
        <a:bodyPr/>
        <a:lstStyle/>
        <a:p>
          <a:endParaRPr lang="ru-RU"/>
        </a:p>
      </dgm:t>
    </dgm:pt>
    <dgm:pt modelId="{21266668-A9D3-4A8F-B1EF-B633840335E9}" type="pres">
      <dgm:prSet presAssocID="{8F74DE26-B4AF-4FFF-86F5-49F8F74D9292}" presName="composite" presStyleCnt="0"/>
      <dgm:spPr/>
      <dgm:t>
        <a:bodyPr/>
        <a:lstStyle/>
        <a:p>
          <a:endParaRPr lang="ru-RU"/>
        </a:p>
      </dgm:t>
    </dgm:pt>
    <dgm:pt modelId="{847414EB-E8BC-4C0B-B990-FF9D47A2E3E6}" type="pres">
      <dgm:prSet presAssocID="{8F74DE26-B4AF-4FFF-86F5-49F8F74D929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3B710-DDA7-4449-80D4-AB0284F6292F}" type="pres">
      <dgm:prSet presAssocID="{8F74DE26-B4AF-4FFF-86F5-49F8F74D929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CE29AB-69EE-44DF-B5C4-BE71DF70EF44}" srcId="{566768F5-B818-45D4-ABEB-9537C71CCD0A}" destId="{B7C2D5BD-BB09-4440-A296-DE0DA072A99F}" srcOrd="0" destOrd="0" parTransId="{B27F54FA-CF9E-44D3-AA10-1C24A96EEC73}" sibTransId="{22D15FAA-5A2E-4A5D-B7C2-BD8287666909}"/>
    <dgm:cxn modelId="{F8E8C2C1-2425-4EFA-8B5E-A648BC89E751}" srcId="{8F74DE26-B4AF-4FFF-86F5-49F8F74D9292}" destId="{675341CE-5741-4B5F-B622-AAC7EE70EF50}" srcOrd="0" destOrd="0" parTransId="{0146B4C1-CB54-4170-9638-74664C53EB1A}" sibTransId="{0A679D45-33D6-486F-99D0-D45F013BF539}"/>
    <dgm:cxn modelId="{9E004A02-31D6-4C2A-A804-DB14603FA026}" srcId="{B7C2D5BD-BB09-4440-A296-DE0DA072A99F}" destId="{A1FBF553-98A6-4616-8D91-3DB2E3C8890E}" srcOrd="0" destOrd="0" parTransId="{0C34AE98-08E2-4FA7-898B-88D3DCBAFFA7}" sibTransId="{810EE98E-ADB4-4E18-82D0-BBE0AA070479}"/>
    <dgm:cxn modelId="{E720E4B3-6F22-4D89-913A-ECF3B22AA368}" srcId="{566768F5-B818-45D4-ABEB-9537C71CCD0A}" destId="{8F74DE26-B4AF-4FFF-86F5-49F8F74D9292}" srcOrd="2" destOrd="0" parTransId="{5867DB95-5A03-4C02-BA6C-A30773BFB35B}" sibTransId="{F5C842E5-7941-4A41-AA2E-B864EAE662B8}"/>
    <dgm:cxn modelId="{A9820959-6349-4DB8-91A8-F2646B127A38}" type="presOf" srcId="{A1FBF553-98A6-4616-8D91-3DB2E3C8890E}" destId="{A74D54FF-0292-4274-8252-5CA46B5866B3}" srcOrd="0" destOrd="0" presId="urn:microsoft.com/office/officeart/2005/8/layout/chevron2"/>
    <dgm:cxn modelId="{F0D7FFAA-8C97-44E7-ABB6-18216DE78A8B}" type="presOf" srcId="{B7C2D5BD-BB09-4440-A296-DE0DA072A99F}" destId="{E7FBF5D9-C728-4EB2-BCB7-572F7EA3320C}" srcOrd="0" destOrd="0" presId="urn:microsoft.com/office/officeart/2005/8/layout/chevron2"/>
    <dgm:cxn modelId="{FCC4A3F9-45FC-477B-94C0-D03B39DB34A7}" type="presOf" srcId="{6E4D60EA-8E3D-4C35-9AC9-40BDAA2E98AE}" destId="{D5936AB9-070A-4F49-9FF7-5FF4961EEE77}" srcOrd="0" destOrd="0" presId="urn:microsoft.com/office/officeart/2005/8/layout/chevron2"/>
    <dgm:cxn modelId="{F9F0C324-E336-414C-81DB-4A5F4D1CFCC0}" type="presOf" srcId="{566768F5-B818-45D4-ABEB-9537C71CCD0A}" destId="{8537C60F-00FF-4559-A44D-5CF1B34069F2}" srcOrd="0" destOrd="0" presId="urn:microsoft.com/office/officeart/2005/8/layout/chevron2"/>
    <dgm:cxn modelId="{F97F4A01-A76D-435A-A2B6-317FF0CBEE8C}" type="presOf" srcId="{675341CE-5741-4B5F-B622-AAC7EE70EF50}" destId="{3CF3B710-DDA7-4449-80D4-AB0284F6292F}" srcOrd="0" destOrd="0" presId="urn:microsoft.com/office/officeart/2005/8/layout/chevron2"/>
    <dgm:cxn modelId="{EFA5ED3A-10E9-4852-B246-4DBE099CAB40}" type="presOf" srcId="{507DADAE-E687-4300-B83E-7BA8EDF717D2}" destId="{ABF09DD2-8726-44E1-9479-C3A53FE599A5}" srcOrd="0" destOrd="0" presId="urn:microsoft.com/office/officeart/2005/8/layout/chevron2"/>
    <dgm:cxn modelId="{248E7E0B-1C46-4EE7-800C-F395F8EF0394}" srcId="{566768F5-B818-45D4-ABEB-9537C71CCD0A}" destId="{507DADAE-E687-4300-B83E-7BA8EDF717D2}" srcOrd="1" destOrd="0" parTransId="{29439E41-FBAB-4767-9CEB-B31BFEEDEECE}" sibTransId="{1EFA410B-B911-4548-AAA0-541D7E573D63}"/>
    <dgm:cxn modelId="{6B355A27-049E-4BD7-BDC8-69465C4A1315}" type="presOf" srcId="{8F74DE26-B4AF-4FFF-86F5-49F8F74D9292}" destId="{847414EB-E8BC-4C0B-B990-FF9D47A2E3E6}" srcOrd="0" destOrd="0" presId="urn:microsoft.com/office/officeart/2005/8/layout/chevron2"/>
    <dgm:cxn modelId="{2127E98F-34BC-4BAF-A394-8847B8233D5E}" srcId="{507DADAE-E687-4300-B83E-7BA8EDF717D2}" destId="{6E4D60EA-8E3D-4C35-9AC9-40BDAA2E98AE}" srcOrd="0" destOrd="0" parTransId="{E7891B15-56A6-47D8-971A-1D5C2B23B755}" sibTransId="{809A73C3-75A9-4932-A173-8AA903DA34E6}"/>
    <dgm:cxn modelId="{876CBDF1-280B-4C90-9624-D5C8F06AA697}" type="presParOf" srcId="{8537C60F-00FF-4559-A44D-5CF1B34069F2}" destId="{5967DF5C-A846-49E0-A686-26AFBF672E62}" srcOrd="0" destOrd="0" presId="urn:microsoft.com/office/officeart/2005/8/layout/chevron2"/>
    <dgm:cxn modelId="{3520D975-3D63-4858-9348-021D1E8DC4C2}" type="presParOf" srcId="{5967DF5C-A846-49E0-A686-26AFBF672E62}" destId="{E7FBF5D9-C728-4EB2-BCB7-572F7EA3320C}" srcOrd="0" destOrd="0" presId="urn:microsoft.com/office/officeart/2005/8/layout/chevron2"/>
    <dgm:cxn modelId="{8AB95146-873C-4C3C-AA6B-6E2B3BE2D3EF}" type="presParOf" srcId="{5967DF5C-A846-49E0-A686-26AFBF672E62}" destId="{A74D54FF-0292-4274-8252-5CA46B5866B3}" srcOrd="1" destOrd="0" presId="urn:microsoft.com/office/officeart/2005/8/layout/chevron2"/>
    <dgm:cxn modelId="{350DFDD5-1A02-41FC-96FA-566D1C735AF0}" type="presParOf" srcId="{8537C60F-00FF-4559-A44D-5CF1B34069F2}" destId="{656E4CD4-4617-47D5-9124-67DFF40F0525}" srcOrd="1" destOrd="0" presId="urn:microsoft.com/office/officeart/2005/8/layout/chevron2"/>
    <dgm:cxn modelId="{4E659C34-E9DF-4B5B-BC64-95D386CAA693}" type="presParOf" srcId="{8537C60F-00FF-4559-A44D-5CF1B34069F2}" destId="{BF107454-5C86-4015-9ABA-C128B8B57D11}" srcOrd="2" destOrd="0" presId="urn:microsoft.com/office/officeart/2005/8/layout/chevron2"/>
    <dgm:cxn modelId="{FED0786F-F894-4178-B36B-17177F47BEAB}" type="presParOf" srcId="{BF107454-5C86-4015-9ABA-C128B8B57D11}" destId="{ABF09DD2-8726-44E1-9479-C3A53FE599A5}" srcOrd="0" destOrd="0" presId="urn:microsoft.com/office/officeart/2005/8/layout/chevron2"/>
    <dgm:cxn modelId="{D1F7FBDE-B473-4338-9976-30238451E8B9}" type="presParOf" srcId="{BF107454-5C86-4015-9ABA-C128B8B57D11}" destId="{D5936AB9-070A-4F49-9FF7-5FF4961EEE77}" srcOrd="1" destOrd="0" presId="urn:microsoft.com/office/officeart/2005/8/layout/chevron2"/>
    <dgm:cxn modelId="{E8251958-2EF9-44CF-9642-9FA297F8BC92}" type="presParOf" srcId="{8537C60F-00FF-4559-A44D-5CF1B34069F2}" destId="{50E32F29-6CD1-48C6-81AB-AE5E5819616E}" srcOrd="3" destOrd="0" presId="urn:microsoft.com/office/officeart/2005/8/layout/chevron2"/>
    <dgm:cxn modelId="{96E7C971-B384-40A9-90BB-CA6429670B06}" type="presParOf" srcId="{8537C60F-00FF-4559-A44D-5CF1B34069F2}" destId="{21266668-A9D3-4A8F-B1EF-B633840335E9}" srcOrd="4" destOrd="0" presId="urn:microsoft.com/office/officeart/2005/8/layout/chevron2"/>
    <dgm:cxn modelId="{346A53CB-ADC4-49FE-9812-139B1089094F}" type="presParOf" srcId="{21266668-A9D3-4A8F-B1EF-B633840335E9}" destId="{847414EB-E8BC-4C0B-B990-FF9D47A2E3E6}" srcOrd="0" destOrd="0" presId="urn:microsoft.com/office/officeart/2005/8/layout/chevron2"/>
    <dgm:cxn modelId="{8AE6D544-6493-4643-AD08-489593EFDADE}" type="presParOf" srcId="{21266668-A9D3-4A8F-B1EF-B633840335E9}" destId="{3CF3B710-DDA7-4449-80D4-AB0284F6292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FBF5D9-C728-4EB2-BCB7-572F7EA3320C}">
      <dsp:nvSpPr>
        <dsp:cNvPr id="0" name=""/>
        <dsp:cNvSpPr/>
      </dsp:nvSpPr>
      <dsp:spPr>
        <a:xfrm rot="5400000">
          <a:off x="-304766" y="308010"/>
          <a:ext cx="2031775" cy="142224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 rot="-5400000">
        <a:off x="1" y="714364"/>
        <a:ext cx="1422242" cy="609533"/>
      </dsp:txXfrm>
    </dsp:sp>
    <dsp:sp modelId="{A74D54FF-0292-4274-8252-5CA46B5866B3}">
      <dsp:nvSpPr>
        <dsp:cNvPr id="0" name=""/>
        <dsp:cNvSpPr/>
      </dsp:nvSpPr>
      <dsp:spPr>
        <a:xfrm rot="5400000">
          <a:off x="4300661" y="-2734551"/>
          <a:ext cx="1039407" cy="6796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Каковы особенности образования равнин и гор на территории Казахстана?</a:t>
          </a:r>
          <a:endParaRPr lang="ru-RU" sz="2800" b="1" kern="1200" dirty="0"/>
        </a:p>
      </dsp:txBody>
      <dsp:txXfrm rot="-5400000">
        <a:off x="1422243" y="194607"/>
        <a:ext cx="6745504" cy="937927"/>
      </dsp:txXfrm>
    </dsp:sp>
    <dsp:sp modelId="{ABF09DD2-8726-44E1-9479-C3A53FE599A5}">
      <dsp:nvSpPr>
        <dsp:cNvPr id="0" name=""/>
        <dsp:cNvSpPr/>
      </dsp:nvSpPr>
      <dsp:spPr>
        <a:xfrm rot="5400000">
          <a:off x="-304766" y="2149553"/>
          <a:ext cx="2031775" cy="142224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 rot="-5400000">
        <a:off x="1" y="2555907"/>
        <a:ext cx="1422242" cy="609533"/>
      </dsp:txXfrm>
    </dsp:sp>
    <dsp:sp modelId="{D5936AB9-070A-4F49-9FF7-5FF4961EEE77}">
      <dsp:nvSpPr>
        <dsp:cNvPr id="0" name=""/>
        <dsp:cNvSpPr/>
      </dsp:nvSpPr>
      <dsp:spPr>
        <a:xfrm rot="5400000">
          <a:off x="4160037" y="-893007"/>
          <a:ext cx="1320653" cy="6796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представляла собой территория Казахстана в начале палеозоя?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22242" y="1909257"/>
        <a:ext cx="6731775" cy="1191715"/>
      </dsp:txXfrm>
    </dsp:sp>
    <dsp:sp modelId="{847414EB-E8BC-4C0B-B990-FF9D47A2E3E6}">
      <dsp:nvSpPr>
        <dsp:cNvPr id="0" name=""/>
        <dsp:cNvSpPr/>
      </dsp:nvSpPr>
      <dsp:spPr>
        <a:xfrm rot="5400000">
          <a:off x="-304766" y="3991097"/>
          <a:ext cx="2031775" cy="142224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 rot="-5400000">
        <a:off x="1" y="4397451"/>
        <a:ext cx="1422242" cy="609533"/>
      </dsp:txXfrm>
    </dsp:sp>
    <dsp:sp modelId="{3CF3B710-DDA7-4449-80D4-AB0284F6292F}">
      <dsp:nvSpPr>
        <dsp:cNvPr id="0" name=""/>
        <dsp:cNvSpPr/>
      </dsp:nvSpPr>
      <dsp:spPr>
        <a:xfrm rot="5400000">
          <a:off x="4160037" y="948535"/>
          <a:ext cx="1320653" cy="6796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Когда происходило каледонское горообразование? Какие горы возникли в этот период</a:t>
          </a: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22242" y="3750800"/>
        <a:ext cx="6731775" cy="11917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FBF5D9-C728-4EB2-BCB7-572F7EA3320C}">
      <dsp:nvSpPr>
        <dsp:cNvPr id="0" name=""/>
        <dsp:cNvSpPr/>
      </dsp:nvSpPr>
      <dsp:spPr>
        <a:xfrm rot="5400000">
          <a:off x="-300035" y="305524"/>
          <a:ext cx="2000237" cy="140016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 rot="-5400000">
        <a:off x="1" y="705571"/>
        <a:ext cx="1400166" cy="600071"/>
      </dsp:txXfrm>
    </dsp:sp>
    <dsp:sp modelId="{A74D54FF-0292-4274-8252-5CA46B5866B3}">
      <dsp:nvSpPr>
        <dsp:cNvPr id="0" name=""/>
        <dsp:cNvSpPr/>
      </dsp:nvSpPr>
      <dsp:spPr>
        <a:xfrm rot="5400000">
          <a:off x="4339653" y="-2933999"/>
          <a:ext cx="1300154" cy="71791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Какие горы образовались на территории Казахстана в эпоху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герцинской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складчатости?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00166" y="68956"/>
        <a:ext cx="7115661" cy="1173218"/>
      </dsp:txXfrm>
    </dsp:sp>
    <dsp:sp modelId="{ABF09DD2-8726-44E1-9479-C3A53FE599A5}">
      <dsp:nvSpPr>
        <dsp:cNvPr id="0" name=""/>
        <dsp:cNvSpPr/>
      </dsp:nvSpPr>
      <dsp:spPr>
        <a:xfrm rot="5400000">
          <a:off x="-300035" y="2202700"/>
          <a:ext cx="2000237" cy="140016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/>
        </a:p>
      </dsp:txBody>
      <dsp:txXfrm rot="-5400000">
        <a:off x="1" y="2602747"/>
        <a:ext cx="1400166" cy="600071"/>
      </dsp:txXfrm>
    </dsp:sp>
    <dsp:sp modelId="{D5936AB9-070A-4F49-9FF7-5FF4961EEE77}">
      <dsp:nvSpPr>
        <dsp:cNvPr id="0" name=""/>
        <dsp:cNvSpPr/>
      </dsp:nvSpPr>
      <dsp:spPr>
        <a:xfrm rot="5400000">
          <a:off x="4255436" y="-1007926"/>
          <a:ext cx="1468589" cy="71213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Что происходило на территории Казахстана в мезозойскую эру? Как выглядела поверхность Земли?  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29063" y="1890138"/>
        <a:ext cx="7049646" cy="1325207"/>
      </dsp:txXfrm>
    </dsp:sp>
    <dsp:sp modelId="{847414EB-E8BC-4C0B-B990-FF9D47A2E3E6}">
      <dsp:nvSpPr>
        <dsp:cNvPr id="0" name=""/>
        <dsp:cNvSpPr/>
      </dsp:nvSpPr>
      <dsp:spPr>
        <a:xfrm rot="5400000">
          <a:off x="-300035" y="4015659"/>
          <a:ext cx="2000237" cy="140016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/>
        </a:p>
      </dsp:txBody>
      <dsp:txXfrm rot="-5400000">
        <a:off x="1" y="4415706"/>
        <a:ext cx="1400166" cy="600071"/>
      </dsp:txXfrm>
    </dsp:sp>
    <dsp:sp modelId="{3CF3B710-DDA7-4449-80D4-AB0284F6292F}">
      <dsp:nvSpPr>
        <dsp:cNvPr id="0" name=""/>
        <dsp:cNvSpPr/>
      </dsp:nvSpPr>
      <dsp:spPr>
        <a:xfrm rot="5400000">
          <a:off x="4339653" y="776136"/>
          <a:ext cx="1300154" cy="71791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Когда образовалась альпийская складчатость и как она отразилась на поверхности Казахстана?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00166" y="3779091"/>
        <a:ext cx="7115661" cy="1173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FBF5D9-C728-4EB2-BCB7-572F7EA3320C}">
      <dsp:nvSpPr>
        <dsp:cNvPr id="0" name=""/>
        <dsp:cNvSpPr/>
      </dsp:nvSpPr>
      <dsp:spPr>
        <a:xfrm rot="5400000">
          <a:off x="-305064" y="305514"/>
          <a:ext cx="2033761" cy="142363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>
            <a:solidFill>
              <a:schemeClr val="tx1"/>
            </a:solidFill>
          </a:endParaRPr>
        </a:p>
      </dsp:txBody>
      <dsp:txXfrm rot="-5400000">
        <a:off x="1" y="712265"/>
        <a:ext cx="1423632" cy="610129"/>
      </dsp:txXfrm>
    </dsp:sp>
    <dsp:sp modelId="{A74D54FF-0292-4274-8252-5CA46B5866B3}">
      <dsp:nvSpPr>
        <dsp:cNvPr id="0" name=""/>
        <dsp:cNvSpPr/>
      </dsp:nvSpPr>
      <dsp:spPr>
        <a:xfrm rot="5400000">
          <a:off x="4501482" y="-3077398"/>
          <a:ext cx="1321944" cy="74776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Какой частью Восточно-Европейская платформа заходит на территорию Казахстана? Какова мощность осадочного слоя?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23633" y="64983"/>
        <a:ext cx="7413111" cy="1192880"/>
      </dsp:txXfrm>
    </dsp:sp>
    <dsp:sp modelId="{ABF09DD2-8726-44E1-9479-C3A53FE599A5}">
      <dsp:nvSpPr>
        <dsp:cNvPr id="0" name=""/>
        <dsp:cNvSpPr/>
      </dsp:nvSpPr>
      <dsp:spPr>
        <a:xfrm rot="5400000">
          <a:off x="-305064" y="2148858"/>
          <a:ext cx="2033761" cy="142363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>
            <a:solidFill>
              <a:schemeClr val="tx1"/>
            </a:solidFill>
          </a:endParaRPr>
        </a:p>
      </dsp:txBody>
      <dsp:txXfrm rot="-5400000">
        <a:off x="1" y="2555609"/>
        <a:ext cx="1423632" cy="610129"/>
      </dsp:txXfrm>
    </dsp:sp>
    <dsp:sp modelId="{D5936AB9-070A-4F49-9FF7-5FF4961EEE77}">
      <dsp:nvSpPr>
        <dsp:cNvPr id="0" name=""/>
        <dsp:cNvSpPr/>
      </dsp:nvSpPr>
      <dsp:spPr>
        <a:xfrm rot="5400000">
          <a:off x="4501482" y="-1234054"/>
          <a:ext cx="1321944" cy="74776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 какой тектонической структуре относятся горные районы </a:t>
          </a: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Казахстана</a:t>
          </a:r>
          <a:r>
            <a:rPr lang="ru-RU" sz="2800" b="1" kern="1200" dirty="0" smtClean="0"/>
            <a:t>?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23633" y="1908327"/>
        <a:ext cx="7413111" cy="1192880"/>
      </dsp:txXfrm>
    </dsp:sp>
    <dsp:sp modelId="{847414EB-E8BC-4C0B-B990-FF9D47A2E3E6}">
      <dsp:nvSpPr>
        <dsp:cNvPr id="0" name=""/>
        <dsp:cNvSpPr/>
      </dsp:nvSpPr>
      <dsp:spPr>
        <a:xfrm rot="5400000">
          <a:off x="-305064" y="3992202"/>
          <a:ext cx="2033761" cy="142363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>
            <a:solidFill>
              <a:schemeClr val="tx1"/>
            </a:solidFill>
          </a:endParaRPr>
        </a:p>
      </dsp:txBody>
      <dsp:txXfrm rot="-5400000">
        <a:off x="1" y="4398953"/>
        <a:ext cx="1423632" cy="610129"/>
      </dsp:txXfrm>
    </dsp:sp>
    <dsp:sp modelId="{3CF3B710-DDA7-4449-80D4-AB0284F6292F}">
      <dsp:nvSpPr>
        <dsp:cNvPr id="0" name=""/>
        <dsp:cNvSpPr/>
      </dsp:nvSpPr>
      <dsp:spPr>
        <a:xfrm rot="5400000">
          <a:off x="4501482" y="609288"/>
          <a:ext cx="1321944" cy="74776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Назовите молодые платформы на территории Казахстана. По физической карте определите, какому типу рельефа они соответствуют?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423633" y="3751669"/>
        <a:ext cx="7413111" cy="1192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803E1-C578-4AB3-B209-985AB5292BA4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3F7BA-0815-4DDB-BFD3-CEDDC8D3BF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78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3F2B3-63F2-4ED9-882B-9C11C3BC83A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449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3F7BA-0815-4DDB-BFD3-CEDDC8D3BF5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062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5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5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5"/>
          <a:stretch/>
        </p:blipFill>
        <p:spPr>
          <a:xfrm>
            <a:off x="0" y="1"/>
            <a:ext cx="9144000" cy="6858000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6346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datai/geografija/Litosfera-Zemli/0039-047-Ravniny-i-vneshnie-protsessy.jpg" TargetMode="External"/><Relationship Id="rId3" Type="http://schemas.openxmlformats.org/officeDocument/2006/relationships/hyperlink" Target="http://eg.igras.ru/files/f.2010.03.30.18.30.34..9.jpg" TargetMode="External"/><Relationship Id="rId7" Type="http://schemas.openxmlformats.org/officeDocument/2006/relationships/hyperlink" Target="http://kzgov.docdat.com/tw_files2/urls_1/3325/d-3324528/3324528_html_2eeba19f.jpg" TargetMode="External"/><Relationship Id="rId12" Type="http://schemas.openxmlformats.org/officeDocument/2006/relationships/hyperlink" Target="http://fotose.s3.amazonaws.com/!_20131125/43e37d40881d184eee88a65956010722.JPG" TargetMode="External"/><Relationship Id="rId2" Type="http://schemas.openxmlformats.org/officeDocument/2006/relationships/hyperlink" Target="http://bambooclub.ru/files3/1337951989/clip_image00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.tourbina.ru/photos.3/2/9/292607/big.photo/Kazakhskiy-melkosopotchnik.jpg" TargetMode="External"/><Relationship Id="rId11" Type="http://schemas.openxmlformats.org/officeDocument/2006/relationships/hyperlink" Target="http://lifeglobe.net/media/entry/1318/6.jpg" TargetMode="External"/><Relationship Id="rId5" Type="http://schemas.openxmlformats.org/officeDocument/2006/relationships/hyperlink" Target="http://thenews.kz/static/news/0/a/0a0LzGyl." TargetMode="External"/><Relationship Id="rId10" Type="http://schemas.openxmlformats.org/officeDocument/2006/relationships/hyperlink" Target="http://im8.asset.yvimg.kz/userimages/grigoriy_bedenko/CuKXvJ6Uemm1ENZAHux5DDy72RPGn4.jpg" TargetMode="External"/><Relationship Id="rId4" Type="http://schemas.openxmlformats.org/officeDocument/2006/relationships/hyperlink" Target="http://znaj.net/up/article/img/reka.jpg" TargetMode="External"/><Relationship Id="rId9" Type="http://schemas.openxmlformats.org/officeDocument/2006/relationships/hyperlink" Target="http://www.visacomtour.ru/wp-content/uploads/dostvisa/prikaspijskaja_nizmennost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51520" y="260648"/>
            <a:ext cx="8892480" cy="69127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Сколько существует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эр в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истории развития Земли?</a:t>
            </a:r>
          </a:p>
          <a:p>
            <a:pPr marL="0" indent="0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Какие существуют методы определения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геологического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возраста горных пород?</a:t>
            </a:r>
          </a:p>
          <a:p>
            <a:pPr marL="0" indent="0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Когда и с какой целью была создана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геохронологическая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таблица?</a:t>
            </a:r>
          </a:p>
          <a:p>
            <a:pPr marL="0" indent="0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Используя геохронологическую таблицу, дать ее описание.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86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576064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соответствие</a:t>
            </a:r>
            <a:b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геологических отложений и территорий</a:t>
            </a:r>
            <a:endParaRPr lang="ru-RU" sz="32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0" t="25356" r="20185" b="28907"/>
          <a:stretch/>
        </p:blipFill>
        <p:spPr>
          <a:xfrm>
            <a:off x="1196220" y="908720"/>
            <a:ext cx="7947780" cy="57606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925445"/>
            <a:ext cx="1979712" cy="2880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Палеозойскими</a:t>
            </a:r>
            <a:endParaRPr lang="ru-RU" sz="2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132856"/>
            <a:ext cx="1979712" cy="2880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Антропогенные</a:t>
            </a:r>
            <a:endParaRPr lang="ru-RU" sz="2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" y="2573288"/>
            <a:ext cx="1868931" cy="2880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Палеогеновые</a:t>
            </a:r>
            <a:endParaRPr lang="ru-RU" sz="2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428" y="3645024"/>
            <a:ext cx="1868931" cy="2880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Мезозойские</a:t>
            </a:r>
            <a:endParaRPr lang="ru-RU" sz="2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2" y="4581128"/>
            <a:ext cx="1868931" cy="2880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Неогеновые</a:t>
            </a:r>
            <a:endParaRPr lang="ru-RU" sz="2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4" y="5589240"/>
            <a:ext cx="2051596" cy="2880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Допалеозойские</a:t>
            </a:r>
            <a:endParaRPr lang="ru-RU" sz="20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808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соответствие…</a:t>
            </a:r>
            <a:endParaRPr lang="ru-RU" sz="36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4" t="26693" r="19472" b="28460"/>
          <a:stretch/>
        </p:blipFill>
        <p:spPr>
          <a:xfrm>
            <a:off x="0" y="548680"/>
            <a:ext cx="9144000" cy="6309320"/>
          </a:xfrm>
        </p:spPr>
      </p:pic>
      <p:sp>
        <p:nvSpPr>
          <p:cNvPr id="6" name="TextBox 5"/>
          <p:cNvSpPr txBox="1"/>
          <p:nvPr/>
        </p:nvSpPr>
        <p:spPr>
          <a:xfrm>
            <a:off x="4167294" y="4772765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60657" y="234888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2525" y="357301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09096" y="587727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606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современного рельефа Казахстана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268760"/>
            <a:ext cx="3549766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(эндогенные) силы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57459" y="1265938"/>
            <a:ext cx="3549766" cy="7200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Внешние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(экзогенные) силы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3865" y="2251042"/>
            <a:ext cx="3549766" cy="15121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Поднятия и опускания на окраинах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высокогорных районов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(неотектонические).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0637" y="4077072"/>
            <a:ext cx="3791611" cy="20882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Землетрясения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(шкала 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MSK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-64, 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MMSK-84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баллов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Медведев,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Шпонхойер</a:t>
            </a: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Карник</a:t>
            </a: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187" y="3918978"/>
            <a:ext cx="4608511" cy="2792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80000"/>
              </a:lnSpc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1-4 балла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силу землетрясения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животные и люди ощущают, но разрушений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lnSpc>
                <a:spcPct val="80000"/>
              </a:lnSpc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до 9  баллов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разрушение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строений.</a:t>
            </a:r>
          </a:p>
          <a:p>
            <a:pPr lvl="0">
              <a:lnSpc>
                <a:spcPct val="80000"/>
              </a:lnSpc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10—12 баллов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рельеф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подвергается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значительным изменениям (разрывы земной коры,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трещины…).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57459" y="2232750"/>
            <a:ext cx="3549766" cy="15121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Разрушение гор, возвышенностей и заполнение впадин снесенными осадками</a:t>
            </a: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4077072"/>
            <a:ext cx="3871620" cy="25922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lnSpc>
                <a:spcPct val="80000"/>
              </a:lnSpc>
              <a:buAutoNum type="arabicPeriod"/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80000"/>
              </a:lnSpc>
              <a:buAutoNum type="arabicPeriod"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80000"/>
              </a:lnSpc>
              <a:buAutoNum type="arabicPeriod"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Оледенение в горах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(кары, корытообразные долины, моренные холмы) </a:t>
            </a:r>
          </a:p>
          <a:p>
            <a:pPr marL="457200" indent="-457200">
              <a:lnSpc>
                <a:spcPct val="80000"/>
              </a:lnSpc>
              <a:buAutoNum type="arabicPeriod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Эрозионные процессы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(вода, ветер)</a:t>
            </a:r>
          </a:p>
          <a:p>
            <a:pPr marL="457200" indent="-457200">
              <a:lnSpc>
                <a:spcPct val="80000"/>
              </a:lnSpc>
              <a:buAutoNum type="arabicPeriod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Ледники и сели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(Верный, 1963 год)</a:t>
            </a:r>
          </a:p>
          <a:p>
            <a:pPr marL="457200" indent="-457200">
              <a:lnSpc>
                <a:spcPct val="80000"/>
              </a:lnSpc>
              <a:buAutoNum type="arabicPeriod"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187" y="2232750"/>
            <a:ext cx="4608511" cy="44783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баллов –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1887,  1911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Верный (Алматы) в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Илейском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Алатау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9-10 </a:t>
            </a: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баллов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Шилик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(1889)</a:t>
            </a:r>
          </a:p>
          <a:p>
            <a:pPr marL="342900" lvl="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10-11 баллов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Кемин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(1910)</a:t>
            </a:r>
          </a:p>
          <a:p>
            <a:pPr marL="342900" lvl="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8-9 баллов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Жаланаш-Тюпе (1978)</a:t>
            </a:r>
          </a:p>
          <a:p>
            <a:pPr marL="342900" lvl="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6-7 баллов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Баканас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(1979)</a:t>
            </a:r>
          </a:p>
          <a:p>
            <a:pPr marL="355600" lvl="0" indent="-273050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Жайсане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1990), </a:t>
            </a:r>
          </a:p>
          <a:p>
            <a:pPr marL="355600" lvl="0" indent="-273050">
              <a:lnSpc>
                <a:spcPct val="8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Сусамыр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1992)</a:t>
            </a:r>
          </a:p>
          <a:p>
            <a:pPr lvl="0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Текели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1993), Лу­говое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(2003)</a:t>
            </a:r>
          </a:p>
          <a:p>
            <a:pPr marL="342900" lvl="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3,2 до 5,5 баллов 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границе Казахстана и Кыргызстана (2011) </a:t>
            </a:r>
          </a:p>
        </p:txBody>
      </p:sp>
    </p:spTree>
    <p:extLst>
      <p:ext uri="{BB962C8B-B14F-4D97-AF65-F5344CB8AC3E}">
        <p14:creationId xmlns:p14="http://schemas.microsoft.com/office/powerpoint/2010/main" val="405191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36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568952" cy="5472608"/>
          </a:xfrm>
        </p:spPr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Крупные равнины расположены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щитах могут быть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расположены 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областях…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территории Казахстана выделяют 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платформы: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древняя…, молодые…, складчатые области…</a:t>
            </a:r>
          </a:p>
          <a:p>
            <a:pPr marL="514350" lvl="0" indent="-514350">
              <a:buFont typeface="+mj-lt"/>
              <a:buAutoNum type="arabicPeriod"/>
            </a:pPr>
            <a:endParaRPr lang="ru-RU" b="1" dirty="0"/>
          </a:p>
          <a:p>
            <a:pPr marL="0" lvl="0" indent="0" algn="r">
              <a:buNone/>
            </a:pPr>
            <a:r>
              <a:rPr lang="ru-RU" sz="2000" b="1" dirty="0" smtClean="0"/>
              <a:t>Стр.48-49 (карта)</a:t>
            </a:r>
          </a:p>
          <a:p>
            <a:pPr marL="0" lv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923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sz="36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712968" cy="5505475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Крупные равнины расположены </a:t>
            </a:r>
            <a:r>
              <a:rPr lang="ru-RU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платформах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щитах могут быть </a:t>
            </a:r>
            <a:r>
              <a:rPr lang="ru-RU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и нагорья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расположены </a:t>
            </a:r>
            <a:r>
              <a:rPr lang="ru-RU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областях 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складчатости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территории Казахстана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выделяют 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платформы: </a:t>
            </a:r>
          </a:p>
          <a:p>
            <a:pPr marL="271463" indent="90488">
              <a:buNone/>
              <a:tabLst>
                <a:tab pos="6223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древняя -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Восточно-Европейская </a:t>
            </a:r>
          </a:p>
          <a:p>
            <a:pPr marL="271463" indent="90488">
              <a:buNone/>
              <a:tabLst>
                <a:tab pos="622300" algn="l"/>
              </a:tabLs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-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Западно-</a:t>
            </a:r>
            <a:r>
              <a:rPr lang="ru-RU" sz="28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Сибирская,Туранская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271463" indent="90488">
              <a:buNone/>
              <a:tabLst>
                <a:tab pos="622300" algn="l"/>
              </a:tabLs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складчатые области: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452438" indent="-90488">
              <a:buNone/>
              <a:tabLst>
                <a:tab pos="542925" algn="l"/>
                <a:tab pos="622300" algn="l"/>
              </a:tabLst>
            </a:pPr>
            <a:r>
              <a:rPr lang="ru-RU" sz="2800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Тянь-Шань, Алтай,  Тарбагатай, </a:t>
            </a:r>
            <a:r>
              <a:rPr lang="ru-RU" sz="28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Сауыр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-Тарбагатай, </a:t>
            </a:r>
            <a:r>
              <a:rPr lang="ru-RU" sz="28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Мугалжары</a:t>
            </a:r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Сарыарка</a:t>
            </a:r>
            <a:endParaRPr lang="ru-RU" sz="2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78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218422"/>
              </p:ext>
            </p:extLst>
          </p:nvPr>
        </p:nvGraphicFramePr>
        <p:xfrm>
          <a:off x="468313" y="404813"/>
          <a:ext cx="8218487" cy="572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907704" y="476672"/>
            <a:ext cx="7056784" cy="129614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ерритория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Казахстана неоднократно покрывалась морем, потом становилась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сушей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35695" y="4077072"/>
            <a:ext cx="7200801" cy="136815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алеозой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Сарыарка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Северный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Тянь-Шань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3688" y="2071152"/>
            <a:ext cx="7200800" cy="150186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архей и протерозой – вся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территория море,  на запад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край Восточно-Европейской равнины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суша.  Палеозой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каледонская и герцинская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складчатость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154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5236676"/>
              </p:ext>
            </p:extLst>
          </p:nvPr>
        </p:nvGraphicFramePr>
        <p:xfrm>
          <a:off x="107505" y="404813"/>
          <a:ext cx="8579296" cy="572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511660" y="2204864"/>
            <a:ext cx="7488832" cy="15121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Горообразований нет. Отступление моря и поднятие материка в платформенных областях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89582" y="404664"/>
            <a:ext cx="7510909" cy="151216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Герцинское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горообразование: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Алтай,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Жонгаркий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Алатау,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 Тянь-Шаня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восток </a:t>
            </a:r>
            <a:r>
              <a:rPr lang="ru-RU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Сарыарки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Мугалжары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Восточно-Европейская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Сибирская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платформы образовали Лавразию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87602" y="4005064"/>
            <a:ext cx="7512890" cy="16561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мелеет, север и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Тургайская равнина – суша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еоген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альпийское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горообразование - </a:t>
            </a:r>
            <a:r>
              <a:rPr lang="ru-RU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складчато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-глыбовые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горы: </a:t>
            </a: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Алтай,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Сауыр-Торбагатай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22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1287752"/>
              </p:ext>
            </p:extLst>
          </p:nvPr>
        </p:nvGraphicFramePr>
        <p:xfrm>
          <a:off x="107505" y="404813"/>
          <a:ext cx="8901276" cy="572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473264" y="4077072"/>
            <a:ext cx="7563230" cy="136815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 молодых платформ (конец палеозоя – начало мезозоя на месте разрушенных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гор). 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Толщина Западно-Сибирского осадочного чехла </a:t>
            </a:r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200-1000 м, </a:t>
            </a:r>
            <a:r>
              <a:rPr lang="ru-RU" sz="2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Туранского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до 4 км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96608" y="2063590"/>
            <a:ext cx="7539886" cy="186822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Палеозойские складчатые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области: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200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каледонская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северо-запад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Сарыарки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север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Тянь-Шаня, 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Заилийский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Алатау; </a:t>
            </a:r>
          </a:p>
          <a:p>
            <a:pPr>
              <a:lnSpc>
                <a:spcPct val="80000"/>
              </a:lnSpc>
            </a:pPr>
            <a:r>
              <a:rPr lang="ru-RU" sz="2200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герцинская</a:t>
            </a:r>
            <a:r>
              <a:rPr lang="ru-RU" sz="2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Мугалжары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и восток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Сарыарки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запад Тянь-Шаня,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Алатау,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Сауыр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Тарбагатай 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Алтай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96608" y="388905"/>
            <a:ext cx="7539886" cy="144016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Юго-восточная - древняя Восточно-Европейская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платформа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(Прикаспийская низменность,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Жайык-Жемское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плато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состоит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двух ярусов – фундамента из кристаллических пород и осадочного чехла – 22 км) </a:t>
            </a: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222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122413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дом: §12-14, стр. 9 тетрадь по географии  </a:t>
            </a:r>
          </a:p>
          <a:p>
            <a:pPr marL="1528763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7-9.</a:t>
            </a:r>
            <a:endParaRPr lang="ru-RU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59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источники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14543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2"/>
              </a:rPr>
              <a:t>http://bambooclub.ru/files3/1337951989/clip_image003.jpg</a:t>
            </a:r>
            <a:r>
              <a:rPr lang="ru-RU" sz="1400" dirty="0"/>
              <a:t> Геологическая история Казахстана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3"/>
              </a:rPr>
              <a:t>http://eg.igras.ru/files/f.2010.03.30.18.30.34..9.jpg</a:t>
            </a:r>
            <a:r>
              <a:rPr lang="ru-RU" sz="1400" dirty="0"/>
              <a:t>  Восточно-Европейская </a:t>
            </a:r>
            <a:r>
              <a:rPr lang="ru-RU" sz="1400" dirty="0" smtClean="0"/>
              <a:t>равнина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znaj.net/up/article/img/reka.jpg</a:t>
            </a:r>
            <a:r>
              <a:rPr lang="ru-RU" sz="1400" dirty="0" smtClean="0"/>
              <a:t> Русская равнина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5"/>
              </a:rPr>
              <a:t>http://thenews.kz/static/news/0/a/0a0LzGyl</a:t>
            </a:r>
            <a:r>
              <a:rPr lang="en-US" sz="1400" dirty="0" smtClean="0">
                <a:hlinkClick r:id="rId5"/>
              </a:rPr>
              <a:t>.</a:t>
            </a:r>
            <a:r>
              <a:rPr lang="ru-RU" sz="1400" dirty="0" smtClean="0"/>
              <a:t> </a:t>
            </a:r>
            <a:r>
              <a:rPr lang="ru-RU" sz="1400" dirty="0" err="1" smtClean="0"/>
              <a:t>Улытау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img.tourbina.ru/photos.3/2/9/292607/big.photo/Kazakhskiy-melkosopotchnik.jpg</a:t>
            </a:r>
            <a:r>
              <a:rPr lang="ru-RU" sz="1400" dirty="0" smtClean="0"/>
              <a:t>  </a:t>
            </a:r>
            <a:r>
              <a:rPr lang="ru-RU" sz="1400" dirty="0" err="1" smtClean="0"/>
              <a:t>Сарыарка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kzgov.docdat.com/tw_files2/urls_1/3325/d-3324528/3324528_html_2eeba19f.jpg</a:t>
            </a:r>
            <a:r>
              <a:rPr lang="ru-RU" sz="1400" dirty="0" smtClean="0"/>
              <a:t> </a:t>
            </a:r>
            <a:r>
              <a:rPr lang="ru-RU" sz="1400" dirty="0" err="1" smtClean="0"/>
              <a:t>Мугалжар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8"/>
              </a:rPr>
              <a:t>http://</a:t>
            </a:r>
            <a:r>
              <a:rPr lang="en-US" sz="1400" dirty="0" smtClean="0">
                <a:hlinkClick r:id="rId8"/>
              </a:rPr>
              <a:t>900igr.net/datai/geografija/Litosfera-Zemli/0039-047-Ravniny-i-vneshnie-protsessy.jpg</a:t>
            </a:r>
            <a:r>
              <a:rPr lang="ru-RU" sz="1400" dirty="0" smtClean="0"/>
              <a:t> </a:t>
            </a:r>
            <a:r>
              <a:rPr lang="ru-RU" sz="1400" dirty="0"/>
              <a:t>П</a:t>
            </a:r>
            <a:r>
              <a:rPr lang="ru-RU" sz="1400" dirty="0" smtClean="0"/>
              <a:t>рикаспийская низменность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www.visacomtour.ru/wp-content/uploads/dostvisa/prikaspijskaja_nizmennost.jpg</a:t>
            </a:r>
            <a:r>
              <a:rPr lang="ru-RU" sz="1400" dirty="0" smtClean="0"/>
              <a:t> </a:t>
            </a:r>
            <a:r>
              <a:rPr lang="ru-RU" sz="1400" dirty="0"/>
              <a:t>П</a:t>
            </a:r>
            <a:r>
              <a:rPr lang="ru-RU" sz="1400" dirty="0" smtClean="0"/>
              <a:t>рикаспийская низменность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im8.asset.yvimg.kz/userimages/grigoriy_bedenko/CuKXvJ6Uemm1ENZAHux5DDy72RPGn4.jpg</a:t>
            </a:r>
            <a:r>
              <a:rPr lang="ru-RU" sz="1400" dirty="0" smtClean="0"/>
              <a:t> Верблюды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lifeglobe.net/media/entry/1318/6.jpg</a:t>
            </a:r>
            <a:r>
              <a:rPr lang="ru-RU" sz="1400" dirty="0" smtClean="0"/>
              <a:t>  Каспий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2"/>
              </a:rPr>
              <a:t>http://fotose.s3.amazonaws.com/!_</a:t>
            </a:r>
            <a:r>
              <a:rPr lang="en-US" sz="1400" dirty="0" smtClean="0">
                <a:hlinkClick r:id="rId12"/>
              </a:rPr>
              <a:t>20131125/43e37d40881d184eee88a65956010722.JPG</a:t>
            </a:r>
            <a:r>
              <a:rPr lang="ru-RU" sz="1400" dirty="0" smtClean="0"/>
              <a:t> </a:t>
            </a:r>
            <a:r>
              <a:rPr lang="ru-RU" sz="1400" dirty="0" smtClean="0"/>
              <a:t>Тянь-Шань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 smtClean="0"/>
              <a:t>Электронный учебник НЦИ РК </a:t>
            </a:r>
            <a:endParaRPr lang="ru-RU" sz="1400" dirty="0"/>
          </a:p>
          <a:p>
            <a:pPr>
              <a:buFont typeface="Wingdings" panose="05000000000000000000" pitchFamily="2" charset="2"/>
              <a:buChar char="ü"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6925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ГЕОЛОГИЧЕСКАЯ ИСТОРИЯ РАЗВИТИЯ РЕЛЬЕФА,  ТЕКТОНИЧЕСКАЯ СТРУКТУРА </a:t>
            </a:r>
            <a:b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</a:br>
            <a: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ТЕРРИТОРИИ КАЗАХСТАНА </a:t>
            </a:r>
            <a:br>
              <a:rPr lang="ru-RU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</a:b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565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Геологическая история  </a:t>
            </a:r>
            <a:endParaRPr lang="ru-RU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9103832"/>
              </p:ext>
            </p:extLst>
          </p:nvPr>
        </p:nvGraphicFramePr>
        <p:xfrm>
          <a:off x="179512" y="836712"/>
          <a:ext cx="8784975" cy="13623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/>
                <a:gridCol w="1800200"/>
                <a:gridCol w="2676398"/>
                <a:gridCol w="2436169"/>
              </a:tblGrid>
              <a:tr h="13623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Эпоха складчатости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Эра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Основные геологические процессы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Облик поверхности территории</a:t>
                      </a:r>
                      <a:endParaRPr lang="ru-RU" sz="20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9144000" cy="4580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427984" y="6093296"/>
            <a:ext cx="335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Восточно-Европейская равнина</a:t>
            </a:r>
          </a:p>
        </p:txBody>
      </p:sp>
    </p:spTree>
    <p:extLst>
      <p:ext uri="{BB962C8B-B14F-4D97-AF65-F5344CB8AC3E}">
        <p14:creationId xmlns:p14="http://schemas.microsoft.com/office/powerpoint/2010/main" val="20372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08912" cy="692696"/>
          </a:xfrm>
        </p:spPr>
        <p:txBody>
          <a:bodyPr/>
          <a:lstStyle/>
          <a:p>
            <a:r>
              <a:rPr lang="ru-RU" sz="36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Допалеозойское</a:t>
            </a:r>
            <a:r>
              <a:rPr lang="ru-RU" sz="36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время </a:t>
            </a:r>
            <a:r>
              <a:rPr lang="ru-RU" sz="2800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(стр. 46-47, карта)</a:t>
            </a:r>
            <a:endParaRPr lang="ru-RU" sz="2800" b="1" i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4872358"/>
              </p:ext>
            </p:extLst>
          </p:nvPr>
        </p:nvGraphicFramePr>
        <p:xfrm>
          <a:off x="107505" y="733816"/>
          <a:ext cx="8928991" cy="3950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7"/>
                <a:gridCol w="1800200"/>
                <a:gridCol w="3168352"/>
                <a:gridCol w="2088232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Эпоха складчатости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Основные геологические процессы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Облик поверхности территории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88465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Архей-протерозой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Архей,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протерозой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Образование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Восточно-Европейской платформы.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Ее медленное погружение.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Накопление осадочных пород на кристаллическом фундаменте.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66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Море</a:t>
                      </a:r>
                      <a:r>
                        <a:rPr lang="ru-RU" sz="2400" b="1" baseline="0" dirty="0" smtClean="0">
                          <a:solidFill>
                            <a:srgbClr val="66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 месте</a:t>
                      </a:r>
                      <a:endParaRPr lang="ru-RU" sz="2400" b="1" dirty="0" smtClean="0">
                        <a:solidFill>
                          <a:srgbClr val="66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66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Восточно-Европейской равнины</a:t>
                      </a:r>
                      <a:endParaRPr lang="ru-RU" sz="2400" b="1" dirty="0">
                        <a:solidFill>
                          <a:srgbClr val="66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44000" cy="50851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05715" y="6237312"/>
            <a:ext cx="335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Восточно-Европейская равнина</a:t>
            </a:r>
          </a:p>
        </p:txBody>
      </p:sp>
    </p:spTree>
    <p:extLst>
      <p:ext uri="{BB962C8B-B14F-4D97-AF65-F5344CB8AC3E}">
        <p14:creationId xmlns:p14="http://schemas.microsoft.com/office/powerpoint/2010/main" val="403879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Каледонское горообразование</a:t>
            </a:r>
            <a:endParaRPr lang="ru-RU" sz="28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3324659"/>
              </p:ext>
            </p:extLst>
          </p:nvPr>
        </p:nvGraphicFramePr>
        <p:xfrm>
          <a:off x="70384" y="620688"/>
          <a:ext cx="9001000" cy="5925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6347"/>
                <a:gridCol w="1393141"/>
                <a:gridCol w="3605677"/>
                <a:gridCol w="2045835"/>
              </a:tblGrid>
              <a:tr h="949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Эпоха складчатости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Эра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Основные геологические процессы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Облик поверхности территории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2264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Каледонская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Палеозой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бразование суши</a:t>
                      </a:r>
                      <a:r>
                        <a:rPr lang="ru-RU" sz="2400" b="1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 первой половине палеозоя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 </a:t>
                      </a:r>
                    </a:p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горные 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складки на северо-западе </a:t>
                      </a:r>
                      <a:r>
                        <a:rPr lang="ru-RU" sz="2400" b="1" cap="none" spc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Сарыарки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в Северном Тянь-Шане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поднятие Восточно-Европейской </a:t>
                      </a:r>
                      <a:r>
                        <a:rPr lang="ru-RU" sz="2400" b="1" cap="none" spc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платфоры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улканическая 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деятельность; </a:t>
                      </a:r>
                      <a:endParaRPr lang="ru-RU" sz="24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интрузия 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– заполнение подземных трещин магмой на 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глубине</a:t>
                      </a:r>
                      <a:r>
                        <a:rPr lang="ru-RU" sz="2400" b="1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обогащенной 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железом</a:t>
                      </a:r>
                      <a:r>
                        <a:rPr lang="ru-RU" sz="2400" b="1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магнием.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Кетмень, </a:t>
                      </a:r>
                      <a:r>
                        <a:rPr lang="ru-RU" sz="2400" b="1" cap="none" spc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Заилийский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Алатау, </a:t>
                      </a:r>
                      <a:endParaRPr lang="ru-RU" sz="2400" b="1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Шу-</a:t>
                      </a:r>
                      <a:r>
                        <a:rPr lang="ru-RU" sz="2400" b="1" cap="none" spc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Илийские</a:t>
                      </a: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горы,</a:t>
                      </a:r>
                    </a:p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cap="none" spc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Талаский</a:t>
                      </a:r>
                      <a:r>
                        <a:rPr lang="ru-RU" sz="2400" b="1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Алатау, запад </a:t>
                      </a:r>
                      <a:r>
                        <a:rPr lang="ru-RU" sz="2400" b="1" cap="none" spc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Сарыарки</a:t>
                      </a:r>
                      <a:endParaRPr lang="ru-RU" sz="2400" b="1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48" y="618223"/>
            <a:ext cx="9144000" cy="63093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56376" y="6177147"/>
            <a:ext cx="888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Улытау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1"/>
          <a:stretch/>
        </p:blipFill>
        <p:spPr>
          <a:xfrm>
            <a:off x="0" y="618223"/>
            <a:ext cx="9144000" cy="62397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695349" y="6361813"/>
            <a:ext cx="1170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Сарыарка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86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Герцинское горообразование</a:t>
            </a:r>
            <a:endParaRPr lang="ru-RU" sz="3200" dirty="0">
              <a:solidFill>
                <a:srgbClr val="6633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5121910"/>
              </p:ext>
            </p:extLst>
          </p:nvPr>
        </p:nvGraphicFramePr>
        <p:xfrm>
          <a:off x="107504" y="706111"/>
          <a:ext cx="8928992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/>
                <a:gridCol w="720080"/>
                <a:gridCol w="3240360"/>
                <a:gridCol w="28803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Эпоха складчатости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Эра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Основные геологические процессы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Облик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поверхности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Герцинская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                                            Палеозой 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 vert="wordArtVert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Поднятие Алтая,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Жонгаркого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Алатау, западных хребтов </a:t>
                      </a:r>
                      <a:endParaRPr lang="ru-RU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Тянь-Шаня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востока </a:t>
                      </a:r>
                      <a:r>
                        <a:rPr lang="ru-RU" sz="2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Сарыарки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Мугалжара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Восточно-Европейская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Сибирская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платформы соединились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образовали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Лавразию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Западно-Сибирская низменности.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Сауыр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-Тарбагатай,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Мугалжары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Алатай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Жонгарский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Алатау, восток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Сарыарки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Мангистау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(Каратау и Актау)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7911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Эпигерцинская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 vert="wordArtVert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Поднятие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межплатформенных территорий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Туранская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и Западно-сибирская плиты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5122" name="Picture 2" descr="http://kungrad.com/foto/plases/uzboi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9"/>
          <a:stretch/>
        </p:blipFill>
        <p:spPr bwMode="auto">
          <a:xfrm rot="10800000" flipV="1">
            <a:off x="-2" y="548680"/>
            <a:ext cx="9142543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40152" y="6021288"/>
            <a:ext cx="3097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Туранская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равнина –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 эпигерцинская складчатость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" y="548680"/>
            <a:ext cx="9147689" cy="63093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88813" y="6021288"/>
            <a:ext cx="1381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Мугалжары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06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Мезозой</a:t>
            </a:r>
            <a:endParaRPr lang="ru-RU" sz="3200" dirty="0">
              <a:solidFill>
                <a:srgbClr val="6633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0432944"/>
              </p:ext>
            </p:extLst>
          </p:nvPr>
        </p:nvGraphicFramePr>
        <p:xfrm>
          <a:off x="107504" y="836712"/>
          <a:ext cx="8915474" cy="38164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0996"/>
                <a:gridCol w="785308"/>
                <a:gridCol w="3792030"/>
                <a:gridCol w="2387140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Эпоха складчатости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Основные геологические процессы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Облик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поверхности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29751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Мезозой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Горообразований нет. Отступление моря и поднятие материков (Восточно-Европейской и Сибирской платформы).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Разрушение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орных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систем палеозоя.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концу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мезозоя Казахстан имел выровненную поверхность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4427984" cy="295232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7"/>
          <a:stretch/>
        </p:blipFill>
        <p:spPr>
          <a:xfrm>
            <a:off x="0" y="3717034"/>
            <a:ext cx="4427984" cy="314096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702" y="3717033"/>
            <a:ext cx="4704298" cy="314096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702" y="764704"/>
            <a:ext cx="4704298" cy="288032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148064" y="6525344"/>
            <a:ext cx="3081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Прикаспийская низменность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0315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197"/>
            <a:ext cx="8482633" cy="36004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Кайнозой</a:t>
            </a:r>
            <a:endParaRPr lang="ru-RU" sz="3600" dirty="0">
              <a:solidFill>
                <a:srgbClr val="6633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5243469"/>
              </p:ext>
            </p:extLst>
          </p:nvPr>
        </p:nvGraphicFramePr>
        <p:xfrm>
          <a:off x="49876" y="476673"/>
          <a:ext cx="8986620" cy="54410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3179"/>
                <a:gridCol w="706402"/>
                <a:gridCol w="3787691"/>
                <a:gridCol w="2599348"/>
              </a:tblGrid>
              <a:tr h="545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Складчатость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Основные геологические процессы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Облик поверхности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7826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Альпийская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Кайнозой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 vert="vert2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66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Палеоген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 море мелеет. Север и Тургай, Каратау становятся сушей. 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66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Неоген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– альпийское горообразование,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складчато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-глыбовые горы – Тянь-Шань, Алтай, Тарбагатай,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Сауыр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Жонгарский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Алатау.</a:t>
                      </a: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Сырты – приподнятые выровненные участки на значительной высоте в горах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Древняя платформа Восточно-Европейская, молодые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платформы– </a:t>
                      </a:r>
                      <a:r>
                        <a:rPr lang="ru-RU" sz="2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Западно-Сибирская, складчатые области - Тянь-Шань, Алтай, Тарбагатай,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Сауыр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Жонгарский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Алатау,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Мугалжар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 </a:t>
                      </a:r>
                      <a:r>
                        <a:rPr lang="ru-RU" sz="24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Сарыарка</a:t>
                      </a: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/>
        </p:blipFill>
        <p:spPr>
          <a:xfrm>
            <a:off x="0" y="476672"/>
            <a:ext cx="9144000" cy="63813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16216" y="624464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Тянь-Шань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11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07438" y="116632"/>
            <a:ext cx="4802832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Геологическая история  Казахстана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58" y="692696"/>
            <a:ext cx="2451487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Древняя платформа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7935" y="692697"/>
            <a:ext cx="2448272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платформы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6406" y="1695097"/>
            <a:ext cx="2451487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Докембрий – Восточно-Европейская</a:t>
            </a: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27935" y="1664218"/>
            <a:ext cx="2448272" cy="11193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Туранская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Западно-Сибирская (эпигерцинская)</a:t>
            </a: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7922" y="3023727"/>
            <a:ext cx="3992130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Каледонская складчатость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85247" y="2994424"/>
            <a:ext cx="4022275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Герцинская складчатость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4004" y="5291847"/>
            <a:ext cx="4022275" cy="43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Альпийская складчатость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7891" y="3564099"/>
            <a:ext cx="3992130" cy="10910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Северо-запад </a:t>
            </a:r>
            <a:r>
              <a:rPr lang="ru-RU" sz="2400" b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арыарки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северные хребты Тянь-Шаня,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Илейский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 </a:t>
            </a: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85246" y="3564098"/>
            <a:ext cx="3973781" cy="14490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Мугаджары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восток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Сарыарки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Алтай, Запад Тянь-Шаня,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Алатау,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Сауыр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-Тарбагатай,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7891" y="5877272"/>
            <a:ext cx="8671136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«Омоложение» Алтая, Тянь-Шаня,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Жонгарского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Алатау, образование Иле-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Балкаш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Алакольской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Жайсанской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впадины </a:t>
            </a:r>
            <a:endParaRPr lang="ru-RU" sz="24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834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1090</Words>
  <Application>Microsoft Office PowerPoint</Application>
  <PresentationFormat>Экран (4:3)</PresentationFormat>
  <Paragraphs>191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ГЕОЛОГИЧЕСКАЯ ИСТОРИЯ РАЗВИТИЯ РЕЛЬЕФА,  ТЕКТОНИЧЕСКАЯ СТРУКТУРА  ТЕРРИТОРИИ КАЗАХСТАНА  </vt:lpstr>
      <vt:lpstr>Геологическая история  </vt:lpstr>
      <vt:lpstr>Допалеозойское время (стр. 46-47, карта)</vt:lpstr>
      <vt:lpstr>Каледонское горообразование</vt:lpstr>
      <vt:lpstr>Герцинское горообразование</vt:lpstr>
      <vt:lpstr> Мезозой</vt:lpstr>
      <vt:lpstr>Кайнозой</vt:lpstr>
      <vt:lpstr>Презентация PowerPoint</vt:lpstr>
      <vt:lpstr>Найдите соответствие геологических отложений и территорий</vt:lpstr>
      <vt:lpstr>Найдите соответствие…</vt:lpstr>
      <vt:lpstr>Развитие современного рельефа Казахстана</vt:lpstr>
      <vt:lpstr>ВЫВОД</vt:lpstr>
      <vt:lpstr>ВЫВОД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Dell</dc:creator>
  <cp:lastModifiedBy>Dell</cp:lastModifiedBy>
  <cp:revision>31</cp:revision>
  <dcterms:created xsi:type="dcterms:W3CDTF">2015-10-02T18:18:54Z</dcterms:created>
  <dcterms:modified xsi:type="dcterms:W3CDTF">2015-10-15T12:30:21Z</dcterms:modified>
</cp:coreProperties>
</file>