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70" r:id="rId6"/>
    <p:sldId id="260" r:id="rId7"/>
    <p:sldId id="261" r:id="rId8"/>
    <p:sldId id="262" r:id="rId9"/>
    <p:sldId id="263" r:id="rId10"/>
    <p:sldId id="264" r:id="rId11"/>
    <p:sldId id="275" r:id="rId12"/>
    <p:sldId id="274" r:id="rId13"/>
    <p:sldId id="265" r:id="rId14"/>
    <p:sldId id="268" r:id="rId15"/>
    <p:sldId id="272" r:id="rId16"/>
    <p:sldId id="267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8CD2BB-895B-4218-99D9-4C5A43B4CE61}" type="doc">
      <dgm:prSet loTypeId="urn:microsoft.com/office/officeart/2005/8/layout/chevron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60150D72-4362-4B30-9C82-B3056DF6B141}">
      <dgm:prSet phldrT="[Текст]" phldr="1"/>
      <dgm:spPr/>
      <dgm:t>
        <a:bodyPr/>
        <a:lstStyle/>
        <a:p>
          <a:endParaRPr lang="ru-RU" dirty="0"/>
        </a:p>
      </dgm:t>
    </dgm:pt>
    <dgm:pt modelId="{4E34C433-2000-4EEC-958B-423CAA6E2E15}" type="parTrans" cxnId="{AE876E9F-0DCB-44C4-B2B1-973DF4D805F7}">
      <dgm:prSet/>
      <dgm:spPr/>
      <dgm:t>
        <a:bodyPr/>
        <a:lstStyle/>
        <a:p>
          <a:endParaRPr lang="ru-RU"/>
        </a:p>
      </dgm:t>
    </dgm:pt>
    <dgm:pt modelId="{CEAAB3D6-AEC7-4273-94DB-80BA389C6422}" type="sibTrans" cxnId="{AE876E9F-0DCB-44C4-B2B1-973DF4D805F7}">
      <dgm:prSet/>
      <dgm:spPr/>
      <dgm:t>
        <a:bodyPr/>
        <a:lstStyle/>
        <a:p>
          <a:endParaRPr lang="ru-RU"/>
        </a:p>
      </dgm:t>
    </dgm:pt>
    <dgm:pt modelId="{3809901A-885F-430E-978B-EE7CF5827107}">
      <dgm:prSet phldrT="[Текст]" custT="1"/>
      <dgm:spPr/>
      <dgm:t>
        <a:bodyPr/>
        <a:lstStyle/>
        <a:p>
          <a:pPr algn="l"/>
          <a:r>
            <a:rPr lang="ru-RU" sz="24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Совокупность всех неровностей земной поверхности, отличающихся по высоте, возрасту и происхождению</a:t>
          </a:r>
          <a:endParaRPr lang="ru-RU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C38A7C8-2BF3-4E35-B4E2-3C8714D37FBA}" type="parTrans" cxnId="{5A4785D3-47DE-4411-AF2A-51C4DBE7D86F}">
      <dgm:prSet/>
      <dgm:spPr/>
      <dgm:t>
        <a:bodyPr/>
        <a:lstStyle/>
        <a:p>
          <a:endParaRPr lang="ru-RU"/>
        </a:p>
      </dgm:t>
    </dgm:pt>
    <dgm:pt modelId="{6135544F-813C-4236-941C-A38E5EB6E24A}" type="sibTrans" cxnId="{5A4785D3-47DE-4411-AF2A-51C4DBE7D86F}">
      <dgm:prSet/>
      <dgm:spPr/>
      <dgm:t>
        <a:bodyPr/>
        <a:lstStyle/>
        <a:p>
          <a:endParaRPr lang="ru-RU"/>
        </a:p>
      </dgm:t>
    </dgm:pt>
    <dgm:pt modelId="{25F949C1-92E9-4330-9AEE-88ED5C743202}">
      <dgm:prSet phldrT="[Текст]" phldr="1"/>
      <dgm:spPr/>
      <dgm:t>
        <a:bodyPr/>
        <a:lstStyle/>
        <a:p>
          <a:endParaRPr lang="ru-RU"/>
        </a:p>
      </dgm:t>
    </dgm:pt>
    <dgm:pt modelId="{058E7B2E-B836-4431-BFDD-315F954E053E}" type="parTrans" cxnId="{E54E7374-2602-419A-874C-5AA6279274C6}">
      <dgm:prSet/>
      <dgm:spPr/>
      <dgm:t>
        <a:bodyPr/>
        <a:lstStyle/>
        <a:p>
          <a:endParaRPr lang="ru-RU"/>
        </a:p>
      </dgm:t>
    </dgm:pt>
    <dgm:pt modelId="{73B88C02-B509-442A-BEA4-6DAA930D64EF}" type="sibTrans" cxnId="{E54E7374-2602-419A-874C-5AA6279274C6}">
      <dgm:prSet/>
      <dgm:spPr/>
      <dgm:t>
        <a:bodyPr/>
        <a:lstStyle/>
        <a:p>
          <a:endParaRPr lang="ru-RU"/>
        </a:p>
      </dgm:t>
    </dgm:pt>
    <dgm:pt modelId="{5470FE0F-2BDC-4670-B572-85CB7B1EB8CE}">
      <dgm:prSet phldrT="[Текст]" phldr="1"/>
      <dgm:spPr/>
      <dgm:t>
        <a:bodyPr/>
        <a:lstStyle/>
        <a:p>
          <a:endParaRPr lang="ru-RU"/>
        </a:p>
      </dgm:t>
    </dgm:pt>
    <dgm:pt modelId="{025F4CE3-2F94-4897-9B22-B80A5781182E}" type="parTrans" cxnId="{D5C64BD7-9BB2-4E63-B58D-3169B9E94890}">
      <dgm:prSet/>
      <dgm:spPr/>
      <dgm:t>
        <a:bodyPr/>
        <a:lstStyle/>
        <a:p>
          <a:endParaRPr lang="ru-RU"/>
        </a:p>
      </dgm:t>
    </dgm:pt>
    <dgm:pt modelId="{0B6E3F8B-42C9-4C41-9F57-23A51537DE16}" type="sibTrans" cxnId="{D5C64BD7-9BB2-4E63-B58D-3169B9E94890}">
      <dgm:prSet/>
      <dgm:spPr/>
      <dgm:t>
        <a:bodyPr/>
        <a:lstStyle/>
        <a:p>
          <a:endParaRPr lang="ru-RU"/>
        </a:p>
      </dgm:t>
    </dgm:pt>
    <dgm:pt modelId="{94BEDACF-32C2-49F5-AB2F-183CFB118C5B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Экзогенные (внешние) – солнечное тепло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EFC64F-D9C4-4448-9DEE-7B4B5E08B7E4}" type="parTrans" cxnId="{E97D92A2-2C17-4283-B464-8305A8E90E28}">
      <dgm:prSet/>
      <dgm:spPr/>
      <dgm:t>
        <a:bodyPr/>
        <a:lstStyle/>
        <a:p>
          <a:endParaRPr lang="ru-RU"/>
        </a:p>
      </dgm:t>
    </dgm:pt>
    <dgm:pt modelId="{37769602-40E7-4304-B567-6D34F68A58D5}" type="sibTrans" cxnId="{E97D92A2-2C17-4283-B464-8305A8E90E28}">
      <dgm:prSet/>
      <dgm:spPr/>
      <dgm:t>
        <a:bodyPr/>
        <a:lstStyle/>
        <a:p>
          <a:endParaRPr lang="ru-RU"/>
        </a:p>
      </dgm:t>
    </dgm:pt>
    <dgm:pt modelId="{D34439E0-98F8-4CCF-9908-D0389397D3FD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Равнины  и горы 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61867DC-2A2B-4ABC-99C2-5CDC6F9A223A}" type="parTrans" cxnId="{6A3C3D00-095C-4BFA-A011-B9A089E11902}">
      <dgm:prSet/>
      <dgm:spPr/>
      <dgm:t>
        <a:bodyPr/>
        <a:lstStyle/>
        <a:p>
          <a:endParaRPr lang="ru-RU"/>
        </a:p>
      </dgm:t>
    </dgm:pt>
    <dgm:pt modelId="{377CD7F8-4F72-49B8-BE4A-054DA142978D}" type="sibTrans" cxnId="{6A3C3D00-095C-4BFA-A011-B9A089E11902}">
      <dgm:prSet/>
      <dgm:spPr/>
      <dgm:t>
        <a:bodyPr/>
        <a:lstStyle/>
        <a:p>
          <a:endParaRPr lang="ru-RU"/>
        </a:p>
      </dgm:t>
    </dgm:pt>
    <dgm:pt modelId="{41813F40-3472-4A85-A56C-7CD8B3B60A9A}">
      <dgm:prSet phldrT="[Текст]" custT="1"/>
      <dgm:spPr/>
      <dgm:t>
        <a:bodyPr/>
        <a:lstStyle/>
        <a:p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F391966-0881-4B30-9738-0A0A8604977B}" type="parTrans" cxnId="{2904664A-2940-4731-92EB-5CE247F27103}">
      <dgm:prSet/>
      <dgm:spPr/>
      <dgm:t>
        <a:bodyPr/>
        <a:lstStyle/>
        <a:p>
          <a:endParaRPr lang="ru-RU"/>
        </a:p>
      </dgm:t>
    </dgm:pt>
    <dgm:pt modelId="{F97278F8-0366-4F65-91B4-CE9126B62FCA}" type="sibTrans" cxnId="{2904664A-2940-4731-92EB-5CE247F27103}">
      <dgm:prSet/>
      <dgm:spPr/>
      <dgm:t>
        <a:bodyPr/>
        <a:lstStyle/>
        <a:p>
          <a:endParaRPr lang="ru-RU"/>
        </a:p>
      </dgm:t>
    </dgm:pt>
    <dgm:pt modelId="{59068774-FAC9-482F-9DDB-D0CBA182F696}">
      <dgm:prSet phldrT="[Текст]" custT="1"/>
      <dgm:spPr/>
      <dgm:t>
        <a:bodyPr/>
        <a:lstStyle/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Эндогенные (внутренние) – внутренняя энергия Земли</a:t>
          </a:r>
          <a:endParaRPr lang="ru-RU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719768-066D-432A-8E61-A8D5402E893D}" type="parTrans" cxnId="{3964A72C-03C2-42CB-AEB3-B13D18F21972}">
      <dgm:prSet/>
      <dgm:spPr/>
      <dgm:t>
        <a:bodyPr/>
        <a:lstStyle/>
        <a:p>
          <a:endParaRPr lang="ru-RU"/>
        </a:p>
      </dgm:t>
    </dgm:pt>
    <dgm:pt modelId="{5B74219B-4C4D-4E79-ACB4-119EB95A478A}" type="sibTrans" cxnId="{3964A72C-03C2-42CB-AEB3-B13D18F21972}">
      <dgm:prSet/>
      <dgm:spPr/>
      <dgm:t>
        <a:bodyPr/>
        <a:lstStyle/>
        <a:p>
          <a:endParaRPr lang="ru-RU"/>
        </a:p>
      </dgm:t>
    </dgm:pt>
    <dgm:pt modelId="{FE987B5A-9C43-42BC-ADAA-EB29E55EAE17}" type="pres">
      <dgm:prSet presAssocID="{348CD2BB-895B-4218-99D9-4C5A43B4CE6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AC7C3F-76D4-45D4-9E12-B2B55EE00A29}" type="pres">
      <dgm:prSet presAssocID="{60150D72-4362-4B30-9C82-B3056DF6B141}" presName="composite" presStyleCnt="0"/>
      <dgm:spPr/>
      <dgm:t>
        <a:bodyPr/>
        <a:lstStyle/>
        <a:p>
          <a:endParaRPr lang="ru-RU"/>
        </a:p>
      </dgm:t>
    </dgm:pt>
    <dgm:pt modelId="{84B71576-9FE7-4F4E-B6C3-83D5C462F664}" type="pres">
      <dgm:prSet presAssocID="{60150D72-4362-4B30-9C82-B3056DF6B141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851B7A-9D90-4F3D-BBD2-7360B2445C58}" type="pres">
      <dgm:prSet presAssocID="{60150D72-4362-4B30-9C82-B3056DF6B141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F1B84E-963E-43AB-AC78-412E45887585}" type="pres">
      <dgm:prSet presAssocID="{CEAAB3D6-AEC7-4273-94DB-80BA389C6422}" presName="sp" presStyleCnt="0"/>
      <dgm:spPr/>
      <dgm:t>
        <a:bodyPr/>
        <a:lstStyle/>
        <a:p>
          <a:endParaRPr lang="ru-RU"/>
        </a:p>
      </dgm:t>
    </dgm:pt>
    <dgm:pt modelId="{328A2844-AFCE-4587-AB82-9224527FC395}" type="pres">
      <dgm:prSet presAssocID="{25F949C1-92E9-4330-9AEE-88ED5C743202}" presName="composite" presStyleCnt="0"/>
      <dgm:spPr/>
      <dgm:t>
        <a:bodyPr/>
        <a:lstStyle/>
        <a:p>
          <a:endParaRPr lang="ru-RU"/>
        </a:p>
      </dgm:t>
    </dgm:pt>
    <dgm:pt modelId="{C2087365-B04C-4D0B-83A5-4E56BCF611A3}" type="pres">
      <dgm:prSet presAssocID="{25F949C1-92E9-4330-9AEE-88ED5C74320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B9C268-08D9-45D3-8312-29C01E9B9780}" type="pres">
      <dgm:prSet presAssocID="{25F949C1-92E9-4330-9AEE-88ED5C74320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78D264-BF85-4B3D-A92D-4FADCCCE1EB4}" type="pres">
      <dgm:prSet presAssocID="{73B88C02-B509-442A-BEA4-6DAA930D64EF}" presName="sp" presStyleCnt="0"/>
      <dgm:spPr/>
      <dgm:t>
        <a:bodyPr/>
        <a:lstStyle/>
        <a:p>
          <a:endParaRPr lang="ru-RU"/>
        </a:p>
      </dgm:t>
    </dgm:pt>
    <dgm:pt modelId="{2D52C7D9-EDB4-414B-85B9-8FC38DFCB06A}" type="pres">
      <dgm:prSet presAssocID="{5470FE0F-2BDC-4670-B572-85CB7B1EB8CE}" presName="composite" presStyleCnt="0"/>
      <dgm:spPr/>
      <dgm:t>
        <a:bodyPr/>
        <a:lstStyle/>
        <a:p>
          <a:endParaRPr lang="ru-RU"/>
        </a:p>
      </dgm:t>
    </dgm:pt>
    <dgm:pt modelId="{4746AB0D-01CE-4736-AE31-52CA22570FC9}" type="pres">
      <dgm:prSet presAssocID="{5470FE0F-2BDC-4670-B572-85CB7B1EB8C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D99BC9-E3E4-4F95-92F2-0E425015FC43}" type="pres">
      <dgm:prSet presAssocID="{5470FE0F-2BDC-4670-B572-85CB7B1EB8CE}" presName="descendantText" presStyleLbl="alignAcc1" presStyleIdx="2" presStyleCnt="3" custScaleY="108188" custLinFactNeighborX="-105" custLinFactNeighborY="36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4E7374-2602-419A-874C-5AA6279274C6}" srcId="{348CD2BB-895B-4218-99D9-4C5A43B4CE61}" destId="{25F949C1-92E9-4330-9AEE-88ED5C743202}" srcOrd="1" destOrd="0" parTransId="{058E7B2E-B836-4431-BFDD-315F954E053E}" sibTransId="{73B88C02-B509-442A-BEA4-6DAA930D64EF}"/>
    <dgm:cxn modelId="{6A3C3D00-095C-4BFA-A011-B9A089E11902}" srcId="{25F949C1-92E9-4330-9AEE-88ED5C743202}" destId="{D34439E0-98F8-4CCF-9908-D0389397D3FD}" srcOrd="0" destOrd="0" parTransId="{A61867DC-2A2B-4ABC-99C2-5CDC6F9A223A}" sibTransId="{377CD7F8-4F72-49B8-BE4A-054DA142978D}"/>
    <dgm:cxn modelId="{6615A2F1-ABF3-4C58-B3F8-3692FCF4D61D}" type="presOf" srcId="{348CD2BB-895B-4218-99D9-4C5A43B4CE61}" destId="{FE987B5A-9C43-42BC-ADAA-EB29E55EAE17}" srcOrd="0" destOrd="0" presId="urn:microsoft.com/office/officeart/2005/8/layout/chevron2"/>
    <dgm:cxn modelId="{68524A35-B15E-472B-A67F-DA6F9ECDD47D}" type="presOf" srcId="{41813F40-3472-4A85-A56C-7CD8B3B60A9A}" destId="{53B9C268-08D9-45D3-8312-29C01E9B9780}" srcOrd="0" destOrd="1" presId="urn:microsoft.com/office/officeart/2005/8/layout/chevron2"/>
    <dgm:cxn modelId="{888151B6-F806-4B5C-8408-1E2FE6BDE0FA}" type="presOf" srcId="{5470FE0F-2BDC-4670-B572-85CB7B1EB8CE}" destId="{4746AB0D-01CE-4736-AE31-52CA22570FC9}" srcOrd="0" destOrd="0" presId="urn:microsoft.com/office/officeart/2005/8/layout/chevron2"/>
    <dgm:cxn modelId="{E97D92A2-2C17-4283-B464-8305A8E90E28}" srcId="{5470FE0F-2BDC-4670-B572-85CB7B1EB8CE}" destId="{94BEDACF-32C2-49F5-AB2F-183CFB118C5B}" srcOrd="0" destOrd="0" parTransId="{F0EFC64F-D9C4-4448-9DEE-7B4B5E08B7E4}" sibTransId="{37769602-40E7-4304-B567-6D34F68A58D5}"/>
    <dgm:cxn modelId="{D5C64BD7-9BB2-4E63-B58D-3169B9E94890}" srcId="{348CD2BB-895B-4218-99D9-4C5A43B4CE61}" destId="{5470FE0F-2BDC-4670-B572-85CB7B1EB8CE}" srcOrd="2" destOrd="0" parTransId="{025F4CE3-2F94-4897-9B22-B80A5781182E}" sibTransId="{0B6E3F8B-42C9-4C41-9F57-23A51537DE16}"/>
    <dgm:cxn modelId="{9B3A87DA-1F6B-4113-8F11-94C07069D435}" type="presOf" srcId="{60150D72-4362-4B30-9C82-B3056DF6B141}" destId="{84B71576-9FE7-4F4E-B6C3-83D5C462F664}" srcOrd="0" destOrd="0" presId="urn:microsoft.com/office/officeart/2005/8/layout/chevron2"/>
    <dgm:cxn modelId="{8950F477-AE56-4081-9B2A-BC2A7FD06453}" type="presOf" srcId="{25F949C1-92E9-4330-9AEE-88ED5C743202}" destId="{C2087365-B04C-4D0B-83A5-4E56BCF611A3}" srcOrd="0" destOrd="0" presId="urn:microsoft.com/office/officeart/2005/8/layout/chevron2"/>
    <dgm:cxn modelId="{5A4785D3-47DE-4411-AF2A-51C4DBE7D86F}" srcId="{60150D72-4362-4B30-9C82-B3056DF6B141}" destId="{3809901A-885F-430E-978B-EE7CF5827107}" srcOrd="0" destOrd="0" parTransId="{1C38A7C8-2BF3-4E35-B4E2-3C8714D37FBA}" sibTransId="{6135544F-813C-4236-941C-A38E5EB6E24A}"/>
    <dgm:cxn modelId="{8C1F71D8-CED3-4961-A067-258D1D0C0641}" type="presOf" srcId="{59068774-FAC9-482F-9DDB-D0CBA182F696}" destId="{DAD99BC9-E3E4-4F95-92F2-0E425015FC43}" srcOrd="0" destOrd="1" presId="urn:microsoft.com/office/officeart/2005/8/layout/chevron2"/>
    <dgm:cxn modelId="{E9DF384E-A1AF-41B4-B759-0B23DB1CD5BC}" type="presOf" srcId="{94BEDACF-32C2-49F5-AB2F-183CFB118C5B}" destId="{DAD99BC9-E3E4-4F95-92F2-0E425015FC43}" srcOrd="0" destOrd="0" presId="urn:microsoft.com/office/officeart/2005/8/layout/chevron2"/>
    <dgm:cxn modelId="{9E8A7DAF-468B-4A25-ADC9-7D89966EAC19}" type="presOf" srcId="{3809901A-885F-430E-978B-EE7CF5827107}" destId="{C5851B7A-9D90-4F3D-BBD2-7360B2445C58}" srcOrd="0" destOrd="0" presId="urn:microsoft.com/office/officeart/2005/8/layout/chevron2"/>
    <dgm:cxn modelId="{2904664A-2940-4731-92EB-5CE247F27103}" srcId="{25F949C1-92E9-4330-9AEE-88ED5C743202}" destId="{41813F40-3472-4A85-A56C-7CD8B3B60A9A}" srcOrd="1" destOrd="0" parTransId="{DF391966-0881-4B30-9738-0A0A8604977B}" sibTransId="{F97278F8-0366-4F65-91B4-CE9126B62FCA}"/>
    <dgm:cxn modelId="{AE876E9F-0DCB-44C4-B2B1-973DF4D805F7}" srcId="{348CD2BB-895B-4218-99D9-4C5A43B4CE61}" destId="{60150D72-4362-4B30-9C82-B3056DF6B141}" srcOrd="0" destOrd="0" parTransId="{4E34C433-2000-4EEC-958B-423CAA6E2E15}" sibTransId="{CEAAB3D6-AEC7-4273-94DB-80BA389C6422}"/>
    <dgm:cxn modelId="{890C479C-22A9-48B1-B495-9CCBED8A6537}" type="presOf" srcId="{D34439E0-98F8-4CCF-9908-D0389397D3FD}" destId="{53B9C268-08D9-45D3-8312-29C01E9B9780}" srcOrd="0" destOrd="0" presId="urn:microsoft.com/office/officeart/2005/8/layout/chevron2"/>
    <dgm:cxn modelId="{3964A72C-03C2-42CB-AEB3-B13D18F21972}" srcId="{5470FE0F-2BDC-4670-B572-85CB7B1EB8CE}" destId="{59068774-FAC9-482F-9DDB-D0CBA182F696}" srcOrd="1" destOrd="0" parTransId="{A4719768-066D-432A-8E61-A8D5402E893D}" sibTransId="{5B74219B-4C4D-4E79-ACB4-119EB95A478A}"/>
    <dgm:cxn modelId="{832E5F75-5BB4-4C0F-AD02-CBBB54242AE7}" type="presParOf" srcId="{FE987B5A-9C43-42BC-ADAA-EB29E55EAE17}" destId="{7FAC7C3F-76D4-45D4-9E12-B2B55EE00A29}" srcOrd="0" destOrd="0" presId="urn:microsoft.com/office/officeart/2005/8/layout/chevron2"/>
    <dgm:cxn modelId="{C2082EF1-7D1B-43E9-AADE-FEB012D712BF}" type="presParOf" srcId="{7FAC7C3F-76D4-45D4-9E12-B2B55EE00A29}" destId="{84B71576-9FE7-4F4E-B6C3-83D5C462F664}" srcOrd="0" destOrd="0" presId="urn:microsoft.com/office/officeart/2005/8/layout/chevron2"/>
    <dgm:cxn modelId="{EB88E31F-764E-4DBB-BF45-F8EF8AE336B2}" type="presParOf" srcId="{7FAC7C3F-76D4-45D4-9E12-B2B55EE00A29}" destId="{C5851B7A-9D90-4F3D-BBD2-7360B2445C58}" srcOrd="1" destOrd="0" presId="urn:microsoft.com/office/officeart/2005/8/layout/chevron2"/>
    <dgm:cxn modelId="{FFEA0E2C-567A-43F5-B680-4456E0DF5122}" type="presParOf" srcId="{FE987B5A-9C43-42BC-ADAA-EB29E55EAE17}" destId="{50F1B84E-963E-43AB-AC78-412E45887585}" srcOrd="1" destOrd="0" presId="urn:microsoft.com/office/officeart/2005/8/layout/chevron2"/>
    <dgm:cxn modelId="{9C499C43-4B91-4552-B8BB-51B0CA16162E}" type="presParOf" srcId="{FE987B5A-9C43-42BC-ADAA-EB29E55EAE17}" destId="{328A2844-AFCE-4587-AB82-9224527FC395}" srcOrd="2" destOrd="0" presId="urn:microsoft.com/office/officeart/2005/8/layout/chevron2"/>
    <dgm:cxn modelId="{27CC44B6-E141-4581-A0BE-495ABF1F4074}" type="presParOf" srcId="{328A2844-AFCE-4587-AB82-9224527FC395}" destId="{C2087365-B04C-4D0B-83A5-4E56BCF611A3}" srcOrd="0" destOrd="0" presId="urn:microsoft.com/office/officeart/2005/8/layout/chevron2"/>
    <dgm:cxn modelId="{3900BF9D-D1A6-401D-9BCF-28A7CC7F03AC}" type="presParOf" srcId="{328A2844-AFCE-4587-AB82-9224527FC395}" destId="{53B9C268-08D9-45D3-8312-29C01E9B9780}" srcOrd="1" destOrd="0" presId="urn:microsoft.com/office/officeart/2005/8/layout/chevron2"/>
    <dgm:cxn modelId="{6DA936B0-802F-4DEE-BA47-09B6405497A4}" type="presParOf" srcId="{FE987B5A-9C43-42BC-ADAA-EB29E55EAE17}" destId="{4978D264-BF85-4B3D-A92D-4FADCCCE1EB4}" srcOrd="3" destOrd="0" presId="urn:microsoft.com/office/officeart/2005/8/layout/chevron2"/>
    <dgm:cxn modelId="{8EEBAA80-29A2-45E8-812A-F557AEA5179D}" type="presParOf" srcId="{FE987B5A-9C43-42BC-ADAA-EB29E55EAE17}" destId="{2D52C7D9-EDB4-414B-85B9-8FC38DFCB06A}" srcOrd="4" destOrd="0" presId="urn:microsoft.com/office/officeart/2005/8/layout/chevron2"/>
    <dgm:cxn modelId="{67E40C01-756E-4FE3-8497-BC717F4F8DCE}" type="presParOf" srcId="{2D52C7D9-EDB4-414B-85B9-8FC38DFCB06A}" destId="{4746AB0D-01CE-4736-AE31-52CA22570FC9}" srcOrd="0" destOrd="0" presId="urn:microsoft.com/office/officeart/2005/8/layout/chevron2"/>
    <dgm:cxn modelId="{0B00CF19-BBC0-4D1B-9292-D5D5B0C8F9CE}" type="presParOf" srcId="{2D52C7D9-EDB4-414B-85B9-8FC38DFCB06A}" destId="{DAD99BC9-E3E4-4F95-92F2-0E425015FC4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9"/>
          <p:cNvSpPr>
            <a:spLocks/>
          </p:cNvSpPr>
          <p:nvPr userDrawn="1"/>
        </p:nvSpPr>
        <p:spPr bwMode="auto">
          <a:xfrm>
            <a:off x="-27972" y="0"/>
            <a:ext cx="4114800" cy="6858000"/>
          </a:xfrm>
          <a:custGeom>
            <a:avLst/>
            <a:gdLst>
              <a:gd name="T0" fmla="*/ 2147483647 w 2592"/>
              <a:gd name="T1" fmla="*/ 0 h 4320"/>
              <a:gd name="T2" fmla="*/ 0 w 2592"/>
              <a:gd name="T3" fmla="*/ 0 h 4320"/>
              <a:gd name="T4" fmla="*/ 0 w 2592"/>
              <a:gd name="T5" fmla="*/ 2147483647 h 4320"/>
              <a:gd name="T6" fmla="*/ 2147483647 w 2592"/>
              <a:gd name="T7" fmla="*/ 2147483647 h 4320"/>
              <a:gd name="T8" fmla="*/ 2147483647 w 2592"/>
              <a:gd name="T9" fmla="*/ 2147483647 h 4320"/>
              <a:gd name="T10" fmla="*/ 2147483647 w 2592"/>
              <a:gd name="T11" fmla="*/ 2147483647 h 4320"/>
              <a:gd name="T12" fmla="*/ 2147483647 w 2592"/>
              <a:gd name="T13" fmla="*/ 2147483647 h 4320"/>
              <a:gd name="T14" fmla="*/ 2147483647 w 2592"/>
              <a:gd name="T15" fmla="*/ 2147483647 h 4320"/>
              <a:gd name="T16" fmla="*/ 2147483647 w 2592"/>
              <a:gd name="T17" fmla="*/ 2147483647 h 4320"/>
              <a:gd name="T18" fmla="*/ 2147483647 w 2592"/>
              <a:gd name="T19" fmla="*/ 2147483647 h 4320"/>
              <a:gd name="T20" fmla="*/ 2147483647 w 2592"/>
              <a:gd name="T21" fmla="*/ 2147483647 h 4320"/>
              <a:gd name="T22" fmla="*/ 2147483647 w 2592"/>
              <a:gd name="T23" fmla="*/ 2147483647 h 4320"/>
              <a:gd name="T24" fmla="*/ 2147483647 w 2592"/>
              <a:gd name="T25" fmla="*/ 0 h 43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92" h="4320">
                <a:moveTo>
                  <a:pt x="624" y="0"/>
                </a:moveTo>
                <a:lnTo>
                  <a:pt x="0" y="0"/>
                </a:lnTo>
                <a:lnTo>
                  <a:pt x="0" y="4320"/>
                </a:lnTo>
                <a:lnTo>
                  <a:pt x="2592" y="4320"/>
                </a:lnTo>
                <a:cubicBezTo>
                  <a:pt x="2592" y="4320"/>
                  <a:pt x="1828" y="4051"/>
                  <a:pt x="1552" y="3891"/>
                </a:cubicBezTo>
                <a:cubicBezTo>
                  <a:pt x="1276" y="3731"/>
                  <a:pt x="1095" y="3545"/>
                  <a:pt x="935" y="3362"/>
                </a:cubicBezTo>
                <a:cubicBezTo>
                  <a:pt x="775" y="3179"/>
                  <a:pt x="675" y="2997"/>
                  <a:pt x="570" y="2809"/>
                </a:cubicBezTo>
                <a:cubicBezTo>
                  <a:pt x="465" y="2621"/>
                  <a:pt x="369" y="2413"/>
                  <a:pt x="306" y="2233"/>
                </a:cubicBezTo>
                <a:cubicBezTo>
                  <a:pt x="239" y="2056"/>
                  <a:pt x="212" y="1928"/>
                  <a:pt x="192" y="1728"/>
                </a:cubicBezTo>
                <a:cubicBezTo>
                  <a:pt x="175" y="1551"/>
                  <a:pt x="162" y="1336"/>
                  <a:pt x="170" y="1176"/>
                </a:cubicBezTo>
                <a:cubicBezTo>
                  <a:pt x="171" y="1018"/>
                  <a:pt x="176" y="899"/>
                  <a:pt x="200" y="782"/>
                </a:cubicBezTo>
                <a:cubicBezTo>
                  <a:pt x="224" y="665"/>
                  <a:pt x="305" y="430"/>
                  <a:pt x="376" y="312"/>
                </a:cubicBezTo>
                <a:cubicBezTo>
                  <a:pt x="447" y="194"/>
                  <a:pt x="563" y="62"/>
                  <a:pt x="624" y="0"/>
                </a:cubicBezTo>
                <a:close/>
              </a:path>
            </a:pathLst>
          </a:custGeom>
          <a:gradFill rotWithShape="1">
            <a:gsLst>
              <a:gs pos="0">
                <a:srgbClr val="FF9900"/>
              </a:gs>
              <a:gs pos="100000">
                <a:srgbClr val="336699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7" name="Picture 11" descr="s003"/>
          <p:cNvPicPr>
            <a:picLocks noChangeAspect="1" noChangeArrowheads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41910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6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762000" y="4191000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dirty="0" smtClean="0"/>
              <a:t>Образец заголовка</a:t>
            </a:r>
          </a:p>
        </p:txBody>
      </p:sp>
      <p:sp>
        <p:nvSpPr>
          <p:cNvPr id="6157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57912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dt" sz="quarter" idx="10"/>
          </p:nvPr>
        </p:nvSpPr>
        <p:spPr>
          <a:xfrm>
            <a:off x="0" y="6381750"/>
            <a:ext cx="2133600" cy="476250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" name="Rectangle 1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381750"/>
            <a:ext cx="2895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1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629400" y="6381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FF76C-8807-438C-B6CF-CA090749AB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82"/>
          <a:stretch/>
        </p:blipFill>
        <p:spPr>
          <a:xfrm>
            <a:off x="-27972" y="-76200"/>
            <a:ext cx="9171972" cy="6934200"/>
          </a:xfrm>
          <a:prstGeom prst="rect">
            <a:avLst/>
          </a:prstGeom>
          <a:ln w="381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0089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2F607-A096-4CF4-8C10-01BB7CA36C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6673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BD190-6EF7-4AD0-AD2A-F244F5A95F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7301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5B3F1-3147-4220-9D53-28A0CE4412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227634" y="0"/>
            <a:ext cx="8687766" cy="6858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30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B4986-C90E-44E7-B389-1028F58A4A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2013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4FACF-723A-47B8-BD84-3849172C7A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90694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C6B55-CF9A-4A32-AAAF-098834DDEE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52975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BDC7C-8861-4148-8C32-7A9247888F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9589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AFCFF-541B-4A28-B0D3-75E67F70F1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6171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BFE29-7380-42C2-BFC0-9A9F4FC425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4149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7AE8D-DDF0-4346-927D-2E67453553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97424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5"/>
          <p:cNvSpPr>
            <a:spLocks noChangeArrowheads="1"/>
          </p:cNvSpPr>
          <p:nvPr/>
        </p:nvSpPr>
        <p:spPr bwMode="auto">
          <a:xfrm>
            <a:off x="0" y="0"/>
            <a:ext cx="990600" cy="6858000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sp>
        <p:nvSpPr>
          <p:cNvPr id="1027" name="Rectangle 7"/>
          <p:cNvSpPr>
            <a:spLocks noChangeArrowheads="1"/>
          </p:cNvSpPr>
          <p:nvPr/>
        </p:nvSpPr>
        <p:spPr bwMode="auto">
          <a:xfrm>
            <a:off x="8001000" y="0"/>
            <a:ext cx="1143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9900">
                  <a:alpha val="82001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mtClean="0"/>
          </a:p>
        </p:txBody>
      </p:sp>
      <p:pic>
        <p:nvPicPr>
          <p:cNvPr id="1028" name="Picture 10" descr="glabal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81000" y="152400"/>
            <a:ext cx="8159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3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4682986-F8C3-4A2D-AD07-39ADC5E10A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5209/99651992.2d/0_90f6b_18268edd_-1-XL" TargetMode="External"/><Relationship Id="rId13" Type="http://schemas.openxmlformats.org/officeDocument/2006/relationships/hyperlink" Target="http://dialssoft.com/offroad/july/IMG_7087_mini.JPG" TargetMode="External"/><Relationship Id="rId3" Type="http://schemas.openxmlformats.org/officeDocument/2006/relationships/hyperlink" Target="http://zabort.ru/uploads/images/00/60/57/2014/10/08/236eff1082.jpg" TargetMode="External"/><Relationship Id="rId7" Type="http://schemas.openxmlformats.org/officeDocument/2006/relationships/hyperlink" Target="http://aldongar.org/wp-content/uploads/2014/09/39.jpg" TargetMode="External"/><Relationship Id="rId12" Type="http://schemas.openxmlformats.org/officeDocument/2006/relationships/hyperlink" Target="http://stepnoy-sledopyt.narod.ru/vesna/foto2.jpg" TargetMode="External"/><Relationship Id="rId2" Type="http://schemas.openxmlformats.org/officeDocument/2006/relationships/hyperlink" Target="http://infokart.ru/wp-content/uploads/2009/10/kazakhstan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lavyanskaya-kultura.ru/images/5d1648a2cd.jpg" TargetMode="External"/><Relationship Id="rId11" Type="http://schemas.openxmlformats.org/officeDocument/2006/relationships/hyperlink" Target="http://100-bal.ru/pars_docs/refs/7/6821/6821_html_" TargetMode="External"/><Relationship Id="rId5" Type="http://schemas.openxmlformats.org/officeDocument/2006/relationships/hyperlink" Target="http://old.abai.kz/sites/default/files/han_taniri%20(23).jpg" TargetMode="External"/><Relationship Id="rId10" Type="http://schemas.openxmlformats.org/officeDocument/2006/relationships/hyperlink" Target="http://freelance.ru/img/portfolio/pics/00/0A/2A/666264.jpg" TargetMode="External"/><Relationship Id="rId4" Type="http://schemas.openxmlformats.org/officeDocument/2006/relationships/hyperlink" Target="http://fotoholiday.ru/d/51410/d/_109_4.jpg" TargetMode="External"/><Relationship Id="rId9" Type="http://schemas.openxmlformats.org/officeDocument/2006/relationships/hyperlink" Target="http://www.altai-photo.ru/_ph/13/956828441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" y="3886200"/>
            <a:ext cx="89916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5400" b="1" dirty="0" smtClean="0">
                <a:solidFill>
                  <a:schemeClr val="accent3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ГЛАВНЫЕ ЧЕРТЫ РЕЛЬЕФА </a:t>
            </a:r>
            <a:r>
              <a:rPr lang="ru-RU" altLang="ru-RU" sz="5400" b="1" dirty="0">
                <a:solidFill>
                  <a:schemeClr val="accent3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altLang="ru-RU" sz="5400" b="1" dirty="0" smtClean="0">
                <a:solidFill>
                  <a:schemeClr val="accent3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АЗАХСТАНА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2762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9 крупных природных территорий Казахстана </a:t>
            </a:r>
            <a:br>
              <a:rPr lang="ru-RU" sz="4000" b="1" dirty="0" smtClean="0"/>
            </a:b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(Б.А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Федорович, 1970г)</a:t>
            </a:r>
            <a:r>
              <a:rPr lang="ru-RU" sz="3600" b="1" dirty="0" smtClean="0"/>
              <a:t>: 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1981200"/>
            <a:ext cx="8153400" cy="4144963"/>
          </a:xfrm>
        </p:spPr>
        <p:txBody>
          <a:bodyPr/>
          <a:lstStyle/>
          <a:p>
            <a:pPr marL="514350" indent="-514350"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Восточно-Европейская равнина</a:t>
            </a:r>
          </a:p>
          <a:p>
            <a:pPr marL="514350" indent="-514350"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Северо-Казахстанская равнина</a:t>
            </a:r>
          </a:p>
          <a:p>
            <a:pPr marL="514350" indent="-514350"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Туранская</a:t>
            </a:r>
            <a:r>
              <a:rPr lang="ru-RU" alt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равнина</a:t>
            </a:r>
          </a:p>
          <a:p>
            <a:pPr marL="514350" indent="-514350"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Сарыарка</a:t>
            </a:r>
            <a:endParaRPr lang="ru-RU" altLang="ru-RU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514350" indent="-514350"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Урал</a:t>
            </a:r>
          </a:p>
          <a:p>
            <a:pPr marL="514350" indent="-514350"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Алтай</a:t>
            </a:r>
          </a:p>
          <a:p>
            <a:pPr marL="514350" indent="-514350"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Сауыр</a:t>
            </a:r>
            <a:r>
              <a:rPr lang="ru-RU" alt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-Тарбагатай</a:t>
            </a:r>
          </a:p>
          <a:p>
            <a:pPr marL="514350" indent="-514350"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b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Жонгарский</a:t>
            </a:r>
            <a:r>
              <a:rPr lang="ru-RU" alt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Алатау</a:t>
            </a:r>
          </a:p>
          <a:p>
            <a:pPr marL="514350" indent="-514350">
              <a:spcBef>
                <a:spcPct val="0"/>
              </a:spcBef>
              <a:buFontTx/>
              <a:buAutoNum type="arabicPeriod"/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Тянь-Шань</a:t>
            </a:r>
          </a:p>
          <a:p>
            <a:pPr marL="514350" indent="-514350">
              <a:spcBef>
                <a:spcPct val="0"/>
              </a:spcBef>
              <a:buFontTx/>
              <a:buNone/>
              <a:defRPr/>
            </a:pPr>
            <a:endParaRPr lang="ru-RU" altLang="ru-RU" dirty="0" smtClean="0"/>
          </a:p>
          <a:p>
            <a:pPr marL="514350" indent="-514350">
              <a:defRPr/>
            </a:pPr>
            <a:endParaRPr lang="ru-RU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40753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ГОРЫ</a:t>
            </a:r>
            <a:r>
              <a:rPr lang="ru-RU" sz="32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33400"/>
            <a:ext cx="8640960" cy="559276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Гора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выпуклая положительная форма рельефа (вершина, склон, подошва).</a:t>
            </a:r>
          </a:p>
          <a:p>
            <a:pPr marL="0" indent="0" algn="ctr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Горы (горные страны)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обширные, высоко приподнятые над окружающей местностью, сильно и глубоко расчленённые  участки земной коры со складчатой или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складчато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-глыбовой структурой.</a:t>
            </a:r>
          </a:p>
          <a:p>
            <a:pPr marL="0" indent="0" algn="ctr">
              <a:lnSpc>
                <a:spcPct val="80000"/>
              </a:lnSpc>
              <a:spcBef>
                <a:spcPts val="0"/>
              </a:spcBef>
              <a:buNone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80000"/>
              </a:lnSpc>
              <a:spcBef>
                <a:spcPts val="0"/>
              </a:spcBef>
              <a:buNone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284475"/>
              </p:ext>
            </p:extLst>
          </p:nvPr>
        </p:nvGraphicFramePr>
        <p:xfrm>
          <a:off x="304800" y="2438400"/>
          <a:ext cx="8534400" cy="4206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98630"/>
                <a:gridCol w="685150"/>
                <a:gridCol w="2207420"/>
                <a:gridCol w="2743200"/>
              </a:tblGrid>
              <a:tr h="345463"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Различие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гор по высоте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4546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Низкие </a:t>
                      </a:r>
                    </a:p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до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1000 м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Средние</a:t>
                      </a:r>
                    </a:p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 2000 м 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Высокие</a:t>
                      </a:r>
                    </a:p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&gt;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2000м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9940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Мангистауские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Мугоджар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Алтай, 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Тянь-Шань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29520"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 происхождению</a:t>
                      </a:r>
                      <a:endParaRPr lang="ru-RU" sz="2400" b="1" dirty="0">
                        <a:solidFill>
                          <a:srgbClr val="66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66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223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Складчатые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Складчато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-глыбовые</a:t>
                      </a:r>
                      <a:endParaRPr lang="ru-RU" sz="2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926">
                <a:tc grid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Молодые, высокие 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(альпийская складчатость) первичны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Вторичное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горообразование  разрушенных гор в альпийскую складчатость: 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Тянь-Шань, Альпы</a:t>
                      </a:r>
                      <a:endParaRPr lang="ru-RU" sz="2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63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19256" cy="57606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РАВНИНЫ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2000"/>
            <a:ext cx="8305800" cy="583535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Равнины</a:t>
            </a:r>
            <a:r>
              <a:rPr lang="ru-RU" sz="24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обширные участки земной поверхности </a:t>
            </a:r>
          </a:p>
          <a:p>
            <a:pPr marL="0" indent="0" algn="ctr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малыми колебаниями высот </a:t>
            </a:r>
          </a:p>
          <a:p>
            <a:pPr marL="0" indent="0" algn="ctr">
              <a:lnSpc>
                <a:spcPct val="8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незначительными уклонами.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060030"/>
              </p:ext>
            </p:extLst>
          </p:nvPr>
        </p:nvGraphicFramePr>
        <p:xfrm>
          <a:off x="381001" y="1828800"/>
          <a:ext cx="8382000" cy="16808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24199"/>
                <a:gridCol w="2362200"/>
                <a:gridCol w="2895601"/>
              </a:tblGrid>
              <a:tr h="450684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 абсолютной высоте</a:t>
                      </a:r>
                      <a:endParaRPr lang="ru-RU" sz="2400" b="1" dirty="0">
                        <a:solidFill>
                          <a:srgbClr val="66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rgbClr val="66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0789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Низменности</a:t>
                      </a:r>
                      <a:endParaRPr lang="ru-RU" sz="2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 200 м</a:t>
                      </a:r>
                      <a:endParaRPr lang="ru-RU" sz="2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Низменности</a:t>
                      </a:r>
                      <a:endParaRPr lang="ru-RU" sz="2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0789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Возвышенности</a:t>
                      </a:r>
                      <a:endParaRPr lang="ru-RU" sz="2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200-500 м</a:t>
                      </a:r>
                      <a:endParaRPr lang="ru-RU" sz="2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Возвышенности</a:t>
                      </a:r>
                      <a:endParaRPr lang="ru-RU" sz="2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0789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Плоскогорья</a:t>
                      </a:r>
                      <a:endParaRPr lang="ru-RU" sz="2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&gt; </a:t>
                      </a:r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500 м</a:t>
                      </a:r>
                      <a:endParaRPr lang="ru-RU" sz="2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Плоскогорья</a:t>
                      </a:r>
                      <a:endParaRPr lang="ru-RU" sz="20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83" y="3646562"/>
            <a:ext cx="2922895" cy="31890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14400" y="6096000"/>
            <a:ext cx="2002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Прикаспийская 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низменность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0"/>
          <a:stretch/>
        </p:blipFill>
        <p:spPr>
          <a:xfrm>
            <a:off x="3192440" y="3643150"/>
            <a:ext cx="2895600" cy="31890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63248" y="6096000"/>
            <a:ext cx="2315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Северо-Казахская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равнина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295" y="3646561"/>
            <a:ext cx="2850106" cy="318561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14865" y="6387779"/>
            <a:ext cx="950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Устирт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106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274638"/>
            <a:ext cx="7696200" cy="11430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дом: § 10, слайд 5 (к/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9200" y="1295400"/>
            <a:ext cx="7467600" cy="48307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b="1" dirty="0" smtClean="0"/>
              <a:t>Словарная </a:t>
            </a:r>
            <a:r>
              <a:rPr lang="ru-RU" b="1" dirty="0"/>
              <a:t>работа:</a:t>
            </a:r>
            <a:r>
              <a:rPr lang="ru-RU" dirty="0"/>
              <a:t> (стр. 255-259)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Гребень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Котловина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Межгорная впадина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Плато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Террасы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Увал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Цирк</a:t>
            </a:r>
          </a:p>
          <a:p>
            <a:pPr marL="0" indent="0"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82000" cy="63976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Вставьте пропущенные слова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4543" y="1059373"/>
            <a:ext cx="8382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территории Казахстана преобладают равнины и низкогорья, которые расположены на западе, севере и в центральной части республики.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Высокогорные области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анимают  небольшую территорию и расположены на востоке и юго-востоке страны. 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Вся поверхность Казахстана имеет общий наклон с юга на север и с востока на запад.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Самая высокая точка – гора Хан-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Танири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имеет высоту 6995м, а самое низкое место – впадина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Каракия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(-132 м ниже уровня моря).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4369" y="1618917"/>
            <a:ext cx="4111173" cy="34160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544105" y="1993276"/>
            <a:ext cx="3009095" cy="393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47914" y="2398849"/>
            <a:ext cx="2384880" cy="393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47914" y="2902398"/>
            <a:ext cx="2652486" cy="393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41355" y="3698025"/>
            <a:ext cx="3954446" cy="393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095500" y="4549003"/>
            <a:ext cx="2400301" cy="393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181600" y="4571498"/>
            <a:ext cx="3200400" cy="393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606143" y="5051215"/>
            <a:ext cx="2775857" cy="393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972604" y="5367020"/>
            <a:ext cx="1294595" cy="393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2095500" y="5813431"/>
            <a:ext cx="2781300" cy="393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36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Расположите на тектонической карте формы рельефа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8" t="25575" r="20070" b="28493"/>
          <a:stretch/>
        </p:blipFill>
        <p:spPr>
          <a:xfrm>
            <a:off x="315686" y="1106714"/>
            <a:ext cx="8382000" cy="4419600"/>
          </a:xfrm>
        </p:spPr>
      </p:pic>
      <p:sp>
        <p:nvSpPr>
          <p:cNvPr id="3" name="TextBox 2"/>
          <p:cNvSpPr txBox="1"/>
          <p:nvPr/>
        </p:nvSpPr>
        <p:spPr>
          <a:xfrm>
            <a:off x="228600" y="5215769"/>
            <a:ext cx="44492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Туранская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низменность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Тянь-Шань</a:t>
            </a:r>
          </a:p>
          <a:p>
            <a:pPr marL="342900" indent="-342900">
              <a:buAutoNum type="arabicPeriod"/>
            </a:pP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Сарыарка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AutoNum type="arabicPeriod"/>
            </a:pP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Мугаджар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67201" y="5235423"/>
            <a:ext cx="49322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Северо-Казахская равнина</a:t>
            </a:r>
          </a:p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Жонгарский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Алатау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Алтай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Прикаспийская низменность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05200" y="3621314"/>
            <a:ext cx="4572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43600" y="4230914"/>
            <a:ext cx="4572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76800" y="2438400"/>
            <a:ext cx="4572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19400" y="2630714"/>
            <a:ext cx="4572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88543" y="1066800"/>
            <a:ext cx="4572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086600" y="3164114"/>
            <a:ext cx="4572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605486" y="1981200"/>
            <a:ext cx="4572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618343" y="3392714"/>
            <a:ext cx="457200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69903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Интернет-источники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infokart.ru/wp-content/uploads/2009/10/kazakhstan.gif</a:t>
            </a:r>
            <a:r>
              <a:rPr lang="ru-RU" sz="1400" dirty="0" smtClean="0"/>
              <a:t> Карта Казахстана</a:t>
            </a:r>
          </a:p>
          <a:p>
            <a:pPr>
              <a:buFont typeface="Wingdings" pitchFamily="2" charset="2"/>
              <a:buChar char="ü"/>
            </a:pPr>
            <a:r>
              <a:rPr lang="en-US" sz="1400" dirty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zabort.ru/uploads/images/00/60/57/2014/10/08/236eff1082.jpg</a:t>
            </a:r>
            <a:r>
              <a:rPr lang="ru-RU" sz="1400" dirty="0" smtClean="0"/>
              <a:t> Природа (фон слайда)</a:t>
            </a:r>
          </a:p>
          <a:p>
            <a:pPr>
              <a:buFont typeface="Wingdings" pitchFamily="2" charset="2"/>
              <a:buChar char="ü"/>
            </a:pPr>
            <a:r>
              <a:rPr lang="en-US" sz="1400" dirty="0">
                <a:hlinkClick r:id="rId4"/>
              </a:rPr>
              <a:t>http://fotoholiday.ru/d/51410/d/_</a:t>
            </a:r>
            <a:r>
              <a:rPr lang="en-US" sz="1400" dirty="0" smtClean="0">
                <a:hlinkClick r:id="rId4"/>
              </a:rPr>
              <a:t>109_4.jpg</a:t>
            </a:r>
            <a:r>
              <a:rPr lang="ru-RU" sz="1400" dirty="0" smtClean="0"/>
              <a:t> Впадина </a:t>
            </a:r>
            <a:r>
              <a:rPr lang="ru-RU" sz="1400" dirty="0" err="1" smtClean="0"/>
              <a:t>Каракия</a:t>
            </a:r>
            <a:endParaRPr lang="ru-RU" sz="1400" dirty="0" smtClean="0"/>
          </a:p>
          <a:p>
            <a:pPr>
              <a:buFont typeface="Wingdings" pitchFamily="2" charset="2"/>
              <a:buChar char="ü"/>
            </a:pPr>
            <a:r>
              <a:rPr lang="en-US" sz="1400" dirty="0">
                <a:hlinkClick r:id="rId5"/>
              </a:rPr>
              <a:t>http://old.abai.kz/sites/default/files/han_taniri%20(23).</a:t>
            </a:r>
            <a:r>
              <a:rPr lang="en-US" sz="1400" dirty="0" smtClean="0">
                <a:hlinkClick r:id="rId5"/>
              </a:rPr>
              <a:t>jpg</a:t>
            </a:r>
            <a:r>
              <a:rPr lang="ru-RU" sz="1400" dirty="0" smtClean="0"/>
              <a:t> Хан </a:t>
            </a:r>
            <a:r>
              <a:rPr lang="ru-RU" sz="1400" dirty="0" err="1" smtClean="0"/>
              <a:t>Танири</a:t>
            </a:r>
            <a:endParaRPr lang="ru-RU" sz="1400" dirty="0" smtClean="0"/>
          </a:p>
          <a:p>
            <a:pPr>
              <a:buFont typeface="Wingdings" pitchFamily="2" charset="2"/>
              <a:buChar char="ü"/>
            </a:pPr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slavyanskaya-kultura.ru/images/5d1648a2cd.jpg</a:t>
            </a:r>
            <a:r>
              <a:rPr lang="ru-RU" sz="1400" dirty="0" smtClean="0"/>
              <a:t> Равнины</a:t>
            </a:r>
          </a:p>
          <a:p>
            <a:pPr>
              <a:buFont typeface="Wingdings" pitchFamily="2" charset="2"/>
              <a:buChar char="ü"/>
            </a:pPr>
            <a:r>
              <a:rPr lang="en-US" sz="1400" dirty="0">
                <a:hlinkClick r:id="rId7"/>
              </a:rPr>
              <a:t>http://</a:t>
            </a:r>
            <a:r>
              <a:rPr lang="en-US" sz="1400" dirty="0" smtClean="0">
                <a:hlinkClick r:id="rId7"/>
              </a:rPr>
              <a:t>aldongar.org/wp-content/uploads/2014/09/39.jpg</a:t>
            </a:r>
            <a:r>
              <a:rPr lang="ru-RU" sz="1400" dirty="0" smtClean="0"/>
              <a:t> Возвышенности</a:t>
            </a:r>
          </a:p>
          <a:p>
            <a:pPr>
              <a:buFont typeface="Wingdings" pitchFamily="2" charset="2"/>
              <a:buChar char="ü"/>
            </a:pPr>
            <a:r>
              <a:rPr lang="en-US" sz="1400" dirty="0">
                <a:hlinkClick r:id="rId8"/>
              </a:rPr>
              <a:t>http://img-fotki.yandex.ru/get/5209/99651992.2d/0_90f6b_18268edd_-</a:t>
            </a:r>
            <a:r>
              <a:rPr lang="en-US" sz="1400" dirty="0" smtClean="0">
                <a:hlinkClick r:id="rId8"/>
              </a:rPr>
              <a:t>1-XL</a:t>
            </a:r>
            <a:r>
              <a:rPr lang="ru-RU" sz="1400" dirty="0" smtClean="0"/>
              <a:t> Горы </a:t>
            </a:r>
          </a:p>
          <a:p>
            <a:pPr>
              <a:buFont typeface="Wingdings" pitchFamily="2" charset="2"/>
              <a:buChar char="ü"/>
            </a:pPr>
            <a:r>
              <a:rPr lang="en-US" sz="1400" dirty="0">
                <a:hlinkClick r:id="rId9"/>
              </a:rPr>
              <a:t>http://www.altai-photo.ru/_</a:t>
            </a:r>
            <a:r>
              <a:rPr lang="en-US" sz="1400" dirty="0" smtClean="0">
                <a:hlinkClick r:id="rId9"/>
              </a:rPr>
              <a:t>ph/13/956828441.jpg</a:t>
            </a:r>
            <a:r>
              <a:rPr lang="ru-RU" sz="1400" dirty="0" smtClean="0"/>
              <a:t>  Алтай</a:t>
            </a:r>
          </a:p>
          <a:p>
            <a:pPr>
              <a:buFont typeface="Wingdings" pitchFamily="2" charset="2"/>
              <a:buChar char="ü"/>
            </a:pPr>
            <a:r>
              <a:rPr lang="en-US" sz="1400" dirty="0">
                <a:hlinkClick r:id="rId10"/>
              </a:rPr>
              <a:t>http://</a:t>
            </a:r>
            <a:r>
              <a:rPr lang="en-US" sz="1400" dirty="0" smtClean="0">
                <a:hlinkClick r:id="rId10"/>
              </a:rPr>
              <a:t>freelance.ru/img/portfolio/pics/00/0A/2A/666264.jpg</a:t>
            </a:r>
            <a:r>
              <a:rPr lang="ru-RU" sz="1400" dirty="0" smtClean="0"/>
              <a:t> Казахстан</a:t>
            </a:r>
          </a:p>
          <a:p>
            <a:pPr>
              <a:buFont typeface="Wingdings" pitchFamily="2" charset="2"/>
              <a:buChar char="ü"/>
            </a:pPr>
            <a:r>
              <a:rPr lang="ru-RU" sz="1400" dirty="0" smtClean="0"/>
              <a:t>Электронный учебник НЦИ РК для 8 </a:t>
            </a:r>
            <a:r>
              <a:rPr lang="ru-RU" sz="1400" dirty="0" smtClean="0"/>
              <a:t>класса</a:t>
            </a:r>
          </a:p>
          <a:p>
            <a:pPr>
              <a:buFont typeface="Wingdings" pitchFamily="2" charset="2"/>
              <a:buChar char="ü"/>
            </a:pPr>
            <a:r>
              <a:rPr lang="en-US" sz="1400" dirty="0">
                <a:hlinkClick r:id="rId11"/>
              </a:rPr>
              <a:t>http://100-bal.ru/pars_docs/refs/7/6821/6821_html</a:t>
            </a:r>
            <a:r>
              <a:rPr lang="en-US" sz="1400" dirty="0" smtClean="0">
                <a:hlinkClick r:id="rId11"/>
              </a:rPr>
              <a:t>_</a:t>
            </a:r>
            <a:r>
              <a:rPr lang="ru-RU" sz="1400" dirty="0" smtClean="0"/>
              <a:t> Северо-Казахская равнина</a:t>
            </a:r>
          </a:p>
          <a:p>
            <a:pPr>
              <a:buFont typeface="Wingdings" pitchFamily="2" charset="2"/>
              <a:buChar char="ü"/>
            </a:pPr>
            <a:r>
              <a:rPr lang="en-US" sz="1400" dirty="0">
                <a:hlinkClick r:id="rId12"/>
              </a:rPr>
              <a:t>http://</a:t>
            </a:r>
            <a:r>
              <a:rPr lang="en-US" sz="1400" dirty="0" smtClean="0">
                <a:hlinkClick r:id="rId12"/>
              </a:rPr>
              <a:t>stepnoy-sledopyt.narod.ru/vesna/foto2.jpg</a:t>
            </a:r>
            <a:r>
              <a:rPr lang="ru-RU" sz="1400" dirty="0" smtClean="0"/>
              <a:t> Прикаспийская низменность</a:t>
            </a:r>
          </a:p>
          <a:p>
            <a:pPr>
              <a:buFont typeface="Wingdings" pitchFamily="2" charset="2"/>
              <a:buChar char="ü"/>
            </a:pPr>
            <a:r>
              <a:rPr lang="en-US" sz="1400" dirty="0">
                <a:hlinkClick r:id="rId13"/>
              </a:rPr>
              <a:t>http://</a:t>
            </a:r>
            <a:r>
              <a:rPr lang="en-US" sz="1400" dirty="0" smtClean="0">
                <a:hlinkClick r:id="rId13"/>
              </a:rPr>
              <a:t>dialssoft.com/offroad/july/IMG_7087_mini.JPG</a:t>
            </a:r>
            <a:r>
              <a:rPr lang="ru-RU" sz="1400" dirty="0" smtClean="0"/>
              <a:t> </a:t>
            </a:r>
            <a:r>
              <a:rPr lang="ru-RU" sz="1400" dirty="0" err="1" smtClean="0"/>
              <a:t>Устирт</a:t>
            </a: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85868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627236027"/>
              </p:ext>
            </p:extLst>
          </p:nvPr>
        </p:nvGraphicFramePr>
        <p:xfrm>
          <a:off x="304800" y="381000"/>
          <a:ext cx="8610600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1727522" y="426493"/>
            <a:ext cx="7162800" cy="14478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называется рельефом?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27522" y="2286000"/>
            <a:ext cx="7162800" cy="16002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формы рельефа вы знаете?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1641" y="4343400"/>
            <a:ext cx="7162800" cy="1676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рельефа происходит под влиянием…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3948" y="228600"/>
            <a:ext cx="7696200" cy="990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Рельефообразующие процессы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3948" y="1562582"/>
            <a:ext cx="3132348" cy="60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Эндогенные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22168" y="1562582"/>
            <a:ext cx="3132348" cy="609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Экзогенные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32076" y="2294199"/>
            <a:ext cx="2592288" cy="44900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Внутренние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10200" y="2307703"/>
            <a:ext cx="2556284" cy="4354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Внешние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33269" y="3208116"/>
            <a:ext cx="3699616" cy="23260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Разрушение гор, возвышенностей,  заполнение впадин снесенными отложениями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1320" y="3208116"/>
            <a:ext cx="3733800" cy="23260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Вертикальные и горизонтальные движения земной коры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84238" y="5978326"/>
            <a:ext cx="2751767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Созидание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71769" y="5978326"/>
            <a:ext cx="2782747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Разрушение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2085904" y="1232221"/>
            <a:ext cx="484632" cy="330361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446026" y="1232221"/>
            <a:ext cx="484632" cy="330361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6446026" y="2840861"/>
            <a:ext cx="484632" cy="330361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2017806" y="2819400"/>
            <a:ext cx="484632" cy="330361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0800000">
            <a:off x="2008347" y="5548364"/>
            <a:ext cx="484632" cy="330361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10800000">
            <a:off x="6559257" y="5535583"/>
            <a:ext cx="484632" cy="330361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19100" y="152400"/>
            <a:ext cx="8229600" cy="411162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Разнообразие рельефа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3" name="Объект 3"/>
          <p:cNvSpPr>
            <a:spLocks noGrp="1"/>
          </p:cNvSpPr>
          <p:nvPr>
            <p:ph idx="1"/>
          </p:nvPr>
        </p:nvSpPr>
        <p:spPr>
          <a:xfrm>
            <a:off x="533400" y="685800"/>
            <a:ext cx="8153400" cy="5440363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Посмотрите на физическую карту Казахстана. </a:t>
            </a:r>
          </a:p>
          <a:p>
            <a:pPr marL="0" indent="0" algn="ctr">
              <a:buFontTx/>
              <a:buNone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ли по ней определить особенности рельефа? </a:t>
            </a:r>
            <a:endParaRPr lang="ru-RU" alt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4" descr="http://kzinfo.far.ru/pic/kazakhst2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14600"/>
            <a:ext cx="7848600" cy="42344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6691" y="770842"/>
            <a:ext cx="8229600" cy="5135563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рельефа занимают наиболее обширные пространства? </a:t>
            </a: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FontTx/>
              <a:buNone/>
              <a:defRPr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облик они придают территории?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286" y="-10887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8970" y="232229"/>
            <a:ext cx="885348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tabLst>
                <a:tab pos="87313" algn="l"/>
                <a:tab pos="1349375" algn="l"/>
              </a:tabLst>
              <a:defRPr/>
            </a:pP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1/3 территории – </a:t>
            </a:r>
            <a:endPara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tabLst>
                <a:tab pos="87313" algn="l"/>
                <a:tab pos="1349375" algn="l"/>
              </a:tabLst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низменные 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равнины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87"/>
            <a:ext cx="9154886" cy="6857999"/>
          </a:xfrm>
          <a:prstGeom prst="rect">
            <a:avLst/>
          </a:prstGeom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-36286" y="29029"/>
            <a:ext cx="8998744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</a:t>
            </a: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50% территории занимают возвышенности, плато и мелкосопочники. Высота 400 – 500 м.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6143" y="92979"/>
            <a:ext cx="8759825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Горы от 4000 и более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метров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занимают небольшую территорию (10%) и расположены на востоке и юго-востоке республики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4" t="4124" r="1980" b="6332"/>
          <a:stretch/>
        </p:blipFill>
        <p:spPr>
          <a:xfrm>
            <a:off x="-36286" y="-18145"/>
            <a:ext cx="919117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33400" y="381000"/>
            <a:ext cx="838256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Высокие и низкие горы чередуются с межгорными долинами и равнинами </a:t>
            </a:r>
            <a:endParaRPr lang="ru-RU" alt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3" t="32469" r="6752" b="15609"/>
          <a:stretch/>
        </p:blipFill>
        <p:spPr>
          <a:xfrm>
            <a:off x="0" y="1124060"/>
            <a:ext cx="9144000" cy="573393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-36286" y="5208"/>
            <a:ext cx="9191172" cy="1118851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29029"/>
            <a:ext cx="910771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Поверхность республики имеет наклон </a:t>
            </a:r>
            <a:endParaRPr lang="ru-RU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востока на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запад и с юга на север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753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2400"/>
            <a:ext cx="8458200" cy="5668963"/>
          </a:xfrm>
        </p:spPr>
        <p:txBody>
          <a:bodyPr/>
          <a:lstStyle/>
          <a:p>
            <a:pPr marL="0" indent="0" algn="ctr">
              <a:buNone/>
              <a:tabLst>
                <a:tab pos="536575" algn="l"/>
                <a:tab pos="623888" algn="l"/>
              </a:tabLst>
            </a:pP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крупные равнины, плоскогорья,   </a:t>
            </a:r>
          </a:p>
          <a:p>
            <a:pPr marL="0" indent="0" algn="ctr">
              <a:buNone/>
              <a:tabLst>
                <a:tab pos="536575" algn="l"/>
                <a:tab pos="623888" algn="l"/>
              </a:tabLst>
            </a:pP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горы  находятся на территории страны? </a:t>
            </a:r>
          </a:p>
          <a:p>
            <a:pPr>
              <a:buFont typeface="Wingdings" pitchFamily="2" charset="2"/>
              <a:buChar char="ü"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Низменности: 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Прикаспийская </a:t>
            </a:r>
          </a:p>
          <a:p>
            <a:pPr>
              <a:buFont typeface="Wingdings" pitchFamily="2" charset="2"/>
              <a:buChar char="ü"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Равнины: 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Восточно-Европейская, Западно-Сибирская (Северо-Казахстанская),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Туранская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Прибалхашская</a:t>
            </a:r>
            <a:endParaRPr lang="ru-RU" alt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ü"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Плато: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Устирт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Торгайское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Жайык-Жемское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Бетпакдала</a:t>
            </a:r>
            <a:endParaRPr lang="ru-RU" alt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ü"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Возвышенности: 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Общий Сырт</a:t>
            </a:r>
          </a:p>
          <a:p>
            <a:pPr>
              <a:buFont typeface="Wingdings" pitchFamily="2" charset="2"/>
              <a:buChar char="ü"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Низкие горы: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Сарыарка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Мугалжар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Мангистауские</a:t>
            </a:r>
            <a:endParaRPr lang="ru-RU" alt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ü"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Высокие горы: 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Тянь-Шань, Алтай,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Сауыр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Тарбагатай,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Жонгарский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Алатау</a:t>
            </a:r>
          </a:p>
          <a:p>
            <a:pPr>
              <a:buFont typeface="Wingdings" pitchFamily="2" charset="2"/>
              <a:buChar char="Ø"/>
            </a:pPr>
            <a:endParaRPr lang="ru-RU" altLang="ru-RU" dirty="0" smtClean="0"/>
          </a:p>
        </p:txBody>
      </p:sp>
      <p:pic>
        <p:nvPicPr>
          <p:cNvPr id="4" name="Picture 2" descr="http://www.kazreferat.info/kazakhstan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9"/>
          <a:stretch>
            <a:fillRect/>
          </a:stretch>
        </p:blipFill>
        <p:spPr bwMode="auto">
          <a:xfrm>
            <a:off x="273530" y="1157582"/>
            <a:ext cx="8664615" cy="57004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8600"/>
            <a:ext cx="8839200" cy="5897563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самую высокую и самую низкую точки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Самая высокая точка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Казахстана -</a:t>
            </a:r>
          </a:p>
          <a:p>
            <a:pPr marL="0" indent="0">
              <a:buNone/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пик Хан 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Танири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(6995м)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Самая низкая </a:t>
            </a:r>
            <a:r>
              <a:rPr lang="ru-RU" dirty="0"/>
              <a:t>-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впадина 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Каракия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(-132м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0" indent="0">
              <a:buFontTx/>
              <a:buNone/>
              <a:defRPr/>
            </a:pPr>
            <a:r>
              <a:rPr lang="ru-RU" dirty="0" smtClean="0"/>
              <a:t>   </a:t>
            </a:r>
          </a:p>
          <a:p>
            <a:pPr marL="0" indent="0">
              <a:buFontTx/>
              <a:buNone/>
              <a:defRPr/>
            </a:pPr>
            <a:r>
              <a:rPr lang="ru-RU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Разница </a:t>
            </a:r>
            <a:r>
              <a:rPr lang="ru-RU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высот – 7127 м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19460" name="Picture 4" descr="http://alp.org.ua/wp-content/uploads/2013/03/0_2543_1f851641_XL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99" y="0"/>
            <a:ext cx="9144000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010400" y="369332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Хан-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Танири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04"/>
          <a:stretch/>
        </p:blipFill>
        <p:spPr>
          <a:xfrm>
            <a:off x="-9099" y="0"/>
            <a:ext cx="9144000" cy="7010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40114" y="6535542"/>
            <a:ext cx="1118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Каракия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60960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800000"/>
                </a:solidFill>
              </a:rPr>
              <a:t>         </a:t>
            </a:r>
            <a:br>
              <a:rPr lang="ru-RU" b="1" dirty="0" smtClean="0">
                <a:solidFill>
                  <a:srgbClr val="800000"/>
                </a:solidFill>
              </a:rPr>
            </a:b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Высочайшие вершины: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059363"/>
          </a:xfrm>
        </p:spPr>
        <p:txBody>
          <a:bodyPr/>
          <a:lstStyle/>
          <a:p>
            <a:pPr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Пик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Хан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Танири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(Тянь</a:t>
            </a: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Шань) - 6995 м </a:t>
            </a:r>
          </a:p>
          <a:p>
            <a:pPr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Пик 100 лет Всесоюзному географическому обществу (хребет Меридиональный) - 6276 м </a:t>
            </a:r>
          </a:p>
          <a:p>
            <a:pPr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Пик Талгар (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Заилейский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Алатау) - 4973м</a:t>
            </a:r>
          </a:p>
          <a:p>
            <a:pPr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Пик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Ишанбулак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Кунгей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Алатау) - 4674 м</a:t>
            </a:r>
          </a:p>
          <a:p>
            <a:pPr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Гора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Бесбакан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Жонгарский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Алатау) - 4622 м </a:t>
            </a:r>
          </a:p>
          <a:p>
            <a:pPr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Гора Белуха (горы Алтай) - 4506 м</a:t>
            </a:r>
          </a:p>
          <a:p>
            <a:pPr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Пик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Манас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(хребет Талас) - 4482 м</a:t>
            </a:r>
          </a:p>
          <a:p>
            <a:pPr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Гора 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Ашутор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alt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Терскей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Алатау) - 4370 м</a:t>
            </a:r>
          </a:p>
          <a:p>
            <a:pPr marL="0" indent="0">
              <a:buNone/>
            </a:pPr>
            <a:endParaRPr lang="ru-RU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Сопоставьте физическую и тектоническую карты по основным формам рельефа. Сделайте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</a:p>
          <a:p>
            <a:pPr marL="0" indent="0" algn="ctr">
              <a:buFontTx/>
              <a:buNone/>
              <a:defRPr/>
            </a:pPr>
            <a:endParaRPr lang="ru-RU" sz="3600" dirty="0"/>
          </a:p>
          <a:p>
            <a:pPr algn="ctr">
              <a:buFont typeface="Wingdings" pitchFamily="2" charset="2"/>
              <a:buChar char="ü"/>
              <a:defRPr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Платформа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равнина</a:t>
            </a:r>
          </a:p>
          <a:p>
            <a:pPr algn="ctr">
              <a:buFont typeface="Wingdings" pitchFamily="2" charset="2"/>
              <a:buChar char="ü"/>
              <a:defRPr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Складчатость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горы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ru-RU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551</TotalTime>
  <Words>711</Words>
  <Application>Microsoft Office PowerPoint</Application>
  <PresentationFormat>Экран (4:3)</PresentationFormat>
  <Paragraphs>153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Оформление по умолчанию</vt:lpstr>
      <vt:lpstr>ГЛАВНЫЕ ЧЕРТЫ РЕЛЬЕФА КАЗАХСТАНА</vt:lpstr>
      <vt:lpstr>Презентация PowerPoint</vt:lpstr>
      <vt:lpstr>Презентация PowerPoint</vt:lpstr>
      <vt:lpstr>Разнообразие рельефа</vt:lpstr>
      <vt:lpstr>Презентация PowerPoint</vt:lpstr>
      <vt:lpstr>Презентация PowerPoint</vt:lpstr>
      <vt:lpstr>Презентация PowerPoint</vt:lpstr>
      <vt:lpstr>          Высочайшие вершины: </vt:lpstr>
      <vt:lpstr>Презентация PowerPoint</vt:lpstr>
      <vt:lpstr> 9 крупных природных территорий Казахстана  (Б.А. Федорович, 1970г):  </vt:lpstr>
      <vt:lpstr>ГОРЫ </vt:lpstr>
      <vt:lpstr>РАВНИНЫ</vt:lpstr>
      <vt:lpstr>На дом: § 10, слайд 5 (к/к) </vt:lpstr>
      <vt:lpstr>Вставьте пропущенные слова</vt:lpstr>
      <vt:lpstr>Расположите на тектонической карте формы рельефа</vt:lpstr>
      <vt:lpstr>Интернет-источники</vt:lpstr>
    </vt:vector>
  </TitlesOfParts>
  <Company>ЭКЛИЦЕЙ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ГЛАВНЫЕ ЧЕРТЫ РЕЛЬЕФА</dc:title>
  <dc:subject>КАЗАХСТАН</dc:subject>
  <dc:creator>РЯБОВА Л.Н.</dc:creator>
  <cp:lastModifiedBy>Dell</cp:lastModifiedBy>
  <cp:revision>66</cp:revision>
  <cp:lastPrinted>1601-01-01T00:00:00Z</cp:lastPrinted>
  <dcterms:created xsi:type="dcterms:W3CDTF">1601-01-01T00:00:00Z</dcterms:created>
  <dcterms:modified xsi:type="dcterms:W3CDTF">2015-10-15T12:26:00Z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