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9" r:id="rId3"/>
    <p:sldId id="260" r:id="rId4"/>
    <p:sldId id="311" r:id="rId5"/>
    <p:sldId id="278" r:id="rId6"/>
    <p:sldId id="264" r:id="rId7"/>
    <p:sldId id="315" r:id="rId8"/>
    <p:sldId id="265" r:id="rId9"/>
    <p:sldId id="266" r:id="rId10"/>
    <p:sldId id="280" r:id="rId11"/>
    <p:sldId id="282" r:id="rId12"/>
    <p:sldId id="283" r:id="rId13"/>
    <p:sldId id="285" r:id="rId14"/>
    <p:sldId id="286" r:id="rId15"/>
    <p:sldId id="290" r:id="rId16"/>
    <p:sldId id="309" r:id="rId17"/>
    <p:sldId id="279" r:id="rId18"/>
    <p:sldId id="307" r:id="rId19"/>
    <p:sldId id="308" r:id="rId20"/>
    <p:sldId id="293" r:id="rId21"/>
    <p:sldId id="314" r:id="rId22"/>
    <p:sldId id="292" r:id="rId23"/>
    <p:sldId id="287" r:id="rId24"/>
    <p:sldId id="288" r:id="rId25"/>
    <p:sldId id="306" r:id="rId26"/>
    <p:sldId id="299" r:id="rId27"/>
    <p:sldId id="300" r:id="rId28"/>
    <p:sldId id="297" r:id="rId29"/>
    <p:sldId id="298" r:id="rId30"/>
    <p:sldId id="302" r:id="rId31"/>
    <p:sldId id="294" r:id="rId32"/>
    <p:sldId id="305" r:id="rId33"/>
    <p:sldId id="312" r:id="rId34"/>
    <p:sldId id="303" r:id="rId35"/>
    <p:sldId id="304" r:id="rId36"/>
    <p:sldId id="295" r:id="rId37"/>
    <p:sldId id="25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455BE-9125-4688-9668-753071611E26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C7896-A90F-479C-886A-AA17A60D4D4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BE0675-89C6-4DED-941C-A0D406808605}" type="parTrans" cxnId="{5DC095E4-C898-4687-A5CE-92AFA6D811D3}">
      <dgm:prSet/>
      <dgm:spPr/>
      <dgm:t>
        <a:bodyPr/>
        <a:lstStyle/>
        <a:p>
          <a:endParaRPr lang="ru-RU" sz="2000"/>
        </a:p>
      </dgm:t>
    </dgm:pt>
    <dgm:pt modelId="{B5287780-975C-4167-8D4D-DAFA8C58FF4E}" type="sibTrans" cxnId="{5DC095E4-C898-4687-A5CE-92AFA6D811D3}">
      <dgm:prSet/>
      <dgm:spPr/>
      <dgm:t>
        <a:bodyPr/>
        <a:lstStyle/>
        <a:p>
          <a:endParaRPr lang="ru-RU" sz="2000"/>
        </a:p>
      </dgm:t>
    </dgm:pt>
    <dgm:pt modelId="{8EA4A7FD-8D63-4F7D-8E5F-6F3B7F2F6C6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Весь год  одна воздушная  масса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A2226-63F3-4374-B982-B32D9C2D685C}" type="parTrans" cxnId="{E333D1E3-E06E-4478-A407-06F2C986B9FF}">
      <dgm:prSet/>
      <dgm:spPr/>
      <dgm:t>
        <a:bodyPr/>
        <a:lstStyle/>
        <a:p>
          <a:endParaRPr lang="ru-RU" sz="2000"/>
        </a:p>
      </dgm:t>
    </dgm:pt>
    <dgm:pt modelId="{DCC3DAB6-4501-4F5F-A252-3C2ED984BDA9}" type="sibTrans" cxnId="{E333D1E3-E06E-4478-A407-06F2C986B9FF}">
      <dgm:prSet/>
      <dgm:spPr/>
      <dgm:t>
        <a:bodyPr/>
        <a:lstStyle/>
        <a:p>
          <a:endParaRPr lang="ru-RU" sz="2000"/>
        </a:p>
      </dgm:t>
    </dgm:pt>
    <dgm:pt modelId="{74DAD482-D579-45EB-A6BE-1FA2B630DE6B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ПЕРЕХОДНЫЕ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3EA28-DB09-459D-8DDE-1222E545C40F}" type="parTrans" cxnId="{43D162D2-D155-4EE8-8E04-2288CD2338DE}">
      <dgm:prSet/>
      <dgm:spPr/>
      <dgm:t>
        <a:bodyPr/>
        <a:lstStyle/>
        <a:p>
          <a:endParaRPr lang="ru-RU" sz="2000"/>
        </a:p>
      </dgm:t>
    </dgm:pt>
    <dgm:pt modelId="{90C60CA8-B1F8-4115-BA86-89720A571C32}" type="sibTrans" cxnId="{43D162D2-D155-4EE8-8E04-2288CD2338DE}">
      <dgm:prSet/>
      <dgm:spPr/>
      <dgm:t>
        <a:bodyPr/>
        <a:lstStyle/>
        <a:p>
          <a:endParaRPr lang="ru-RU" sz="2000"/>
        </a:p>
      </dgm:t>
    </dgm:pt>
    <dgm:pt modelId="{3A6DCADE-09FF-4AE5-82C9-12F0D1233BB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Господствуют две ВМ, которые меняются по сезонам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77C1AA-7C27-4F02-A7AB-8B662B65784A}" type="parTrans" cxnId="{21B3D11E-60B2-4003-9975-4D60B4DED5AD}">
      <dgm:prSet/>
      <dgm:spPr/>
      <dgm:t>
        <a:bodyPr/>
        <a:lstStyle/>
        <a:p>
          <a:endParaRPr lang="ru-RU" sz="2000"/>
        </a:p>
      </dgm:t>
    </dgm:pt>
    <dgm:pt modelId="{933B785C-BAEF-4D80-BF83-A35C15C17B66}" type="sibTrans" cxnId="{21B3D11E-60B2-4003-9975-4D60B4DED5AD}">
      <dgm:prSet/>
      <dgm:spPr/>
      <dgm:t>
        <a:bodyPr/>
        <a:lstStyle/>
        <a:p>
          <a:endParaRPr lang="ru-RU" sz="2000"/>
        </a:p>
      </dgm:t>
    </dgm:pt>
    <dgm:pt modelId="{44A715BA-B6D0-4AE3-8CC5-549EC81B543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Имеют  приставку «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(под каким поясом расположена)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F8D1D-ADA4-445D-8581-E878F5D08F32}" type="parTrans" cxnId="{D84F45D3-FB83-4850-87DF-FB1BEEA81996}">
      <dgm:prSet/>
      <dgm:spPr/>
      <dgm:t>
        <a:bodyPr/>
        <a:lstStyle/>
        <a:p>
          <a:endParaRPr lang="ru-RU" sz="2000"/>
        </a:p>
      </dgm:t>
    </dgm:pt>
    <dgm:pt modelId="{597AA25E-14E1-4C80-9CF3-D0FA135C931B}" type="sibTrans" cxnId="{D84F45D3-FB83-4850-87DF-FB1BEEA81996}">
      <dgm:prSet/>
      <dgm:spPr/>
      <dgm:t>
        <a:bodyPr/>
        <a:lstStyle/>
        <a:p>
          <a:endParaRPr lang="ru-RU" sz="2000"/>
        </a:p>
      </dgm:t>
    </dgm:pt>
    <dgm:pt modelId="{D1D14F1C-4671-4A84-90EA-D94D0A1B90DB}" type="pres">
      <dgm:prSet presAssocID="{6E5455BE-9125-4688-9668-753071611E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D14D82-4B8E-4F6E-93E2-8A347602931B}" type="pres">
      <dgm:prSet presAssocID="{ED8C7896-A90F-479C-886A-AA17A60D4D43}" presName="hierRoot1" presStyleCnt="0"/>
      <dgm:spPr/>
    </dgm:pt>
    <dgm:pt modelId="{0F06EC2C-7341-4F46-B87D-BFE5C83941D8}" type="pres">
      <dgm:prSet presAssocID="{ED8C7896-A90F-479C-886A-AA17A60D4D43}" presName="composite" presStyleCnt="0"/>
      <dgm:spPr/>
    </dgm:pt>
    <dgm:pt modelId="{58CA1DD6-F9F7-4F17-AF0C-63D568AA19D1}" type="pres">
      <dgm:prSet presAssocID="{ED8C7896-A90F-479C-886A-AA17A60D4D43}" presName="background" presStyleLbl="node0" presStyleIdx="0" presStyleCnt="2"/>
      <dgm:spPr/>
    </dgm:pt>
    <dgm:pt modelId="{5719C0D8-7CF3-43BE-94C0-ACEE77C7A9F2}" type="pres">
      <dgm:prSet presAssocID="{ED8C7896-A90F-479C-886A-AA17A60D4D43}" presName="text" presStyleLbl="fgAcc0" presStyleIdx="0" presStyleCnt="2" custScaleX="137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53D1B5-F7D0-47DA-8BA4-15F415264C23}" type="pres">
      <dgm:prSet presAssocID="{ED8C7896-A90F-479C-886A-AA17A60D4D43}" presName="hierChild2" presStyleCnt="0"/>
      <dgm:spPr/>
    </dgm:pt>
    <dgm:pt modelId="{F8084907-9C21-4E5F-8694-2300013555CF}" type="pres">
      <dgm:prSet presAssocID="{B48A2226-63F3-4374-B982-B32D9C2D685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E621725-8D81-4DDA-8810-7D0CC300E668}" type="pres">
      <dgm:prSet presAssocID="{8EA4A7FD-8D63-4F7D-8E5F-6F3B7F2F6C61}" presName="hierRoot2" presStyleCnt="0"/>
      <dgm:spPr/>
    </dgm:pt>
    <dgm:pt modelId="{59D1AF49-D140-47D6-ADE9-3B20C65180B3}" type="pres">
      <dgm:prSet presAssocID="{8EA4A7FD-8D63-4F7D-8E5F-6F3B7F2F6C61}" presName="composite2" presStyleCnt="0"/>
      <dgm:spPr/>
    </dgm:pt>
    <dgm:pt modelId="{EAC56C4F-22A0-49CC-A8E5-0BFBA548FF3C}" type="pres">
      <dgm:prSet presAssocID="{8EA4A7FD-8D63-4F7D-8E5F-6F3B7F2F6C61}" presName="background2" presStyleLbl="node2" presStyleIdx="0" presStyleCnt="3"/>
      <dgm:spPr/>
    </dgm:pt>
    <dgm:pt modelId="{A2D92FCF-9B20-4B77-B593-7B2EAD7FEBE8}" type="pres">
      <dgm:prSet presAssocID="{8EA4A7FD-8D63-4F7D-8E5F-6F3B7F2F6C61}" presName="text2" presStyleLbl="fgAcc2" presStyleIdx="0" presStyleCnt="3" custScaleX="132866" custScaleY="142190" custLinFactNeighborX="-3492" custLinFactNeighborY="-4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10CA9E-D869-4A3C-8A86-F0EC00CD876A}" type="pres">
      <dgm:prSet presAssocID="{8EA4A7FD-8D63-4F7D-8E5F-6F3B7F2F6C61}" presName="hierChild3" presStyleCnt="0"/>
      <dgm:spPr/>
    </dgm:pt>
    <dgm:pt modelId="{48DF0E88-703E-46CB-8EAE-D36C9D68670E}" type="pres">
      <dgm:prSet presAssocID="{74DAD482-D579-45EB-A6BE-1FA2B630DE6B}" presName="hierRoot1" presStyleCnt="0"/>
      <dgm:spPr/>
    </dgm:pt>
    <dgm:pt modelId="{F60E0511-8397-4DDB-860D-2894F8F8BFAE}" type="pres">
      <dgm:prSet presAssocID="{74DAD482-D579-45EB-A6BE-1FA2B630DE6B}" presName="composite" presStyleCnt="0"/>
      <dgm:spPr/>
    </dgm:pt>
    <dgm:pt modelId="{B831F6A4-DB9E-450D-A499-3DC72E80E008}" type="pres">
      <dgm:prSet presAssocID="{74DAD482-D579-45EB-A6BE-1FA2B630DE6B}" presName="background" presStyleLbl="node0" presStyleIdx="1" presStyleCnt="2"/>
      <dgm:spPr/>
    </dgm:pt>
    <dgm:pt modelId="{0FD89636-79C5-4460-B5BF-025865EA1D7F}" type="pres">
      <dgm:prSet presAssocID="{74DAD482-D579-45EB-A6BE-1FA2B630DE6B}" presName="text" presStyleLbl="fgAcc0" presStyleIdx="1" presStyleCnt="2" custScaleX="179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0B8950-95AE-48B8-97D3-91353E78C48F}" type="pres">
      <dgm:prSet presAssocID="{74DAD482-D579-45EB-A6BE-1FA2B630DE6B}" presName="hierChild2" presStyleCnt="0"/>
      <dgm:spPr/>
    </dgm:pt>
    <dgm:pt modelId="{1E55BB34-CB02-47A2-B191-C47829A2715E}" type="pres">
      <dgm:prSet presAssocID="{F277C1AA-7C27-4F02-A7AB-8B662B65784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4BFF54C-EB6B-44C9-8B49-DD277BDEC178}" type="pres">
      <dgm:prSet presAssocID="{3A6DCADE-09FF-4AE5-82C9-12F0D1233BB0}" presName="hierRoot2" presStyleCnt="0"/>
      <dgm:spPr/>
    </dgm:pt>
    <dgm:pt modelId="{EE159B8C-3A85-4077-91C7-270CD4C106DE}" type="pres">
      <dgm:prSet presAssocID="{3A6DCADE-09FF-4AE5-82C9-12F0D1233BB0}" presName="composite2" presStyleCnt="0"/>
      <dgm:spPr/>
    </dgm:pt>
    <dgm:pt modelId="{CA65DB03-93BE-4055-95EE-B24E3BD77D8C}" type="pres">
      <dgm:prSet presAssocID="{3A6DCADE-09FF-4AE5-82C9-12F0D1233BB0}" presName="background2" presStyleLbl="node2" presStyleIdx="1" presStyleCnt="3"/>
      <dgm:spPr/>
    </dgm:pt>
    <dgm:pt modelId="{1C23D645-CC29-4EF3-AE87-49B81DA0EEC2}" type="pres">
      <dgm:prSet presAssocID="{3A6DCADE-09FF-4AE5-82C9-12F0D1233BB0}" presName="text2" presStyleLbl="fgAcc2" presStyleIdx="1" presStyleCnt="3" custScaleX="136179" custScaleY="144498" custLinFactNeighborX="-283" custLinFactNeighborY="-12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3A77B-8D32-48C3-BB69-71606DF85265}" type="pres">
      <dgm:prSet presAssocID="{3A6DCADE-09FF-4AE5-82C9-12F0D1233BB0}" presName="hierChild3" presStyleCnt="0"/>
      <dgm:spPr/>
    </dgm:pt>
    <dgm:pt modelId="{FF2204B0-8B5E-4736-9EEF-3BA7E47BE013}" type="pres">
      <dgm:prSet presAssocID="{DCCF8D1D-ADA4-445D-8581-E878F5D08F3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C3D56FD-0C46-4833-905E-79B0AB01A82F}" type="pres">
      <dgm:prSet presAssocID="{44A715BA-B6D0-4AE3-8CC5-549EC81B5436}" presName="hierRoot2" presStyleCnt="0"/>
      <dgm:spPr/>
    </dgm:pt>
    <dgm:pt modelId="{4B97ED59-D122-49B5-9152-72F235CF319D}" type="pres">
      <dgm:prSet presAssocID="{44A715BA-B6D0-4AE3-8CC5-549EC81B5436}" presName="composite2" presStyleCnt="0"/>
      <dgm:spPr/>
    </dgm:pt>
    <dgm:pt modelId="{3D836372-191E-42C3-A156-EFBD86B79119}" type="pres">
      <dgm:prSet presAssocID="{44A715BA-B6D0-4AE3-8CC5-549EC81B5436}" presName="background2" presStyleLbl="node2" presStyleIdx="2" presStyleCnt="3"/>
      <dgm:spPr/>
    </dgm:pt>
    <dgm:pt modelId="{4F41B5BC-71CF-4F5F-A9E9-795C7D31E6F5}" type="pres">
      <dgm:prSet presAssocID="{44A715BA-B6D0-4AE3-8CC5-549EC81B5436}" presName="text2" presStyleLbl="fgAcc2" presStyleIdx="2" presStyleCnt="3" custScaleX="159516" custScaleY="146516" custLinFactNeighborX="-1038" custLinFactNeighborY="-12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16EB61-7DC2-486A-B86E-E0F545406F3B}" type="pres">
      <dgm:prSet presAssocID="{44A715BA-B6D0-4AE3-8CC5-549EC81B5436}" presName="hierChild3" presStyleCnt="0"/>
      <dgm:spPr/>
    </dgm:pt>
  </dgm:ptLst>
  <dgm:cxnLst>
    <dgm:cxn modelId="{632175CC-FA36-4101-84D6-4138250D6CA3}" type="presOf" srcId="{F277C1AA-7C27-4F02-A7AB-8B662B65784A}" destId="{1E55BB34-CB02-47A2-B191-C47829A2715E}" srcOrd="0" destOrd="0" presId="urn:microsoft.com/office/officeart/2005/8/layout/hierarchy1"/>
    <dgm:cxn modelId="{C8E0507F-5B03-433F-AEB8-ED51369DC4BE}" type="presOf" srcId="{74DAD482-D579-45EB-A6BE-1FA2B630DE6B}" destId="{0FD89636-79C5-4460-B5BF-025865EA1D7F}" srcOrd="0" destOrd="0" presId="urn:microsoft.com/office/officeart/2005/8/layout/hierarchy1"/>
    <dgm:cxn modelId="{3B087228-F85D-416C-8D54-0312975E1A94}" type="presOf" srcId="{6E5455BE-9125-4688-9668-753071611E26}" destId="{D1D14F1C-4671-4A84-90EA-D94D0A1B90DB}" srcOrd="0" destOrd="0" presId="urn:microsoft.com/office/officeart/2005/8/layout/hierarchy1"/>
    <dgm:cxn modelId="{EB37995C-134A-41D3-BF96-BB8DD7D2647F}" type="presOf" srcId="{8EA4A7FD-8D63-4F7D-8E5F-6F3B7F2F6C61}" destId="{A2D92FCF-9B20-4B77-B593-7B2EAD7FEBE8}" srcOrd="0" destOrd="0" presId="urn:microsoft.com/office/officeart/2005/8/layout/hierarchy1"/>
    <dgm:cxn modelId="{E333D1E3-E06E-4478-A407-06F2C986B9FF}" srcId="{ED8C7896-A90F-479C-886A-AA17A60D4D43}" destId="{8EA4A7FD-8D63-4F7D-8E5F-6F3B7F2F6C61}" srcOrd="0" destOrd="0" parTransId="{B48A2226-63F3-4374-B982-B32D9C2D685C}" sibTransId="{DCC3DAB6-4501-4F5F-A252-3C2ED984BDA9}"/>
    <dgm:cxn modelId="{21B3D11E-60B2-4003-9975-4D60B4DED5AD}" srcId="{74DAD482-D579-45EB-A6BE-1FA2B630DE6B}" destId="{3A6DCADE-09FF-4AE5-82C9-12F0D1233BB0}" srcOrd="0" destOrd="0" parTransId="{F277C1AA-7C27-4F02-A7AB-8B662B65784A}" sibTransId="{933B785C-BAEF-4D80-BF83-A35C15C17B66}"/>
    <dgm:cxn modelId="{5DC095E4-C898-4687-A5CE-92AFA6D811D3}" srcId="{6E5455BE-9125-4688-9668-753071611E26}" destId="{ED8C7896-A90F-479C-886A-AA17A60D4D43}" srcOrd="0" destOrd="0" parTransId="{94BE0675-89C6-4DED-941C-A0D406808605}" sibTransId="{B5287780-975C-4167-8D4D-DAFA8C58FF4E}"/>
    <dgm:cxn modelId="{D84F45D3-FB83-4850-87DF-FB1BEEA81996}" srcId="{74DAD482-D579-45EB-A6BE-1FA2B630DE6B}" destId="{44A715BA-B6D0-4AE3-8CC5-549EC81B5436}" srcOrd="1" destOrd="0" parTransId="{DCCF8D1D-ADA4-445D-8581-E878F5D08F32}" sibTransId="{597AA25E-14E1-4C80-9CF3-D0FA135C931B}"/>
    <dgm:cxn modelId="{22C8048D-EEC4-41F0-BFD2-6BC116CF02F2}" type="presOf" srcId="{DCCF8D1D-ADA4-445D-8581-E878F5D08F32}" destId="{FF2204B0-8B5E-4736-9EEF-3BA7E47BE013}" srcOrd="0" destOrd="0" presId="urn:microsoft.com/office/officeart/2005/8/layout/hierarchy1"/>
    <dgm:cxn modelId="{06781B19-B086-4758-BA86-2358B7133C4B}" type="presOf" srcId="{3A6DCADE-09FF-4AE5-82C9-12F0D1233BB0}" destId="{1C23D645-CC29-4EF3-AE87-49B81DA0EEC2}" srcOrd="0" destOrd="0" presId="urn:microsoft.com/office/officeart/2005/8/layout/hierarchy1"/>
    <dgm:cxn modelId="{A448F86E-45A5-46BE-BCCA-4FE372635A6F}" type="presOf" srcId="{44A715BA-B6D0-4AE3-8CC5-549EC81B5436}" destId="{4F41B5BC-71CF-4F5F-A9E9-795C7D31E6F5}" srcOrd="0" destOrd="0" presId="urn:microsoft.com/office/officeart/2005/8/layout/hierarchy1"/>
    <dgm:cxn modelId="{B08F4BB5-64B4-4688-9F0C-B1271C2BEEC8}" type="presOf" srcId="{B48A2226-63F3-4374-B982-B32D9C2D685C}" destId="{F8084907-9C21-4E5F-8694-2300013555CF}" srcOrd="0" destOrd="0" presId="urn:microsoft.com/office/officeart/2005/8/layout/hierarchy1"/>
    <dgm:cxn modelId="{339309B0-0EFC-4A6C-A125-190275D342CF}" type="presOf" srcId="{ED8C7896-A90F-479C-886A-AA17A60D4D43}" destId="{5719C0D8-7CF3-43BE-94C0-ACEE77C7A9F2}" srcOrd="0" destOrd="0" presId="urn:microsoft.com/office/officeart/2005/8/layout/hierarchy1"/>
    <dgm:cxn modelId="{43D162D2-D155-4EE8-8E04-2288CD2338DE}" srcId="{6E5455BE-9125-4688-9668-753071611E26}" destId="{74DAD482-D579-45EB-A6BE-1FA2B630DE6B}" srcOrd="1" destOrd="0" parTransId="{5593EA28-DB09-459D-8DDE-1222E545C40F}" sibTransId="{90C60CA8-B1F8-4115-BA86-89720A571C32}"/>
    <dgm:cxn modelId="{0161F145-FCCB-41C6-840E-E51C38031C93}" type="presParOf" srcId="{D1D14F1C-4671-4A84-90EA-D94D0A1B90DB}" destId="{CED14D82-4B8E-4F6E-93E2-8A347602931B}" srcOrd="0" destOrd="0" presId="urn:microsoft.com/office/officeart/2005/8/layout/hierarchy1"/>
    <dgm:cxn modelId="{FADDBAA4-411D-4FA8-9416-30230AC959A9}" type="presParOf" srcId="{CED14D82-4B8E-4F6E-93E2-8A347602931B}" destId="{0F06EC2C-7341-4F46-B87D-BFE5C83941D8}" srcOrd="0" destOrd="0" presId="urn:microsoft.com/office/officeart/2005/8/layout/hierarchy1"/>
    <dgm:cxn modelId="{824BEF79-F8C3-461A-BB49-951273D5F7B9}" type="presParOf" srcId="{0F06EC2C-7341-4F46-B87D-BFE5C83941D8}" destId="{58CA1DD6-F9F7-4F17-AF0C-63D568AA19D1}" srcOrd="0" destOrd="0" presId="urn:microsoft.com/office/officeart/2005/8/layout/hierarchy1"/>
    <dgm:cxn modelId="{A193AD5A-5023-42FE-B113-B91F4BC2D638}" type="presParOf" srcId="{0F06EC2C-7341-4F46-B87D-BFE5C83941D8}" destId="{5719C0D8-7CF3-43BE-94C0-ACEE77C7A9F2}" srcOrd="1" destOrd="0" presId="urn:microsoft.com/office/officeart/2005/8/layout/hierarchy1"/>
    <dgm:cxn modelId="{AE3095BB-0BA5-4467-A259-3AA8B63B510C}" type="presParOf" srcId="{CED14D82-4B8E-4F6E-93E2-8A347602931B}" destId="{7753D1B5-F7D0-47DA-8BA4-15F415264C23}" srcOrd="1" destOrd="0" presId="urn:microsoft.com/office/officeart/2005/8/layout/hierarchy1"/>
    <dgm:cxn modelId="{AE371F29-F331-45E6-9540-F2E4CAB8DEE2}" type="presParOf" srcId="{7753D1B5-F7D0-47DA-8BA4-15F415264C23}" destId="{F8084907-9C21-4E5F-8694-2300013555CF}" srcOrd="0" destOrd="0" presId="urn:microsoft.com/office/officeart/2005/8/layout/hierarchy1"/>
    <dgm:cxn modelId="{69F1110D-B7E9-47DE-9DCD-E33FFF806EEB}" type="presParOf" srcId="{7753D1B5-F7D0-47DA-8BA4-15F415264C23}" destId="{8E621725-8D81-4DDA-8810-7D0CC300E668}" srcOrd="1" destOrd="0" presId="urn:microsoft.com/office/officeart/2005/8/layout/hierarchy1"/>
    <dgm:cxn modelId="{ED9026BC-D849-4856-96FA-55F936C7BE9C}" type="presParOf" srcId="{8E621725-8D81-4DDA-8810-7D0CC300E668}" destId="{59D1AF49-D140-47D6-ADE9-3B20C65180B3}" srcOrd="0" destOrd="0" presId="urn:microsoft.com/office/officeart/2005/8/layout/hierarchy1"/>
    <dgm:cxn modelId="{EC2B4175-62C9-4754-9B81-BD2948D1F2D4}" type="presParOf" srcId="{59D1AF49-D140-47D6-ADE9-3B20C65180B3}" destId="{EAC56C4F-22A0-49CC-A8E5-0BFBA548FF3C}" srcOrd="0" destOrd="0" presId="urn:microsoft.com/office/officeart/2005/8/layout/hierarchy1"/>
    <dgm:cxn modelId="{866F1068-FE1D-4399-8A70-04E364EBBFBE}" type="presParOf" srcId="{59D1AF49-D140-47D6-ADE9-3B20C65180B3}" destId="{A2D92FCF-9B20-4B77-B593-7B2EAD7FEBE8}" srcOrd="1" destOrd="0" presId="urn:microsoft.com/office/officeart/2005/8/layout/hierarchy1"/>
    <dgm:cxn modelId="{F26D6E30-CBDB-4DE0-B7B9-E61A76E6295F}" type="presParOf" srcId="{8E621725-8D81-4DDA-8810-7D0CC300E668}" destId="{C310CA9E-D869-4A3C-8A86-F0EC00CD876A}" srcOrd="1" destOrd="0" presId="urn:microsoft.com/office/officeart/2005/8/layout/hierarchy1"/>
    <dgm:cxn modelId="{286F84B8-7BB2-4892-879C-DD5017E2A8C9}" type="presParOf" srcId="{D1D14F1C-4671-4A84-90EA-D94D0A1B90DB}" destId="{48DF0E88-703E-46CB-8EAE-D36C9D68670E}" srcOrd="1" destOrd="0" presId="urn:microsoft.com/office/officeart/2005/8/layout/hierarchy1"/>
    <dgm:cxn modelId="{2FBC9EDC-71A2-43D0-8D4D-A2C2CE83AE80}" type="presParOf" srcId="{48DF0E88-703E-46CB-8EAE-D36C9D68670E}" destId="{F60E0511-8397-4DDB-860D-2894F8F8BFAE}" srcOrd="0" destOrd="0" presId="urn:microsoft.com/office/officeart/2005/8/layout/hierarchy1"/>
    <dgm:cxn modelId="{B4D911F0-BC6F-45EE-9589-8CC36CA66EF9}" type="presParOf" srcId="{F60E0511-8397-4DDB-860D-2894F8F8BFAE}" destId="{B831F6A4-DB9E-450D-A499-3DC72E80E008}" srcOrd="0" destOrd="0" presId="urn:microsoft.com/office/officeart/2005/8/layout/hierarchy1"/>
    <dgm:cxn modelId="{C1C8FF98-0D2D-4577-AD62-AE36D0AE8B79}" type="presParOf" srcId="{F60E0511-8397-4DDB-860D-2894F8F8BFAE}" destId="{0FD89636-79C5-4460-B5BF-025865EA1D7F}" srcOrd="1" destOrd="0" presId="urn:microsoft.com/office/officeart/2005/8/layout/hierarchy1"/>
    <dgm:cxn modelId="{C6A96958-E5A8-4880-A400-199A82D3458A}" type="presParOf" srcId="{48DF0E88-703E-46CB-8EAE-D36C9D68670E}" destId="{3D0B8950-95AE-48B8-97D3-91353E78C48F}" srcOrd="1" destOrd="0" presId="urn:microsoft.com/office/officeart/2005/8/layout/hierarchy1"/>
    <dgm:cxn modelId="{1DC2F57E-9DEB-4089-885C-5B9DB6C80DDC}" type="presParOf" srcId="{3D0B8950-95AE-48B8-97D3-91353E78C48F}" destId="{1E55BB34-CB02-47A2-B191-C47829A2715E}" srcOrd="0" destOrd="0" presId="urn:microsoft.com/office/officeart/2005/8/layout/hierarchy1"/>
    <dgm:cxn modelId="{A26DA350-B9D4-48D9-9579-A88BB8C4A407}" type="presParOf" srcId="{3D0B8950-95AE-48B8-97D3-91353E78C48F}" destId="{84BFF54C-EB6B-44C9-8B49-DD277BDEC178}" srcOrd="1" destOrd="0" presId="urn:microsoft.com/office/officeart/2005/8/layout/hierarchy1"/>
    <dgm:cxn modelId="{8551ACF8-FE97-44FF-933F-CDCB87AF5AA8}" type="presParOf" srcId="{84BFF54C-EB6B-44C9-8B49-DD277BDEC178}" destId="{EE159B8C-3A85-4077-91C7-270CD4C106DE}" srcOrd="0" destOrd="0" presId="urn:microsoft.com/office/officeart/2005/8/layout/hierarchy1"/>
    <dgm:cxn modelId="{150E54E6-E24C-4EE7-96CB-A8699A2B34FE}" type="presParOf" srcId="{EE159B8C-3A85-4077-91C7-270CD4C106DE}" destId="{CA65DB03-93BE-4055-95EE-B24E3BD77D8C}" srcOrd="0" destOrd="0" presId="urn:microsoft.com/office/officeart/2005/8/layout/hierarchy1"/>
    <dgm:cxn modelId="{C007A079-E874-4D0D-8ACD-F498A3797852}" type="presParOf" srcId="{EE159B8C-3A85-4077-91C7-270CD4C106DE}" destId="{1C23D645-CC29-4EF3-AE87-49B81DA0EEC2}" srcOrd="1" destOrd="0" presId="urn:microsoft.com/office/officeart/2005/8/layout/hierarchy1"/>
    <dgm:cxn modelId="{F3A0FFFA-6BB1-4B21-B64A-2110B29DF932}" type="presParOf" srcId="{84BFF54C-EB6B-44C9-8B49-DD277BDEC178}" destId="{F473A77B-8D32-48C3-BB69-71606DF85265}" srcOrd="1" destOrd="0" presId="urn:microsoft.com/office/officeart/2005/8/layout/hierarchy1"/>
    <dgm:cxn modelId="{9C39FEDE-744B-499E-A23C-8885FC7FECFD}" type="presParOf" srcId="{3D0B8950-95AE-48B8-97D3-91353E78C48F}" destId="{FF2204B0-8B5E-4736-9EEF-3BA7E47BE013}" srcOrd="2" destOrd="0" presId="urn:microsoft.com/office/officeart/2005/8/layout/hierarchy1"/>
    <dgm:cxn modelId="{40A060E2-CEAA-4ACB-999C-9657CF0D4E44}" type="presParOf" srcId="{3D0B8950-95AE-48B8-97D3-91353E78C48F}" destId="{7C3D56FD-0C46-4833-905E-79B0AB01A82F}" srcOrd="3" destOrd="0" presId="urn:microsoft.com/office/officeart/2005/8/layout/hierarchy1"/>
    <dgm:cxn modelId="{3F59F1E0-0531-4465-A185-6D7F2F0EC208}" type="presParOf" srcId="{7C3D56FD-0C46-4833-905E-79B0AB01A82F}" destId="{4B97ED59-D122-49B5-9152-72F235CF319D}" srcOrd="0" destOrd="0" presId="urn:microsoft.com/office/officeart/2005/8/layout/hierarchy1"/>
    <dgm:cxn modelId="{F199DF54-9AB4-4D6E-8276-99DE35986D23}" type="presParOf" srcId="{4B97ED59-D122-49B5-9152-72F235CF319D}" destId="{3D836372-191E-42C3-A156-EFBD86B79119}" srcOrd="0" destOrd="0" presId="urn:microsoft.com/office/officeart/2005/8/layout/hierarchy1"/>
    <dgm:cxn modelId="{E4A77680-5B30-43E8-80D9-5F8EEB3D06D6}" type="presParOf" srcId="{4B97ED59-D122-49B5-9152-72F235CF319D}" destId="{4F41B5BC-71CF-4F5F-A9E9-795C7D31E6F5}" srcOrd="1" destOrd="0" presId="urn:microsoft.com/office/officeart/2005/8/layout/hierarchy1"/>
    <dgm:cxn modelId="{6C7FC350-4A58-4940-9AEE-8023A603E60B}" type="presParOf" srcId="{7C3D56FD-0C46-4833-905E-79B0AB01A82F}" destId="{7E16EB61-7DC2-486A-B86E-E0F545406F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204B0-8B5E-4736-9EEF-3BA7E47BE013}">
      <dsp:nvSpPr>
        <dsp:cNvPr id="0" name=""/>
        <dsp:cNvSpPr/>
      </dsp:nvSpPr>
      <dsp:spPr>
        <a:xfrm>
          <a:off x="5666294" y="1293798"/>
          <a:ext cx="1399134" cy="38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94"/>
              </a:lnTo>
              <a:lnTo>
                <a:pt x="1399134" y="218294"/>
              </a:lnTo>
              <a:lnTo>
                <a:pt x="1399134" y="384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5BB34-CB02-47A2-B191-C47829A2715E}">
      <dsp:nvSpPr>
        <dsp:cNvPr id="0" name=""/>
        <dsp:cNvSpPr/>
      </dsp:nvSpPr>
      <dsp:spPr>
        <a:xfrm>
          <a:off x="4034644" y="1293798"/>
          <a:ext cx="1631650" cy="384120"/>
        </a:xfrm>
        <a:custGeom>
          <a:avLst/>
          <a:gdLst/>
          <a:ahLst/>
          <a:cxnLst/>
          <a:rect l="0" t="0" r="0" b="0"/>
          <a:pathLst>
            <a:path>
              <a:moveTo>
                <a:pt x="1631650" y="0"/>
              </a:moveTo>
              <a:lnTo>
                <a:pt x="1631650" y="218294"/>
              </a:lnTo>
              <a:lnTo>
                <a:pt x="0" y="218294"/>
              </a:lnTo>
              <a:lnTo>
                <a:pt x="0" y="384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84907-9C21-4E5F-8694-2300013555CF}">
      <dsp:nvSpPr>
        <dsp:cNvPr id="0" name=""/>
        <dsp:cNvSpPr/>
      </dsp:nvSpPr>
      <dsp:spPr>
        <a:xfrm>
          <a:off x="1125705" y="1293798"/>
          <a:ext cx="91440" cy="471564"/>
        </a:xfrm>
        <a:custGeom>
          <a:avLst/>
          <a:gdLst/>
          <a:ahLst/>
          <a:cxnLst/>
          <a:rect l="0" t="0" r="0" b="0"/>
          <a:pathLst>
            <a:path>
              <a:moveTo>
                <a:pt x="108227" y="0"/>
              </a:moveTo>
              <a:lnTo>
                <a:pt x="108227" y="305738"/>
              </a:lnTo>
              <a:lnTo>
                <a:pt x="45720" y="305738"/>
              </a:lnTo>
              <a:lnTo>
                <a:pt x="45720" y="4715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A1DD6-F9F7-4F17-AF0C-63D568AA19D1}">
      <dsp:nvSpPr>
        <dsp:cNvPr id="0" name=""/>
        <dsp:cNvSpPr/>
      </dsp:nvSpPr>
      <dsp:spPr>
        <a:xfrm>
          <a:off x="2374" y="157129"/>
          <a:ext cx="2463116" cy="1136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9C0D8-7CF3-43BE-94C0-ACEE77C7A9F2}">
      <dsp:nvSpPr>
        <dsp:cNvPr id="0" name=""/>
        <dsp:cNvSpPr/>
      </dsp:nvSpPr>
      <dsp:spPr>
        <a:xfrm>
          <a:off x="201266" y="346076"/>
          <a:ext cx="2463116" cy="1136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4558" y="379368"/>
        <a:ext cx="2396532" cy="1070085"/>
      </dsp:txXfrm>
    </dsp:sp>
    <dsp:sp modelId="{EAC56C4F-22A0-49CC-A8E5-0BFBA548FF3C}">
      <dsp:nvSpPr>
        <dsp:cNvPr id="0" name=""/>
        <dsp:cNvSpPr/>
      </dsp:nvSpPr>
      <dsp:spPr>
        <a:xfrm>
          <a:off x="-17745" y="1765362"/>
          <a:ext cx="2378341" cy="161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D92FCF-9B20-4B77-B593-7B2EAD7FEBE8}">
      <dsp:nvSpPr>
        <dsp:cNvPr id="0" name=""/>
        <dsp:cNvSpPr/>
      </dsp:nvSpPr>
      <dsp:spPr>
        <a:xfrm>
          <a:off x="181146" y="1954310"/>
          <a:ext cx="2378341" cy="1616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Весь год  одна воздушная  масса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484" y="2001648"/>
        <a:ext cx="2283665" cy="1521553"/>
      </dsp:txXfrm>
    </dsp:sp>
    <dsp:sp modelId="{B831F6A4-DB9E-450D-A499-3DC72E80E008}">
      <dsp:nvSpPr>
        <dsp:cNvPr id="0" name=""/>
        <dsp:cNvSpPr/>
      </dsp:nvSpPr>
      <dsp:spPr>
        <a:xfrm>
          <a:off x="4063072" y="157129"/>
          <a:ext cx="3206444" cy="1136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D89636-79C5-4460-B5BF-025865EA1D7F}">
      <dsp:nvSpPr>
        <dsp:cNvPr id="0" name=""/>
        <dsp:cNvSpPr/>
      </dsp:nvSpPr>
      <dsp:spPr>
        <a:xfrm>
          <a:off x="4261964" y="346076"/>
          <a:ext cx="3206444" cy="1136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ПЕРЕХОДНЫЕ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5256" y="379368"/>
        <a:ext cx="3139860" cy="1070085"/>
      </dsp:txXfrm>
    </dsp:sp>
    <dsp:sp modelId="{CA65DB03-93BE-4055-95EE-B24E3BD77D8C}">
      <dsp:nvSpPr>
        <dsp:cNvPr id="0" name=""/>
        <dsp:cNvSpPr/>
      </dsp:nvSpPr>
      <dsp:spPr>
        <a:xfrm>
          <a:off x="2815822" y="1677918"/>
          <a:ext cx="2437644" cy="1642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23D645-CC29-4EF3-AE87-49B81DA0EEC2}">
      <dsp:nvSpPr>
        <dsp:cNvPr id="0" name=""/>
        <dsp:cNvSpPr/>
      </dsp:nvSpPr>
      <dsp:spPr>
        <a:xfrm>
          <a:off x="3014714" y="1866866"/>
          <a:ext cx="2437644" cy="164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Господствуют две ВМ, которые меняются по сезонам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2820" y="1914972"/>
        <a:ext cx="2341432" cy="1546251"/>
      </dsp:txXfrm>
    </dsp:sp>
    <dsp:sp modelId="{3D836372-191E-42C3-A156-EFBD86B79119}">
      <dsp:nvSpPr>
        <dsp:cNvPr id="0" name=""/>
        <dsp:cNvSpPr/>
      </dsp:nvSpPr>
      <dsp:spPr>
        <a:xfrm>
          <a:off x="5637736" y="1677918"/>
          <a:ext cx="2855384" cy="166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1B5BC-71CF-4F5F-A9E9-795C7D31E6F5}">
      <dsp:nvSpPr>
        <dsp:cNvPr id="0" name=""/>
        <dsp:cNvSpPr/>
      </dsp:nvSpPr>
      <dsp:spPr>
        <a:xfrm>
          <a:off x="5836628" y="1866866"/>
          <a:ext cx="2855384" cy="1665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Имеют  приставку «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(под каким поясом расположена)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85406" y="1915644"/>
        <a:ext cx="2757828" cy="1567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6E8AB-AC41-4981-8C0D-44CEE941B661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91A4-9D22-437F-A55C-90DD2EC3D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9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18D753-7D98-4BC8-92A2-A02D637AA66C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3149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FBFA1C-F128-4E9B-ACB8-F81B8200E358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014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1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91A4-9D22-437F-A55C-90DD2EC3D1B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2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3" y="0"/>
            <a:ext cx="9159453" cy="6858000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V="1">
            <a:off x="1187624" y="6309320"/>
            <a:ext cx="778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B0F0"/>
                </a:solidFill>
              </a:rPr>
              <a:t>Рябова Л.Н.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" y="0"/>
            <a:ext cx="914538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colorTemperature colorTemp="11500"/>
                    </a14:imgEffect>
                    <a14:imgEffect>
                      <a14:saturation sat="1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538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jpeg"/><Relationship Id="rId4" Type="http://schemas.microsoft.com/office/2007/relationships/hdphoto" Target="../media/hdphoto4.wdp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lp-rus-student.ru/pictures/67/282_1.jpg" TargetMode="External"/><Relationship Id="rId13" Type="http://schemas.openxmlformats.org/officeDocument/2006/relationships/hyperlink" Target="http://www.amariner.net/Assets/images/clip_image001_0007.gif" TargetMode="External"/><Relationship Id="rId18" Type="http://schemas.openxmlformats.org/officeDocument/2006/relationships/hyperlink" Target="http://loveopium.ru/priroda/samoe-suxoe-mesto-na-zemle.html" TargetMode="External"/><Relationship Id="rId3" Type="http://schemas.openxmlformats.org/officeDocument/2006/relationships/hyperlink" Target="http://walls.com.ua/large/201312/61995.jpg" TargetMode="External"/><Relationship Id="rId7" Type="http://schemas.openxmlformats.org/officeDocument/2006/relationships/hyperlink" Target="http://unesco.mitht.rssi.ru/drofa/pic/1-1-m.jpg" TargetMode="External"/><Relationship Id="rId12" Type="http://schemas.openxmlformats.org/officeDocument/2006/relationships/hyperlink" Target="http://bookz.ru/authors/aleksandr-gorkin/enciklop_015/a047.jpg" TargetMode="External"/><Relationship Id="rId17" Type="http://schemas.openxmlformats.org/officeDocument/2006/relationships/hyperlink" Target="http://www.kartinkijane.ru/pic/201412/640x480/kartinkijane.ru-76381.jpg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mydim.ua/pub/images/c8710cad06e21a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ofa.ru/files/presentations/visual/Contents/Fizika/01_Fizika_7-9/Pictures/2044853.221.jpg" TargetMode="External"/><Relationship Id="rId11" Type="http://schemas.openxmlformats.org/officeDocument/2006/relationships/hyperlink" Target="http://moyaosvita.com.ua/wp-content/uploads/2013/10/kl-poyasa.jpg" TargetMode="External"/><Relationship Id="rId5" Type="http://schemas.openxmlformats.org/officeDocument/2006/relationships/hyperlink" Target="http://rybsoveti.ru/wp-content/uploads/2014/10/127.jpg" TargetMode="External"/><Relationship Id="rId15" Type="http://schemas.openxmlformats.org/officeDocument/2006/relationships/hyperlink" Target="http://img12.nnm.me/2/9/b/3/a/fa432756367b67b5b5ff51e9761.jpg" TargetMode="External"/><Relationship Id="rId10" Type="http://schemas.openxmlformats.org/officeDocument/2006/relationships/hyperlink" Target="http://bgconv.com/pars_docs/refs/143/142254/142254_html_276fc699.gif" TargetMode="External"/><Relationship Id="rId4" Type="http://schemas.openxmlformats.org/officeDocument/2006/relationships/hyperlink" Target="http://meteoweb.ru/img/phenom/phen058-1.jpg" TargetMode="External"/><Relationship Id="rId9" Type="http://schemas.openxmlformats.org/officeDocument/2006/relationships/hyperlink" Target="http://fs1.uclg.ru/images/534fec172f005458.jpg" TargetMode="External"/><Relationship Id="rId14" Type="http://schemas.openxmlformats.org/officeDocument/2006/relationships/hyperlink" Target="http://sci-nature.ru/wp-content/uploads/2014/02/Capture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07504" y="764704"/>
            <a:ext cx="8928992" cy="184655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 и климат</a:t>
            </a:r>
            <a:br>
              <a:rPr lang="ru-RU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</a:t>
            </a:r>
            <a:endParaRPr lang="ru-RU" sz="7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2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10" y="116632"/>
            <a:ext cx="9433048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ВОЗДУШНЫЕ МАССЫ –</a:t>
            </a:r>
            <a:b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объем воздуха тропосферы, обладающий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однородными свойствами: </a:t>
            </a: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температура, влажность, </a:t>
            </a:r>
            <a:b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прозрачность, запыленность</a:t>
            </a:r>
            <a:endParaRPr lang="ru-RU" sz="2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743662"/>
              </p:ext>
            </p:extLst>
          </p:nvPr>
        </p:nvGraphicFramePr>
        <p:xfrm>
          <a:off x="179512" y="1844824"/>
          <a:ext cx="8784976" cy="445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104"/>
                <a:gridCol w="770487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ЭВМ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Экваториальные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широты, высокая температура влажность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0928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ТВМ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Тропические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широты</a:t>
                      </a:r>
                    </a:p>
                    <a:p>
                      <a:pPr algn="l"/>
                      <a:r>
                        <a:rPr lang="ru-RU" sz="2400" b="1" i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Морские:</a:t>
                      </a:r>
                      <a:r>
                        <a:rPr lang="ru-RU" sz="2400" b="1" i="1" baseline="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высокая влажность и температура</a:t>
                      </a:r>
                    </a:p>
                    <a:p>
                      <a:pPr algn="l"/>
                      <a:r>
                        <a:rPr lang="ru-RU" sz="2400" b="1" i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Континентальные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высокая температура, сухость,</a:t>
                      </a:r>
                      <a:r>
                        <a:rPr lang="ru-RU" sz="24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запыленность</a:t>
                      </a:r>
                      <a:endParaRPr lang="ru-RU" sz="2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099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УВМ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Умеренные широты</a:t>
                      </a:r>
                    </a:p>
                    <a:p>
                      <a:pPr algn="l"/>
                      <a:r>
                        <a:rPr lang="ru-RU" sz="2400" b="1" i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Морские:</a:t>
                      </a:r>
                      <a:r>
                        <a:rPr lang="ru-RU" sz="2400" b="1" i="1" baseline="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зима - оттепель, лето – дожди и пасмурность</a:t>
                      </a:r>
                      <a:endParaRPr lang="ru-RU" sz="24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ru-RU" sz="2400" b="1" i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Континентальные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зима ясная морозная погода, </a:t>
                      </a:r>
                    </a:p>
                    <a:p>
                      <a:pPr algn="l"/>
                      <a:r>
                        <a:rPr lang="ru-RU" sz="2400" b="1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лето - сухая и теплая</a:t>
                      </a:r>
                      <a:endParaRPr lang="ru-RU" sz="24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АВМ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Полярные широты,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холодные, низкая влажность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1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6561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–</a:t>
            </a:r>
            <a:b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ВМ в горизонтальном направлении </a:t>
            </a:r>
            <a:br>
              <a:rPr lang="ru-RU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(ВД      НД, скорость и направление)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Ветры: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постоянные, переменные, местные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483472" y="116383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92589"/>
              </p:ext>
            </p:extLst>
          </p:nvPr>
        </p:nvGraphicFramePr>
        <p:xfrm>
          <a:off x="179512" y="2206024"/>
          <a:ext cx="8784976" cy="404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792"/>
                <a:gridCol w="3312368"/>
                <a:gridCol w="2915816"/>
              </a:tblGrid>
              <a:tr h="4651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Район действия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6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Пассаты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северном полушарии из СВ на ЮЗ</a:t>
                      </a:r>
                    </a:p>
                    <a:p>
                      <a:pPr algn="l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южном полушарии с ЮВ на СЗ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тропиков к экватору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6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Западные ветры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Западное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Умеренные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широты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6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-восточные </a:t>
                      </a: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(юго-восточные)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ЮЗ  - северное полушарие</a:t>
                      </a:r>
                    </a:p>
                    <a:p>
                      <a:pPr algn="l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ЮВ на СЗ – южное полушарие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 Арктики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(Антарктики) в умеренные широты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79712" y="168280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ПОСТОЯННЫЕ ВЕТРЫ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6382910"/>
            <a:ext cx="211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Тетрадь, стр. 12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4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79712" y="1196752"/>
            <a:ext cx="5544616" cy="51348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4" idx="2"/>
            <a:endCxn id="4" idx="6"/>
          </p:cNvCxnSpPr>
          <p:nvPr/>
        </p:nvCxnSpPr>
        <p:spPr>
          <a:xfrm>
            <a:off x="1979712" y="3764192"/>
            <a:ext cx="5544616" cy="0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4475" y="3579526"/>
            <a:ext cx="118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Экватор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23728" y="2844019"/>
            <a:ext cx="5271878" cy="0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2844" y="2722055"/>
            <a:ext cx="17134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тропик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135560" y="4671071"/>
            <a:ext cx="5271878" cy="0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6916" y="4293593"/>
            <a:ext cx="153279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тропик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715018" y="2029658"/>
            <a:ext cx="4089298" cy="1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1519814"/>
            <a:ext cx="2740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Северные умеренные широты</a:t>
            </a:r>
            <a:endParaRPr lang="ru-RU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2715018" y="5517232"/>
            <a:ext cx="4089298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2844" y="5225256"/>
            <a:ext cx="250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Южные умеренные широты</a:t>
            </a:r>
            <a:endParaRPr lang="ru-RU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4771498" y="1196752"/>
            <a:ext cx="106535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601369" y="700680"/>
            <a:ext cx="244679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полюс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 flipV="1">
            <a:off x="4718230" y="6280947"/>
            <a:ext cx="106535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601369" y="6353164"/>
            <a:ext cx="23402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полюс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люс 31"/>
          <p:cNvSpPr/>
          <p:nvPr/>
        </p:nvSpPr>
        <p:spPr>
          <a:xfrm>
            <a:off x="2300938" y="2661012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люс 36"/>
          <p:cNvSpPr/>
          <p:nvPr/>
        </p:nvSpPr>
        <p:spPr>
          <a:xfrm>
            <a:off x="3161561" y="2676049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люс 37"/>
          <p:cNvSpPr/>
          <p:nvPr/>
        </p:nvSpPr>
        <p:spPr>
          <a:xfrm>
            <a:off x="4651028" y="1100790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люс 38"/>
          <p:cNvSpPr/>
          <p:nvPr/>
        </p:nvSpPr>
        <p:spPr>
          <a:xfrm>
            <a:off x="4585930" y="6112977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люс 39"/>
          <p:cNvSpPr/>
          <p:nvPr/>
        </p:nvSpPr>
        <p:spPr>
          <a:xfrm>
            <a:off x="4096396" y="2684256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люс 40"/>
          <p:cNvSpPr/>
          <p:nvPr/>
        </p:nvSpPr>
        <p:spPr>
          <a:xfrm>
            <a:off x="5107141" y="2684256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люс 41"/>
          <p:cNvSpPr/>
          <p:nvPr/>
        </p:nvSpPr>
        <p:spPr>
          <a:xfrm>
            <a:off x="5941629" y="2676049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люс 42"/>
          <p:cNvSpPr/>
          <p:nvPr/>
        </p:nvSpPr>
        <p:spPr>
          <a:xfrm>
            <a:off x="6840591" y="2676049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люс 43"/>
          <p:cNvSpPr/>
          <p:nvPr/>
        </p:nvSpPr>
        <p:spPr>
          <a:xfrm>
            <a:off x="2351287" y="4503101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люс 44"/>
          <p:cNvSpPr/>
          <p:nvPr/>
        </p:nvSpPr>
        <p:spPr>
          <a:xfrm>
            <a:off x="3211910" y="4518138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люс 45"/>
          <p:cNvSpPr/>
          <p:nvPr/>
        </p:nvSpPr>
        <p:spPr>
          <a:xfrm>
            <a:off x="4146745" y="4526345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люс 46"/>
          <p:cNvSpPr/>
          <p:nvPr/>
        </p:nvSpPr>
        <p:spPr>
          <a:xfrm>
            <a:off x="5157490" y="4526345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5991978" y="4518138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люс 48"/>
          <p:cNvSpPr/>
          <p:nvPr/>
        </p:nvSpPr>
        <p:spPr>
          <a:xfrm>
            <a:off x="6890940" y="4518138"/>
            <a:ext cx="347474" cy="3359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>
            <a:off x="2843808" y="5225256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3901000" y="5236771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Минус 51"/>
          <p:cNvSpPr/>
          <p:nvPr/>
        </p:nvSpPr>
        <p:spPr>
          <a:xfrm>
            <a:off x="5035133" y="5236771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Минус 52"/>
          <p:cNvSpPr/>
          <p:nvPr/>
        </p:nvSpPr>
        <p:spPr>
          <a:xfrm>
            <a:off x="6118091" y="5236771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2840161" y="1749196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3910305" y="1736879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Минус 55"/>
          <p:cNvSpPr/>
          <p:nvPr/>
        </p:nvSpPr>
        <p:spPr>
          <a:xfrm>
            <a:off x="5031486" y="1714191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Минус 56"/>
          <p:cNvSpPr/>
          <p:nvPr/>
        </p:nvSpPr>
        <p:spPr>
          <a:xfrm>
            <a:off x="6114444" y="1714191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Минус 57"/>
          <p:cNvSpPr/>
          <p:nvPr/>
        </p:nvSpPr>
        <p:spPr>
          <a:xfrm>
            <a:off x="2105542" y="3483730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Минус 58"/>
          <p:cNvSpPr/>
          <p:nvPr/>
        </p:nvSpPr>
        <p:spPr>
          <a:xfrm>
            <a:off x="3307777" y="3483730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Минус 59"/>
          <p:cNvSpPr/>
          <p:nvPr/>
        </p:nvSpPr>
        <p:spPr>
          <a:xfrm>
            <a:off x="4567976" y="3483730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Минус 60"/>
          <p:cNvSpPr/>
          <p:nvPr/>
        </p:nvSpPr>
        <p:spPr>
          <a:xfrm>
            <a:off x="5702559" y="3500708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Минус 61"/>
          <p:cNvSpPr/>
          <p:nvPr/>
        </p:nvSpPr>
        <p:spPr>
          <a:xfrm>
            <a:off x="6818932" y="3500708"/>
            <a:ext cx="491490" cy="560924"/>
          </a:xfrm>
          <a:prstGeom prst="mathMinus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2597032" y="2852226"/>
            <a:ext cx="533068" cy="74286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 flipV="1">
            <a:off x="2525024" y="3948858"/>
            <a:ext cx="605076" cy="59379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3553511" y="2889341"/>
            <a:ext cx="533068" cy="74286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 flipV="1">
            <a:off x="3385647" y="3948858"/>
            <a:ext cx="594878" cy="59379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4523267" y="2996952"/>
            <a:ext cx="533068" cy="74286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4320482" y="3954022"/>
            <a:ext cx="629800" cy="6962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5526623" y="2889341"/>
            <a:ext cx="533068" cy="74286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48" idx="2"/>
          </p:cNvCxnSpPr>
          <p:nvPr/>
        </p:nvCxnSpPr>
        <p:spPr>
          <a:xfrm flipH="1" flipV="1">
            <a:off x="5277231" y="3948858"/>
            <a:ext cx="760805" cy="73725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6463926" y="2996951"/>
            <a:ext cx="533068" cy="74286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 flipV="1">
            <a:off x="6194049" y="3948858"/>
            <a:ext cx="696892" cy="7014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extBox 5122"/>
          <p:cNvSpPr txBox="1"/>
          <p:nvPr/>
        </p:nvSpPr>
        <p:spPr>
          <a:xfrm>
            <a:off x="7466860" y="3074007"/>
            <a:ext cx="146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ПАССАТЫ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66860" y="4108927"/>
            <a:ext cx="146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ПАССАТЫ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0" name="Прямая со стрелкой 79"/>
          <p:cNvCxnSpPr>
            <a:endCxn id="55" idx="2"/>
          </p:cNvCxnSpPr>
          <p:nvPr/>
        </p:nvCxnSpPr>
        <p:spPr>
          <a:xfrm flipV="1">
            <a:off x="3211807" y="2017341"/>
            <a:ext cx="763645" cy="763988"/>
          </a:xfrm>
          <a:prstGeom prst="straightConnector1">
            <a:avLst/>
          </a:prstGeom>
          <a:ln w="5715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40" idx="3"/>
          </p:cNvCxnSpPr>
          <p:nvPr/>
        </p:nvCxnSpPr>
        <p:spPr>
          <a:xfrm flipV="1">
            <a:off x="4270133" y="2153297"/>
            <a:ext cx="501366" cy="575488"/>
          </a:xfrm>
          <a:prstGeom prst="straightConnector1">
            <a:avLst/>
          </a:prstGeom>
          <a:ln w="5715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5157490" y="2167283"/>
            <a:ext cx="500143" cy="659112"/>
          </a:xfrm>
          <a:prstGeom prst="straightConnector1">
            <a:avLst/>
          </a:prstGeom>
          <a:ln w="5715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6164577" y="2082203"/>
            <a:ext cx="441357" cy="699126"/>
          </a:xfrm>
          <a:prstGeom prst="straightConnector1">
            <a:avLst/>
          </a:prstGeom>
          <a:ln w="5715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3236702" y="4724512"/>
            <a:ext cx="544666" cy="726756"/>
          </a:xfrm>
          <a:prstGeom prst="straightConnector1">
            <a:avLst/>
          </a:prstGeom>
          <a:ln w="5715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4221925" y="4811789"/>
            <a:ext cx="413368" cy="639479"/>
          </a:xfrm>
          <a:prstGeom prst="straightConnector1">
            <a:avLst/>
          </a:prstGeom>
          <a:ln w="5715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035272" y="4724792"/>
            <a:ext cx="533072" cy="780926"/>
          </a:xfrm>
          <a:prstGeom prst="straightConnector1">
            <a:avLst/>
          </a:prstGeom>
          <a:ln w="5715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6104541" y="4712998"/>
            <a:ext cx="505040" cy="738270"/>
          </a:xfrm>
          <a:prstGeom prst="straightConnector1">
            <a:avLst/>
          </a:prstGeom>
          <a:ln w="5715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167136" y="2167283"/>
            <a:ext cx="159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ЗАПАДНЫЕ</a:t>
            </a:r>
            <a:endParaRPr lang="ru-RU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88065" y="4967179"/>
            <a:ext cx="174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ЗАПАДНЫЕ</a:t>
            </a:r>
            <a:endParaRPr lang="ru-RU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 flipH="1" flipV="1">
            <a:off x="3910305" y="5659252"/>
            <a:ext cx="543252" cy="5446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 flipV="1">
            <a:off x="4596492" y="5643317"/>
            <a:ext cx="583521" cy="60457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H="1">
            <a:off x="3990199" y="1245225"/>
            <a:ext cx="533068" cy="74286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H="1">
            <a:off x="4683748" y="1282340"/>
            <a:ext cx="533068" cy="74286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959323" y="1185796"/>
            <a:ext cx="2807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СЕВЕРО-ВОСТОЧНЫЕ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18090" y="5962300"/>
            <a:ext cx="2648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ЮГО-ВОСТОЧНЫЕ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2844" y="0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ПОСТОЯННЫЕ ВЕТРЫ</a:t>
            </a:r>
            <a:endParaRPr lang="ru-RU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3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5123" grpId="0"/>
      <p:bldP spid="79" grpId="0"/>
      <p:bldP spid="89" grpId="0"/>
      <p:bldP spid="90" grpId="0"/>
      <p:bldP spid="158" grpId="0"/>
      <p:bldP spid="1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ПЕРЕМЕННЫЕ ВЕТРЫ</a:t>
            </a:r>
            <a:endParaRPr lang="ru-RU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20882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Муссоны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воздушные потоки сезонного характера, меняющие направление зимой и летом на противоположное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(летом дуют с моря на сушу, зимой – с суши на море)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Тропические и внетропические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(умеренные и субтропические широты)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8063" r="35658" b="18284"/>
          <a:stretch/>
        </p:blipFill>
        <p:spPr>
          <a:xfrm>
            <a:off x="4644008" y="3284984"/>
            <a:ext cx="4320480" cy="338209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8028" r="38244" b="20865"/>
          <a:stretch/>
        </p:blipFill>
        <p:spPr>
          <a:xfrm>
            <a:off x="217250" y="3284984"/>
            <a:ext cx="4320480" cy="33843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34333" r="5974" b="45000"/>
          <a:stretch/>
        </p:blipFill>
        <p:spPr>
          <a:xfrm>
            <a:off x="217250" y="1988840"/>
            <a:ext cx="8747238" cy="1217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2228148"/>
            <a:ext cx="835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рисунку определите характер формирования летнего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зимнего муссона.   Для каких районов они характерны?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3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МЕСТНЫЕ ВЕТРЫ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06144"/>
              </p:ext>
            </p:extLst>
          </p:nvPr>
        </p:nvGraphicFramePr>
        <p:xfrm>
          <a:off x="179512" y="692696"/>
          <a:ext cx="8784976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5"/>
                <a:gridCol w="712879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Бриз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Меняет направление 2 раза в сутки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Днем – с моря на сушу, ночью – с суши на море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Горно-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долинный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Ветер с суточной периодичностью, схожие с бризами,  наблюдаются в горных системах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35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Фён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Дует с гор в долины,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ухой,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сильный, порывистый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937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Бора</a:t>
                      </a:r>
                      <a:endParaRPr lang="ru-RU" sz="2800" b="1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Дует с гор в сторону моря</a:t>
                      </a:r>
                      <a:r>
                        <a:rPr lang="ru-RU" sz="2400" b="1" baseline="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обычно в холодное время года, сильный, порывистый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Разновидности бора : </a:t>
                      </a:r>
                      <a:r>
                        <a:rPr lang="ru-RU" sz="2400" b="1" i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нортсер</a:t>
                      </a:r>
                      <a:r>
                        <a:rPr lang="ru-RU" sz="2400" b="1" i="1" kern="120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(Мексика)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мистраль </a:t>
                      </a:r>
                      <a:r>
                        <a:rPr lang="ru-RU" sz="2400" b="1" kern="120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(Средиземноморье), </a:t>
                      </a:r>
                      <a:r>
                        <a:rPr lang="ru-RU" sz="2400" b="1" kern="1200" baseline="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норд</a:t>
                      </a:r>
                      <a:r>
                        <a:rPr lang="ru-RU" sz="2400" b="1" i="1" kern="120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(Баку)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895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Сирокко</a:t>
                      </a:r>
                      <a:endParaRPr lang="ru-RU" sz="2800" b="1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Сухой</a:t>
                      </a:r>
                      <a:r>
                        <a:rPr lang="ru-RU" sz="2400" b="1" baseline="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жаркий ветер в северной Африке (Сахара)</a:t>
                      </a:r>
                      <a:endParaRPr lang="ru-RU" sz="2400" b="1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8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Суховей</a:t>
                      </a:r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Степной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полупустынный, очень жаркий ветер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Самум</a:t>
                      </a:r>
                      <a:endParaRPr lang="ru-RU" sz="28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Знойный ветер в пустынях Северной Африки и Аравийского полуострова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71999" y="6300028"/>
            <a:ext cx="211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Тетрадь, стр. 14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2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Климат\фронт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2951947"/>
            <a:ext cx="4464496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188641"/>
            <a:ext cx="4248472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Холодный воздух подтекает под теплый.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Мощные кучевые облака.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Прохождение фронта сопровождается резким шквалистым ветром, сильными ливнями, после которых устанавливается холодная погода.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8" descr="D:\Климат\фронты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88024" y="2951947"/>
            <a:ext cx="4176464" cy="3168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860032" y="188641"/>
            <a:ext cx="4032448" cy="22322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Теплый фронт образуется при натекании теплых масс на холодные.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Образует сплошную полосу облаков шириной сотни метров.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атяжные моросящие дожди, наступает потепление.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148064" y="4853664"/>
            <a:ext cx="936104" cy="36004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10424" y="4941168"/>
            <a:ext cx="864096" cy="36004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1" y="2420888"/>
            <a:ext cx="4464495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Холодный фронт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2420888"/>
            <a:ext cx="4176464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Теплый фронт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 descr="D:\Климат\Циркуляция атмосферы\фронт.jpg"/>
          <p:cNvPicPr>
            <a:picLocks noChangeAspect="1" noChangeArrowheads="1"/>
          </p:cNvPicPr>
          <p:nvPr/>
        </p:nvPicPr>
        <p:blipFill>
          <a:blip r:embed="rId7" cstate="print"/>
          <a:srcRect t="7317" b="17073"/>
          <a:stretch>
            <a:fillRect/>
          </a:stretch>
        </p:blipFill>
        <p:spPr bwMode="auto">
          <a:xfrm>
            <a:off x="4788024" y="188640"/>
            <a:ext cx="417646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4" descr="D:\Климат\Циркуляция атмосферы\801990[1]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b="26894"/>
          <a:stretch>
            <a:fillRect/>
          </a:stretch>
        </p:blipFill>
        <p:spPr bwMode="auto">
          <a:xfrm flipH="1">
            <a:off x="212726" y="181814"/>
            <a:ext cx="446449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Овал 19"/>
          <p:cNvSpPr/>
          <p:nvPr/>
        </p:nvSpPr>
        <p:spPr>
          <a:xfrm>
            <a:off x="3995936" y="2492896"/>
            <a:ext cx="285182" cy="285182"/>
          </a:xfrm>
          <a:prstGeom prst="ellipse">
            <a:avLst/>
          </a:prstGeom>
          <a:blipFill>
            <a:blip r:embed="rId9" cstate="email">
              <a:lum bright="35000"/>
            </a:blip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32440" y="2492896"/>
            <a:ext cx="285182" cy="285182"/>
          </a:xfrm>
          <a:prstGeom prst="ellipse">
            <a:avLst/>
          </a:prstGeom>
          <a:blipFill>
            <a:blip r:embed="rId9" cstate="email">
              <a:lum bright="35000"/>
            </a:blip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120299"/>
            <a:ext cx="8784976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АТМОСФЕРНЫЙ ФРОНТ-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поверхность раздела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двумя ВМ с разными температурами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влажностью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73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14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ХАРАКТЕРИСТИКА </a:t>
            </a:r>
            <a:b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АТМОСФЕРНЫХ ФРОНТОВ</a:t>
            </a:r>
          </a:p>
        </p:txBody>
      </p:sp>
      <p:graphicFrame>
        <p:nvGraphicFramePr>
          <p:cNvPr id="15389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042442"/>
              </p:ext>
            </p:extLst>
          </p:nvPr>
        </p:nvGraphicFramePr>
        <p:xfrm>
          <a:off x="179512" y="1340767"/>
          <a:ext cx="8784976" cy="3931890"/>
        </p:xfrm>
        <a:graphic>
          <a:graphicData uri="http://schemas.openxmlformats.org/drawingml/2006/table">
            <a:tbl>
              <a:tblPr/>
              <a:tblGrid>
                <a:gridCol w="4393314"/>
                <a:gridCol w="4391662"/>
              </a:tblGrid>
              <a:tr h="435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Теплый фронт</a:t>
                      </a:r>
                    </a:p>
                  </a:txBody>
                  <a:tcPr marL="89119" marR="8911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Холодный фронт</a:t>
                      </a:r>
                    </a:p>
                  </a:txBody>
                  <a:tcPr marL="89119" marR="891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Теплый воздух надвигается на холодный</a:t>
                      </a:r>
                    </a:p>
                  </a:txBody>
                  <a:tcPr marL="89119" marR="8911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Холодный воздух надвигается на теплый</a:t>
                      </a:r>
                    </a:p>
                  </a:txBody>
                  <a:tcPr marL="89119" marR="891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Теплый легкий воздух поднимается вверх</a:t>
                      </a:r>
                    </a:p>
                  </a:txBody>
                  <a:tcPr marL="89119" marR="8911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Выталкивает вверх легкий теплый воздух</a:t>
                      </a:r>
                    </a:p>
                  </a:txBody>
                  <a:tcPr marL="89119" marR="891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Затяжные дожди</a:t>
                      </a:r>
                    </a:p>
                  </a:txBody>
                  <a:tcPr marL="89119" marR="8911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Ливни, грозы</a:t>
                      </a:r>
                    </a:p>
                  </a:txBody>
                  <a:tcPr marL="89119" marR="891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Медленное потепление</a:t>
                      </a:r>
                    </a:p>
                  </a:txBody>
                  <a:tcPr marL="89119" marR="8911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Быстрое похолодание, ясная погода</a:t>
                      </a:r>
                    </a:p>
                  </a:txBody>
                  <a:tcPr marL="89119" marR="891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94" y="542606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Ширина фронта – 500-900 км, длина 2000-3000 км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Виды: арктический, полярный, тропический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7257" y="6370979"/>
            <a:ext cx="211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Тетрадь, стр. 13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9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ЦИКЛОНЫ И АНТИЦИКЛОНЫ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458303"/>
              </p:ext>
            </p:extLst>
          </p:nvPr>
        </p:nvGraphicFramePr>
        <p:xfrm>
          <a:off x="35495" y="692696"/>
          <a:ext cx="8928998" cy="603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04257"/>
                <a:gridCol w="3240360"/>
                <a:gridCol w="33843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Признаки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Циклон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Антициклон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Условия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возникновения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 вторжении теплого воздуха в холодный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 вторжении холодного воздуха в теплый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Давление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краев к центру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центра к краю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3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Движение воздуха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Восходящее,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</a:p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против часовой стрелки, ЮП – по часовой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Нисходящее, </a:t>
                      </a:r>
                    </a:p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 - по часовой стрелке,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ЮП -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против часовой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0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погоды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Ненастная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ветреная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Ясная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погода, штиль</a:t>
                      </a:r>
                    </a:p>
                    <a:p>
                      <a:pPr algn="l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Исландский, Алеутский</a:t>
                      </a:r>
                      <a:endParaRPr lang="ru-RU" sz="2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Северо-Атлантический</a:t>
                      </a:r>
                    </a:p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Тихоокеанский, Азиатский</a:t>
                      </a:r>
                      <a:endParaRPr lang="ru-RU" sz="2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14351" r="49955" b="5605"/>
          <a:stretch/>
        </p:blipFill>
        <p:spPr>
          <a:xfrm>
            <a:off x="5541268" y="692696"/>
            <a:ext cx="3635896" cy="616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7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ЦИКЛОНЫ И АНТИЦИКЛОНЫ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180756"/>
              </p:ext>
            </p:extLst>
          </p:nvPr>
        </p:nvGraphicFramePr>
        <p:xfrm>
          <a:off x="1" y="692696"/>
          <a:ext cx="9108503" cy="603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67743"/>
                <a:gridCol w="3610610"/>
                <a:gridCol w="32301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Признаки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Циклон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Антициклон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Условия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возникновения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 вторжении теплого воздуха в холодный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 вторжении холодного воздуха в теплый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Давление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краев к центру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центра к краю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3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Движение воздуха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Восходящее,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</a:p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против часовой стрелки, ЮП – по часовой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Нисходящее, </a:t>
                      </a:r>
                    </a:p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 - по часовой стрелке,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ЮП -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против часовой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0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погоды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Ненастная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ветреная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Ясная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погода, штиль</a:t>
                      </a:r>
                    </a:p>
                    <a:p>
                      <a:pPr algn="l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Исландский, Алеутский</a:t>
                      </a:r>
                      <a:endParaRPr lang="ru-RU" sz="2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Северо-Атлантический</a:t>
                      </a:r>
                    </a:p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Тихоокеанский, Азиатский</a:t>
                      </a:r>
                      <a:endParaRPr lang="ru-RU" sz="2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14351" r="2829" b="5605"/>
          <a:stretch/>
        </p:blipFill>
        <p:spPr>
          <a:xfrm>
            <a:off x="2220878" y="659552"/>
            <a:ext cx="3600400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7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ЦИКЛОНЫ И АНТИЦИКЛОНЫ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525023"/>
              </p:ext>
            </p:extLst>
          </p:nvPr>
        </p:nvGraphicFramePr>
        <p:xfrm>
          <a:off x="179512" y="692696"/>
          <a:ext cx="8784976" cy="603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04256"/>
                <a:gridCol w="3199896"/>
                <a:gridCol w="3280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Признаки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Циклон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Антициклон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Условия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возникновения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 вторжении теплого воздуха в холодный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 вторжении холодного воздуха в теплый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Давление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6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краев к центру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центра к краю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38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Движение воздуха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Восходящее,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</a:p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против часовой стрелки, ЮП – по часовой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Нисходящее, </a:t>
                      </a:r>
                    </a:p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 - по часовой стрелке,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ЮП -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против часовой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00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погоды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Ненастная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ветреная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Ясная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погода, штиль</a:t>
                      </a:r>
                    </a:p>
                    <a:p>
                      <a:pPr algn="l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Исландский, Алеутский</a:t>
                      </a:r>
                      <a:endParaRPr lang="ru-RU" sz="2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Северо-Атлантический</a:t>
                      </a:r>
                    </a:p>
                    <a:p>
                      <a:pPr algn="l"/>
                      <a:r>
                        <a:rPr lang="ru-RU" sz="2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Тихоокеанский, Азиатский</a:t>
                      </a:r>
                      <a:endParaRPr lang="ru-RU" sz="2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14351" r="2829" b="5605"/>
          <a:stretch/>
        </p:blipFill>
        <p:spPr>
          <a:xfrm>
            <a:off x="-138945" y="-99392"/>
            <a:ext cx="9391465" cy="705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6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8945" y="0"/>
            <a:ext cx="8229600" cy="1373014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 – воздушная оболочка земли, вращающаяся вместе с нею</a:t>
            </a:r>
            <a:r>
              <a:rPr lang="ru-RU" sz="4000" dirty="0" smtClean="0">
                <a:solidFill>
                  <a:srgbClr val="FFFF00"/>
                </a:solidFill>
              </a:rPr>
              <a:t>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3316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35496" y="1268760"/>
            <a:ext cx="4388296" cy="5001419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воздуха</a:t>
            </a: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- 78%</a:t>
            </a: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21%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Инертные газы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Углекислый газ </a:t>
            </a: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 и примеси </a:t>
            </a:r>
          </a:p>
          <a:p>
            <a:pPr marL="271463" indent="-2714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Озон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3995936" y="1268760"/>
            <a:ext cx="5256584" cy="54006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Функции газов атмосферы</a:t>
            </a: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61950" indent="-3619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Азот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составе белков, ДНК, РНК</a:t>
            </a:r>
          </a:p>
          <a:p>
            <a:pPr marL="361950" indent="-3619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Кислород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дыхание, сгорание, окисление</a:t>
            </a:r>
          </a:p>
          <a:p>
            <a:pPr marL="361950" indent="-3619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Углекислый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газ 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фотосинтез</a:t>
            </a:r>
          </a:p>
          <a:p>
            <a:pPr marL="361950" indent="-3619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Озон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защита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 ультрафиолетовых лучей</a:t>
            </a:r>
          </a:p>
          <a:p>
            <a:pPr marL="361950" indent="-3619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Водяной пар - осадки</a:t>
            </a:r>
          </a:p>
          <a:p>
            <a:pPr marL="361950" indent="-3619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Атмосферные газы – выветривание горных пород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95497"/>
            <a:ext cx="3240360" cy="225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87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4176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 –</a:t>
            </a:r>
            <a:b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процессов, происходящих в атмосфере в данное время на определенной территории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6937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погоды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°, влажность, атмосферное давление.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Явления </a:t>
            </a: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–ветер, облака, атмосферные осадки.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462189"/>
              </p:ext>
            </p:extLst>
          </p:nvPr>
        </p:nvGraphicFramePr>
        <p:xfrm>
          <a:off x="179512" y="2132856"/>
          <a:ext cx="8784976" cy="2651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16224"/>
                <a:gridCol w="3888432"/>
                <a:gridCol w="2880320"/>
              </a:tblGrid>
              <a:tr h="34668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ОБЛАКА</a:t>
                      </a:r>
                      <a:endParaRPr lang="ru-RU" sz="2400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Слоистые</a:t>
                      </a:r>
                      <a:endParaRPr lang="ru-RU" sz="2000" b="1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Кучевые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Перистые-слоистые</a:t>
                      </a:r>
                      <a:endParaRPr lang="ru-RU" sz="2000" b="1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744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Высота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2 км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Сильные осадки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800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- 4 км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слоя: капельки воды и ледяные кристаллы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 км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Малый запас влаги</a:t>
                      </a: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59"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Кучево-дождевые</a:t>
                      </a:r>
                      <a:endParaRPr lang="ru-RU" sz="2000" b="1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Перистые</a:t>
                      </a:r>
                      <a:endParaRPr lang="ru-RU" sz="2000" b="1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59"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2-8 км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Большой запас воды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Высота – 12 км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Ледяные  кристаллы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74429"/>
              </p:ext>
            </p:extLst>
          </p:nvPr>
        </p:nvGraphicFramePr>
        <p:xfrm>
          <a:off x="179512" y="4941168"/>
          <a:ext cx="8784976" cy="1737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83704"/>
                <a:gridCol w="824608"/>
                <a:gridCol w="1442483"/>
                <a:gridCol w="1581853"/>
                <a:gridCol w="543544"/>
                <a:gridCol w="2408784"/>
              </a:tblGrid>
              <a:tr h="453963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ОБЛАЧНОСТЬ</a:t>
                      </a:r>
                      <a:endParaRPr lang="ru-RU" sz="2400" b="1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баллов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балла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баллов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1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Небо ясное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30% небесного свода покрыто облаками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небо закрыто облаками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3"/>
          <a:stretch/>
        </p:blipFill>
        <p:spPr>
          <a:xfrm>
            <a:off x="-5660" y="6896"/>
            <a:ext cx="9149660" cy="685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2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30" y="196024"/>
            <a:ext cx="8219256" cy="3460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Заполните пропуски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(тетрадь, стр. 14)</a:t>
            </a: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408712"/>
          </a:xfrm>
        </p:spPr>
        <p:txBody>
          <a:bodyPr>
            <a:normAutofit/>
          </a:bodyPr>
          <a:lstStyle/>
          <a:p>
            <a:pPr marL="354013" indent="-354013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Горизонтальное перемещение воздушных масс ______.</a:t>
            </a:r>
          </a:p>
          <a:p>
            <a:pPr marL="354013" indent="-354013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 для измерения силы ветра _____________.</a:t>
            </a:r>
          </a:p>
          <a:p>
            <a:pPr marL="354013" indent="-354013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________ определяют направление ветра.</a:t>
            </a:r>
          </a:p>
          <a:p>
            <a:pPr marL="354013" indent="-354013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дуют с побережья и озер  и морей и меняют свое направление два раза в сутки.</a:t>
            </a:r>
          </a:p>
          <a:p>
            <a:pPr marL="354013" indent="-354013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Дневной ____ имеет направление с _____ на ______.</a:t>
            </a:r>
          </a:p>
          <a:p>
            <a:pPr marL="354013" indent="-354013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Сильный, холодный ветер, дующий с низких горных хребтов в сторону относительно теплого моря - _______.</a:t>
            </a:r>
          </a:p>
          <a:p>
            <a:pPr marL="354013" indent="-354013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Идентичные по характеру ветры - ____ возле Баку, __________ на Средиземноморском берегу Франции, _________ на берегу Мексиканского залива.</a:t>
            </a:r>
          </a:p>
          <a:p>
            <a:pPr marL="354013" indent="-354013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 - ветры, имеющие сезонных характер и меняющие направление два раза в год.</a:t>
            </a:r>
          </a:p>
          <a:p>
            <a:pPr marL="263525" indent="-263525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Циклоны, формирующиеся в районе Желтого моря и Филиппинских островов - _______, в Карибском бассейне - _______, на западе Австралии ____________.</a:t>
            </a:r>
          </a:p>
          <a:p>
            <a:pPr marL="263525" indent="-263525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Циклоны движутся с ________ на ______.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6282559"/>
            <a:ext cx="107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4328" y="542074"/>
            <a:ext cx="107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540" y="2323748"/>
            <a:ext cx="107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сушу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126" y="23237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1640623"/>
            <a:ext cx="118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Бризы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11760" y="1257391"/>
            <a:ext cx="171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флюгера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1268" y="934555"/>
            <a:ext cx="198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анемометр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5138" y="2348879"/>
            <a:ext cx="107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60782" y="5589240"/>
            <a:ext cx="141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тайфуны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570" y="4509120"/>
            <a:ext cx="150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Муссоны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768" y="4149080"/>
            <a:ext cx="149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нортсер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570" y="3796220"/>
            <a:ext cx="165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мистраль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6096" y="3413835"/>
            <a:ext cx="107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норд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95120" y="3068960"/>
            <a:ext cx="107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бора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7904" y="6237312"/>
            <a:ext cx="149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востока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7316" y="593174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вилли-вилли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8278" y="5931741"/>
            <a:ext cx="147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ураганы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5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</a:t>
            </a:r>
            <a:r>
              <a:rPr lang="ru-RU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64949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многолетний режим погоды, типичный  для данной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местности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отличие от погоды обладает устойчивостью, постоянством.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могут быть отклонения в температуре, количестве и режиме осадков.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09397"/>
              </p:ext>
            </p:extLst>
          </p:nvPr>
        </p:nvGraphicFramePr>
        <p:xfrm>
          <a:off x="179512" y="2204864"/>
          <a:ext cx="8784976" cy="42306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8352"/>
                <a:gridCol w="2880320"/>
                <a:gridCol w="2736304"/>
              </a:tblGrid>
              <a:tr h="41910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КЛИМАТООБРАЗУЮЩИЕ ФАКТОРЫ</a:t>
                      </a:r>
                      <a:endParaRPr lang="ru-RU" sz="2800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798"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Космические</a:t>
                      </a:r>
                      <a:endParaRPr lang="ru-RU" sz="3000" b="1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Географические</a:t>
                      </a:r>
                      <a:endParaRPr lang="ru-RU" sz="3000" b="1" dirty="0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Человек</a:t>
                      </a:r>
                      <a:endParaRPr lang="ru-RU" sz="3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705641">
                <a:tc>
                  <a:txBody>
                    <a:bodyPr/>
                    <a:lstStyle/>
                    <a:p>
                      <a:pPr marL="263525" indent="-263525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солнечной радиации</a:t>
                      </a:r>
                    </a:p>
                    <a:p>
                      <a:pPr marL="263525" indent="-263525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Циркуляция ВМ</a:t>
                      </a:r>
                    </a:p>
                    <a:p>
                      <a:pPr marL="263525" indent="-263525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Вращение Земли вокруг своей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оси</a:t>
                      </a:r>
                    </a:p>
                    <a:p>
                      <a:pPr marL="263525" indent="-263525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Вращение Земли вокруг Солнца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Широта местности</a:t>
                      </a:r>
                    </a:p>
                    <a:p>
                      <a:pPr marL="263525" indent="-263525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Рельеф </a:t>
                      </a:r>
                    </a:p>
                    <a:p>
                      <a:pPr marL="263525" indent="-263525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Близость морей и океанов</a:t>
                      </a:r>
                    </a:p>
                    <a:p>
                      <a:pPr marL="263525" indent="-263525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Подстилающая поверхность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Разрушение озонового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слоя</a:t>
                      </a:r>
                      <a:endParaRPr lang="ru-RU" sz="40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>
                        <a:lnSpc>
                          <a:spcPct val="9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Усиление парникового  эффекта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7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16868"/>
            <a:ext cx="9215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амые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крупные зональные подразделения земной поверхности,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отличающиеся по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климатическим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условиям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9998780"/>
              </p:ext>
            </p:extLst>
          </p:nvPr>
        </p:nvGraphicFramePr>
        <p:xfrm>
          <a:off x="232046" y="1667709"/>
          <a:ext cx="8712968" cy="3825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282" y="5517232"/>
            <a:ext cx="9000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 климатического пояса выделены климатические области с разными типами </a:t>
            </a:r>
            <a:r>
              <a:rPr lang="ru-RU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климатов</a:t>
            </a:r>
            <a:endParaRPr lang="ru-RU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71" y="-3378"/>
            <a:ext cx="878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КЛИМАТИЧЕСКИЕ ПОЯСА 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Б.Л. Алисов – 13</a:t>
            </a:r>
          </a:p>
          <a:p>
            <a:pPr algn="ctr"/>
            <a:endParaRPr lang="ru-RU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3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КЛИМАТИЧЕСКИЕ ПОЯСА МИРА </a:t>
            </a:r>
            <a:b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92280" y="6316136"/>
            <a:ext cx="19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Тетрадь, стр. 14</a:t>
            </a:r>
            <a:endParaRPr lang="ru-RU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6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РЕКОРДЫ ЗЕМЛИ 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8507288" cy="356125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03158"/>
              </p:ext>
            </p:extLst>
          </p:nvPr>
        </p:nvGraphicFramePr>
        <p:xfrm>
          <a:off x="107504" y="764704"/>
          <a:ext cx="9036496" cy="55290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54502"/>
                <a:gridCol w="5481994"/>
              </a:tblGrid>
              <a:tr h="4633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Самое жаркое место 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Ливия, Эль-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Азизия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+57,8С°, 1922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Самая высокая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+70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Ливия,</a:t>
                      </a:r>
                      <a:r>
                        <a:rPr lang="ru-RU" sz="2400" b="1" i="0" u="non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устыня </a:t>
                      </a:r>
                      <a:r>
                        <a:rPr lang="ru-RU" sz="2400" b="1" i="0" u="none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Дашти-Лут</a:t>
                      </a:r>
                      <a:r>
                        <a:rPr lang="ru-RU" sz="2400" b="1" i="0" u="non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u="non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2005</a:t>
                      </a:r>
                      <a:endParaRPr lang="ru-RU" sz="32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Самое холодное место 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Восток,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Антарктида - 89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Самые большие амплитуды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Якутия,  108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(лето+37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°, зима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-71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Больше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всего осадков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Черапунджи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Индия, 12000 мм/год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Меньше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всего осадков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Пустыня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Атакама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(Чили)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Самый сильный ветер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322 км/час,   Антарктида,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1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Самое быстрое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торнадо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512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км/час, Оклахома, США, 1999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Рекордный снегопад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13-19 февраля 1959 года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4,8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 снега,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Калифорния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0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Самый тяжелый град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1кг, Бангладеш,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1986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5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холодная столица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Улан-Батор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18" y="677868"/>
            <a:ext cx="5621248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4581128"/>
            <a:ext cx="5292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Сухие Долины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Мак-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Мёрдо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Антарктида - самое сухое место на Земле.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Здесь не было осадков 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два миллиона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лет.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Причина –   стоковые (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кабатические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) ветра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320 км/час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ЕНТ</a:t>
            </a: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6048672"/>
          </a:xfrm>
        </p:spPr>
        <p:txBody>
          <a:bodyPr>
            <a:noAutofit/>
          </a:bodyPr>
          <a:lstStyle/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 почему изменяется с высотой температура воздуха, прогревшегося от земной поверхности?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Известно, что основными показателями воздушных масс являются температура, влажность и давление. На сколько типов делятся воздушные массы? Какие это воздушные массы? Охарак­теризуйте их.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этого пояса находится в умеренных широтах с преобладанием западных ветров. Летняя температура выше 0°С, а амплитуды зимних температур больше суточных амплитуд. Зимой осадки выпадают в виде снега. Какому климатическому поясу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свойственна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характеристика?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называются климатические пояса, где господствуют сухие и очень холодные воздушные массы?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вершине холма атмосферное давление 753 мм рт. ст., а у его подножия — 758 мм рт. ст. Найдите высоту холма.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60 м;                      в) 40 м;                     д) 20 м.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50 м;                      г) 30 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H="1" flipV="1">
            <a:off x="682478" y="6021288"/>
            <a:ext cx="129614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50 м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4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ЕНТ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361459"/>
          </a:xfrm>
        </p:spPr>
        <p:txBody>
          <a:bodyPr>
            <a:normAutofit/>
          </a:bodyPr>
          <a:lstStyle/>
          <a:p>
            <a:pPr marL="446088" lvl="0" indent="-446088"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6088" lvl="0" indent="-446088"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относится к элементам климата?</a:t>
            </a:r>
          </a:p>
          <a:p>
            <a:pPr marL="446088" lvl="0" indent="-446088"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понятия  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погода,   климат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найдите между ними сходство и различия.</a:t>
            </a:r>
          </a:p>
          <a:p>
            <a:pPr marL="446088" lvl="0" indent="-446088"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географическая широта является климатообразующим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фактором?</a:t>
            </a:r>
          </a:p>
          <a:p>
            <a:pPr marL="446088" lvl="0" indent="-446088"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приведенных условий ветер будет дуть с большей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силой и в каком направлении:</a:t>
            </a:r>
          </a:p>
          <a:p>
            <a:pPr marL="263525" indent="-263525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 над сушей 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758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мм, давление над морем 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760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мм;</a:t>
            </a:r>
          </a:p>
          <a:p>
            <a:pPr marL="263525" indent="-263525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 над сушей 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755 мм, давление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морем 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752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мм. </a:t>
            </a: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07504" y="5085184"/>
            <a:ext cx="374848" cy="3851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ЕНТ</a:t>
            </a: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txBody>
          <a:bodyPr>
            <a:noAutofit/>
          </a:bodyPr>
          <a:lstStyle/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понятий </a:t>
            </a:r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циклон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антициклон.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давление в центре циклона и антициклона?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циклоне или антициклоне движение воздуха происходит по часовой стрелке?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ветер?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основные причины его возникновения?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сходство между бризом и муссоном? В чем их различие?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«Климат» в переводе с греческого языка означает «наклон». О каком наклоне идет речь?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направлении дует юго-восточный ветер?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чем связана сила ветра?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называются ветры, дующие днем с моря на сушу, а ночью - с суши на море? Объясните причины такого направления.</a:t>
            </a:r>
          </a:p>
          <a:p>
            <a:pPr marL="354013" lvl="0" indent="-354013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показывает роза ветров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27310"/>
            <a:ext cx="1697028" cy="11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ЕНТ</a:t>
            </a:r>
            <a:endPara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6165304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возникает атмосферное давление?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изменяется атмосферное давление с высотой?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нормальное атмосферное давление?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высотой атмосферное давление понижается?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такое </a:t>
            </a: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воздушные массы?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свойствами они характеризуются?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известные вам типы воздушных масс.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оказывают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господствующее влияние на климат Евразии?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 где формируются атмосферные фронты? Назовите их основные черты.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Охарактеризуйте циклональную и антициклональную погоду и объясните различия между ними.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атмосферные фронты проходят по территории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Евразии?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9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020272" y="6412686"/>
            <a:ext cx="2100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38, рис 9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6632"/>
            <a:ext cx="8229600" cy="5715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АТМОСФЕРЫ</a:t>
            </a:r>
            <a:endParaRPr lang="ru-RU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09904"/>
              </p:ext>
            </p:extLst>
          </p:nvPr>
        </p:nvGraphicFramePr>
        <p:xfrm>
          <a:off x="107504" y="722001"/>
          <a:ext cx="8928993" cy="565340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0040"/>
                <a:gridCol w="1872208"/>
                <a:gridCol w="2016224"/>
                <a:gridCol w="4680521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Тропосфера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9-17 км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Экватор 15-17 км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Полюса – 9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 algn="ctr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Водяные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пары,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погода, облака  и туман </a:t>
                      </a:r>
                    </a:p>
                    <a:p>
                      <a:pPr marL="90488" indent="0" algn="ctr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100 м 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ru-RU" sz="20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&lt; на 0,6°С</a:t>
                      </a:r>
                      <a:endParaRPr lang="ru-RU" sz="2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1767"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Тропопауза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1-2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Переходный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0121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Стратосфера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 50-55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25-50 км </a:t>
                      </a:r>
                      <a:r>
                        <a:rPr lang="en-US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- о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зоновый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слой </a:t>
                      </a:r>
                    </a:p>
                    <a:p>
                      <a:pPr marL="90488" indent="0" algn="ctr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Нет водяного пара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облаков Ураганные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ветры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248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Мезосфера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80-85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- 90°С</a:t>
                      </a:r>
                    </a:p>
                    <a:p>
                      <a:pPr marL="90488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«Ледяные»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облака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90488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Разряженный воздух</a:t>
                      </a:r>
                    </a:p>
                  </a:txBody>
                  <a:tcPr/>
                </a:tc>
              </a:tr>
              <a:tr h="342488">
                <a:tc rowSpan="4"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Термосфера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480 км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0488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+200°С</a:t>
                      </a:r>
                      <a:endParaRPr lang="ru-RU" sz="2400" b="1" baseline="0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90488" indent="0" algn="ctr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Воздух разряжен</a:t>
                      </a:r>
                    </a:p>
                  </a:txBody>
                  <a:tcPr/>
                </a:tc>
              </a:tr>
              <a:tr h="157711">
                <a:tc v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Ионосфера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90488" indent="0" algn="ctr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endParaRPr lang="ru-RU" sz="2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84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0" algn="ctr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Состоит из ионов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90488" indent="0" algn="ctr" eaLnBrk="1" fontAlgn="auto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Полярное сияние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2488">
                <a:tc v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Экзосфера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До 20000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Переход в межпланетное пространство,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магнитные бури</a:t>
                      </a:r>
                    </a:p>
                    <a:p>
                      <a:pPr marL="90488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shade val="95000"/>
                          </a:schemeClr>
                        </a:buClr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«Корона Земли»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6156176" y="3125157"/>
            <a:ext cx="0" cy="25641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012160" y="4081442"/>
            <a:ext cx="0" cy="27963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06" y="757140"/>
            <a:ext cx="4680521" cy="56485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821" y="6412686"/>
            <a:ext cx="2116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Тетрадь, стр. 11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644008" y="2110421"/>
            <a:ext cx="0" cy="28803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300192" y="2110421"/>
            <a:ext cx="0" cy="288032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ЕНТ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Наиболее распространенный газ в атмосфере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r>
              <a:rPr lang="en-US" sz="9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Слои атмосферы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тропосфера, стратосфера, мезосфера термосфера</a:t>
            </a:r>
            <a:endParaRPr lang="ru-RU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сколько миллиметров уменьшается давление в ртутном стол­бике с высотой на каждые 10,5 м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9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1мм.рт.ст</a:t>
            </a:r>
            <a:endParaRPr lang="ru-RU" sz="9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ормирование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постоянных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ветров связано:  </a:t>
            </a:r>
            <a: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поясами </a:t>
            </a:r>
            <a: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давления</a:t>
            </a:r>
            <a:endParaRPr lang="ru-RU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Климат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 -         </a:t>
            </a:r>
            <a: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многолетний режим погоды</a:t>
            </a:r>
            <a:r>
              <a:rPr lang="ru-RU" sz="9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данной местности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Для умеренно-морского климата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характерно: </a:t>
            </a:r>
            <a:r>
              <a:rPr lang="ru-RU" sz="5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прохладное, зимой 0</a:t>
            </a:r>
            <a:r>
              <a:rPr lang="ru-RU" sz="5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°С</a:t>
            </a:r>
            <a:r>
              <a:rPr lang="ru-RU" sz="5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Слой атмосферы, в котором сосредоточена влага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тропосфера</a:t>
            </a:r>
            <a:endParaRPr lang="ru-RU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Атмосферная влага в виде капель воды, близко расположенная к земной поверхности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</a:t>
            </a:r>
            <a: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туман</a:t>
            </a:r>
            <a:endParaRPr lang="ru-RU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суток с наименьшей температурой воздуха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6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восходом</a:t>
            </a:r>
            <a:endParaRPr lang="ru-RU" sz="6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повышения температуры в стратосфере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6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озон</a:t>
            </a:r>
            <a:endParaRPr lang="ru-RU" sz="6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воздушных потоков на поверхности Земли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9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ВМ</a:t>
            </a:r>
            <a:endParaRPr lang="ru-RU" sz="9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основных газов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атмо­сфере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9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99%</a:t>
            </a:r>
            <a:endParaRPr lang="ru-RU" sz="9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высоте 50—55 км расположена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8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мезосфера</a:t>
            </a:r>
            <a:endParaRPr lang="ru-RU" sz="8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 для измерения относительной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влажности:  </a:t>
            </a:r>
            <a: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гигрометр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Прибор для измерения атмосферного давления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барометр</a:t>
            </a:r>
            <a:endParaRPr lang="ru-RU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6750977" y="665302"/>
            <a:ext cx="816134" cy="342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2796650" y="1008202"/>
            <a:ext cx="5760640" cy="342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5334798" y="1628800"/>
            <a:ext cx="1824246" cy="342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6421768" y="1971700"/>
            <a:ext cx="2376263" cy="342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2579756" y="2309342"/>
            <a:ext cx="5736659" cy="34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6596724" y="2632466"/>
            <a:ext cx="2378699" cy="3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7159044" y="2951832"/>
            <a:ext cx="1596199" cy="342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3779912" y="3669020"/>
            <a:ext cx="816134" cy="342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7261816" y="4015681"/>
            <a:ext cx="1774679" cy="396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7318768" y="4390024"/>
            <a:ext cx="816134" cy="342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7633604" y="4561474"/>
            <a:ext cx="816134" cy="4466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7050551" y="4936710"/>
            <a:ext cx="1084351" cy="3429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5375124" y="5279610"/>
            <a:ext cx="1716304" cy="427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7494619" y="5612994"/>
            <a:ext cx="1480804" cy="3429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7275181" y="5955894"/>
            <a:ext cx="136004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</a:t>
            </a:r>
            <a:r>
              <a:rPr lang="ru-RU" sz="3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оболочка, окружающая Землю,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слой атмосферы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тропосфера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меняющий свое направление два раза в сутки,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бриз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измеряющий атмосферное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барометр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определяющий направление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ветра  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флюгер 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Ветры, меняющие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 направление два раза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муссоны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ГЕОГРАФИЧЕСКИЙ ДИКТАНТ</a:t>
            </a:r>
            <a:r>
              <a:rPr lang="ru-RU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2987824" y="1916832"/>
            <a:ext cx="2592288" cy="360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5436096" y="2268459"/>
            <a:ext cx="2592288" cy="525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3995936" y="3212976"/>
            <a:ext cx="2592288" cy="360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827584" y="4005064"/>
            <a:ext cx="2592288" cy="360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792733" y="4817702"/>
            <a:ext cx="2592288" cy="483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1691680" y="5701791"/>
            <a:ext cx="259228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360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СООТВЕТСТВИЕ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0672"/>
              </p:ext>
            </p:extLst>
          </p:nvPr>
        </p:nvGraphicFramePr>
        <p:xfrm>
          <a:off x="107504" y="548680"/>
          <a:ext cx="8928992" cy="61495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0125"/>
                <a:gridCol w="1894749"/>
                <a:gridCol w="437250"/>
                <a:gridCol w="6086868"/>
              </a:tblGrid>
              <a:tr h="4551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Инверсия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Разность между  самой высокой и низкой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Амплитуда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Дождь, снег,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град, роса, иней, изморозь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60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Стоковые ветры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Переход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водяного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пара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атмосфере из газообразного состояния в твердое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7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Осадки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Отношение годового количества осадков к годовой величине испаряемости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(О/И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Облака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влажность,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давление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Сублимация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Понижение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 высотой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Изогиеты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Дуют от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центра Антарктиды к периферии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60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Анемометр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Скопление в воздухе водяного пара,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кристалликов льда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7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Элементы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погоды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Линии,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соединяющие точки с одинаковым количеством осадков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увлажнения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Ветер, облака,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осадки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7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Явления погоды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Прибор для измерения силы ветра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37835" r="69257" b="57165"/>
          <a:stretch/>
        </p:blipFill>
        <p:spPr>
          <a:xfrm>
            <a:off x="107504" y="99532"/>
            <a:ext cx="8928992" cy="432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9953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1-Е, 2-А,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3-Ж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4-Б, 5-З, 6-В,7-И, 8-Л, 9-Д, 10-Г, 11-К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8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Заполните пробелы в тексте, используя следующие понятия:</a:t>
            </a:r>
            <a:r>
              <a:rPr lang="ru-RU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сухой, побережья, влажный, бриз, предгорья, пассат, горно-долинный, циркуляция, западные, устойчивые, ветры.</a:t>
            </a:r>
          </a:p>
          <a:p>
            <a:pPr marL="0" indent="0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местным ветрам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 _________, что в переводе с французского «лёгкий ветерок», _________________, в том числе фён и бора. </a:t>
            </a:r>
          </a:p>
          <a:p>
            <a:pPr marL="0" indent="0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сезонным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муссон (летом - ________, зимой - _________). </a:t>
            </a: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постоянным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___________,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ветры полярных и __________ ветры умеренных  широт.</a:t>
            </a:r>
          </a:p>
          <a:p>
            <a:pPr marL="0" indent="0">
              <a:buNone/>
            </a:pP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Бризы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характерны для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____________,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горно-долинные – для ________________ и горных долин. </a:t>
            </a: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Постоянные </a:t>
            </a: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ветры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дуют там, где существуют ________________ области высокого и низкого давления. </a:t>
            </a: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  и воздушные потоки на Земле носят название общей _________________  атмосферы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988840"/>
            <a:ext cx="115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928434"/>
            <a:ext cx="1796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циркуляция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2800" y="2374980"/>
            <a:ext cx="2446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орно-долинный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740149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западные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5969" y="2996951"/>
            <a:ext cx="143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влажный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3438351"/>
            <a:ext cx="124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пассаты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2996952"/>
            <a:ext cx="93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сухой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885" y="5586819"/>
            <a:ext cx="996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ветры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157192"/>
            <a:ext cx="176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устойчивые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434947"/>
            <a:ext cx="1625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предгорий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4873" y="4197230"/>
            <a:ext cx="168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побережья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4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"/>
            <a:ext cx="914501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СТИХИЙНОЕ БЕДСТВИЕ В КРАСНОДАРСКОМ КРАЕ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17630" r="1008" b="12077"/>
          <a:stretch/>
        </p:blipFill>
        <p:spPr>
          <a:xfrm>
            <a:off x="24056" y="1062990"/>
            <a:ext cx="9119944" cy="423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22429" y="1480285"/>
            <a:ext cx="25922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4417" y="2420932"/>
            <a:ext cx="2808312" cy="2910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452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что произошло в Краснодарском крае?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2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457200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2" y="692696"/>
            <a:ext cx="464400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618"/>
            <a:ext cx="8928992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Смерч, торнадо, ураган… Что вы знаете о них?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653136"/>
            <a:ext cx="9036496" cy="2204864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сильный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вращающийся вихрь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размерами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50 км по горизонтали и 10  км по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обладающий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ураганными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скоростями ветра более 33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м/с.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бразуются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тропосферных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фронтах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(до 10 км высоты) в границах раздела,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отделяют воздушные массы с различными скоростями ветра, температурой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влажностью.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0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дом:  §8-10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" y="1124744"/>
            <a:ext cx="9123402" cy="583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56176" y="5805264"/>
            <a:ext cx="333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Парниковый эффект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94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 ИСТОЧНИКИ</a:t>
            </a:r>
            <a:endParaRPr lang="ru-RU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361459"/>
          </a:xfrm>
        </p:spPr>
        <p:txBody>
          <a:bodyPr>
            <a:norm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3"/>
              </a:rPr>
              <a:t>http://</a:t>
            </a:r>
            <a:r>
              <a:rPr lang="en-US" sz="1400" b="1" dirty="0" smtClean="0">
                <a:hlinkClick r:id="rId3"/>
              </a:rPr>
              <a:t>walls.com.ua/large/201312/61995.jpg</a:t>
            </a:r>
            <a:r>
              <a:rPr lang="ru-RU" sz="1400" b="1" dirty="0" smtClean="0"/>
              <a:t> Небо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4"/>
              </a:rPr>
              <a:t>http://</a:t>
            </a:r>
            <a:r>
              <a:rPr lang="en-US" sz="1400" b="1" dirty="0" smtClean="0">
                <a:hlinkClick r:id="rId4"/>
              </a:rPr>
              <a:t>meteoweb.ru/img/phenom/phen058-1.jpg</a:t>
            </a:r>
            <a:r>
              <a:rPr lang="ru-RU" sz="1400" b="1" dirty="0" smtClean="0"/>
              <a:t> Атмосфера Земли</a:t>
            </a:r>
            <a:endParaRPr lang="ru-RU" sz="1400" b="1" dirty="0" smtClean="0">
              <a:hlinkClick r:id="rId5"/>
            </a:endParaRP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6"/>
              </a:rPr>
              <a:t>http://www.drofa.ru/files/presentations/visual/Contents/Fizika/01_Fizika_7-9/Pictures/2044853.221.jpg </a:t>
            </a:r>
            <a:r>
              <a:rPr lang="ru-RU" sz="1400" b="1" dirty="0" smtClean="0"/>
              <a:t> Строение атмосферы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7"/>
              </a:rPr>
              <a:t>http://</a:t>
            </a:r>
            <a:r>
              <a:rPr lang="en-US" sz="1400" b="1" dirty="0" smtClean="0">
                <a:hlinkClick r:id="rId7"/>
              </a:rPr>
              <a:t>unesco.mitht.rssi.ru/drofa/pic/1-1-m.jpg</a:t>
            </a:r>
            <a:r>
              <a:rPr lang="ru-RU" sz="1400" b="1" dirty="0" smtClean="0"/>
              <a:t>  Циклон и антициклон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8"/>
              </a:rPr>
              <a:t>http://</a:t>
            </a:r>
            <a:r>
              <a:rPr lang="en-US" sz="1400" b="1" dirty="0" smtClean="0">
                <a:hlinkClick r:id="rId8"/>
              </a:rPr>
              <a:t>www.help-rus-student.ru/pictures/67/282_1.jpg</a:t>
            </a:r>
            <a:r>
              <a:rPr lang="ru-RU" sz="1400" b="1" dirty="0" smtClean="0"/>
              <a:t>  Роза ветров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9"/>
              </a:rPr>
              <a:t>http://</a:t>
            </a:r>
            <a:r>
              <a:rPr lang="en-US" sz="1400" b="1" dirty="0" smtClean="0">
                <a:hlinkClick r:id="rId9"/>
              </a:rPr>
              <a:t>fs1.uclg.ru/images/534fec172f005458.jpg</a:t>
            </a:r>
            <a:r>
              <a:rPr lang="ru-RU" sz="1400" b="1" dirty="0" smtClean="0"/>
              <a:t>  Общая циркуляция атмосферы и господствующие ветры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 smtClean="0">
                <a:hlinkClick r:id="rId10"/>
              </a:rPr>
              <a:t>http://bgconv.com/pars_docs/refs/143/142254/142254_html_276fc699.gif</a:t>
            </a:r>
            <a:r>
              <a:rPr lang="ru-RU" sz="1400" b="1" dirty="0" smtClean="0"/>
              <a:t> Зимний и летний  муссон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11"/>
              </a:rPr>
              <a:t>http://</a:t>
            </a:r>
            <a:r>
              <a:rPr lang="en-US" sz="1400" b="1" dirty="0" smtClean="0">
                <a:hlinkClick r:id="rId11"/>
              </a:rPr>
              <a:t>moyaosvita.com.ua/wp-content/uploads/2013/10/kl-poyasa.jpg</a:t>
            </a:r>
            <a:r>
              <a:rPr lang="ru-RU" sz="1400" b="1" dirty="0" smtClean="0"/>
              <a:t> Климатические пояса мира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12"/>
              </a:rPr>
              <a:t>http://</a:t>
            </a:r>
            <a:r>
              <a:rPr lang="en-US" sz="1400" b="1" dirty="0" smtClean="0">
                <a:hlinkClick r:id="rId12"/>
              </a:rPr>
              <a:t>bookz.ru/authors/aleksandr-gorkin/enciklop_015/a047.jpg</a:t>
            </a:r>
            <a:r>
              <a:rPr lang="ru-RU" sz="1400" b="1" dirty="0" smtClean="0"/>
              <a:t> Теплый и холодный фронт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13"/>
              </a:rPr>
              <a:t>http://</a:t>
            </a:r>
            <a:r>
              <a:rPr lang="en-US" sz="1400" b="1" dirty="0" smtClean="0">
                <a:hlinkClick r:id="rId13"/>
              </a:rPr>
              <a:t>www.amariner.net/Assets/images/clip_image001_0007.gif</a:t>
            </a:r>
            <a:r>
              <a:rPr lang="ru-RU" sz="1400" b="1" dirty="0" smtClean="0"/>
              <a:t>  Виды облаков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14"/>
              </a:rPr>
              <a:t>http://</a:t>
            </a:r>
            <a:r>
              <a:rPr lang="en-US" sz="1400" b="1" dirty="0" smtClean="0">
                <a:hlinkClick r:id="rId14"/>
              </a:rPr>
              <a:t>sci-nature.ru/wp-content/uploads/2014/02/Capture.png</a:t>
            </a:r>
            <a:r>
              <a:rPr lang="ru-RU" sz="1400" b="1" dirty="0" smtClean="0"/>
              <a:t>  Парниковый эффект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15"/>
              </a:rPr>
              <a:t>http://</a:t>
            </a:r>
            <a:r>
              <a:rPr lang="en-US" sz="1400" b="1" dirty="0" smtClean="0">
                <a:hlinkClick r:id="rId15"/>
              </a:rPr>
              <a:t>img12.nnm.me/2/9/b/3/a/fa432756367b67b5b5ff51e9761.jpg</a:t>
            </a:r>
            <a:r>
              <a:rPr lang="ru-RU" sz="1400" b="1" dirty="0" smtClean="0"/>
              <a:t> Циклон в Краснодарском крае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16"/>
              </a:rPr>
              <a:t>http://</a:t>
            </a:r>
            <a:r>
              <a:rPr lang="en-US" sz="1400" b="1" dirty="0" smtClean="0">
                <a:hlinkClick r:id="rId16"/>
              </a:rPr>
              <a:t>mydim.ua/pub/images/c8710cad06e21a40.jpg</a:t>
            </a:r>
            <a:r>
              <a:rPr lang="ru-RU" sz="1400" b="1" dirty="0" smtClean="0"/>
              <a:t> Торнадо на суше 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17"/>
              </a:rPr>
              <a:t>http://</a:t>
            </a:r>
            <a:r>
              <a:rPr lang="en-US" sz="1400" b="1" dirty="0" smtClean="0">
                <a:hlinkClick r:id="rId17"/>
              </a:rPr>
              <a:t>www.kartinkijane.ru/pic/201412/640x480/kartinkijane.ru-76381.jpg</a:t>
            </a:r>
            <a:r>
              <a:rPr lang="ru-RU" sz="1400" b="1" dirty="0" smtClean="0"/>
              <a:t>  Торнадо в океане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n-US" sz="1400" b="1" dirty="0">
                <a:hlinkClick r:id="rId18"/>
              </a:rPr>
              <a:t>http://</a:t>
            </a:r>
            <a:r>
              <a:rPr lang="en-US" sz="1400" b="1" dirty="0" smtClean="0">
                <a:hlinkClick r:id="rId18"/>
              </a:rPr>
              <a:t>loveopium.ru/priroda/samoe-suxoe-mesto-na-zemle.html</a:t>
            </a:r>
            <a:r>
              <a:rPr lang="ru-RU" sz="1400" b="1" dirty="0" smtClean="0"/>
              <a:t> Антарктида, Сухая долина Тейлора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195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3502"/>
              </p:ext>
            </p:extLst>
          </p:nvPr>
        </p:nvGraphicFramePr>
        <p:xfrm>
          <a:off x="107504" y="548680"/>
          <a:ext cx="8964487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6552728"/>
                <a:gridCol w="19077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Находится озоновый слой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Стратосфера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Температура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 верхней границы 200°С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Термосфера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Находится почти 90% газов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Тропосфера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Простирается до высоты 50–55 км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Стратосфера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Переход в межпланетное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пространство, магнитные бури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Термосфера (экзосфера)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Содержится почти вся атмосферная влага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Тропосфера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Верхняя граница над экватором располагается на высоте 15–17 км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Тропосфера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Воздух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сильно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разрежен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Мезосфера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Происходит образование облаков, движение воздушных масс, образуется ветер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Тропосфера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Отсутствует водяной пар, не образуются облака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Стратосфера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Образуются ураганные ветры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Стратосфера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слоев…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626438"/>
            <a:ext cx="1800200" cy="35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25972" y="1036837"/>
            <a:ext cx="1800200" cy="35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05261" y="1496371"/>
            <a:ext cx="1800200" cy="35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25972" y="1988840"/>
            <a:ext cx="1800200" cy="35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25972" y="3240240"/>
            <a:ext cx="1800200" cy="35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18590" y="2459722"/>
            <a:ext cx="1800200" cy="708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39202" y="3717032"/>
            <a:ext cx="1800200" cy="35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00820" y="4539962"/>
            <a:ext cx="1800200" cy="35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00820" y="5013176"/>
            <a:ext cx="1800200" cy="35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83816" y="5805264"/>
            <a:ext cx="1800200" cy="35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25972" y="6309320"/>
            <a:ext cx="1800200" cy="35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7920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РАДИАЦИЯ - </a:t>
            </a:r>
            <a:b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поступающего от Солнца излучения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(ккал или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/см²)</a:t>
            </a:r>
            <a:r>
              <a:rPr lang="ru-RU" sz="31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293915"/>
              </p:ext>
            </p:extLst>
          </p:nvPr>
        </p:nvGraphicFramePr>
        <p:xfrm>
          <a:off x="221686" y="859234"/>
          <a:ext cx="8784976" cy="37958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52360"/>
                <a:gridCol w="4432616"/>
              </a:tblGrid>
              <a:tr h="50400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Рассеянная (25-30%)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4875" marR="84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Прямая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4875" marR="84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1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Рассеивается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атмосфере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4875" marR="84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Достигает земной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поверхности в прямых солнечных лучей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4875" marR="84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66">
                <a:tc gridSpan="2"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Суммарная радиация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4875" marR="84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34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Отраженная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4875" marR="84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Поглощенная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4875" marR="84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Частично отражается от поверхности Земли</a:t>
                      </a:r>
                    </a:p>
                  </a:txBody>
                  <a:tcPr marL="84875" marR="84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Большая часть поглощается поверхностью Земли и нагревает воздух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4875" marR="84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 rot="5400000" flipH="1" flipV="1">
            <a:off x="4378064" y="-300226"/>
            <a:ext cx="401665" cy="547261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4664252"/>
            <a:ext cx="8568952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Альбедо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способность поверхности отражать солнечные лучи. 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отражает 90% солнечной радиации, </a:t>
            </a:r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есок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- 35%,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- 20%, </a:t>
            </a:r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- 4%.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изменяется величина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уммарной солнечной радиации от экватора к полюсам и почему?                                              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82784" r="65659" b="8608"/>
          <a:stretch/>
        </p:blipFill>
        <p:spPr>
          <a:xfrm>
            <a:off x="5285308" y="6039731"/>
            <a:ext cx="3672408" cy="6445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72405" y="6039731"/>
            <a:ext cx="3600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Уменьшается, </a:t>
            </a:r>
          </a:p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падения солнечных лучей</a:t>
            </a:r>
          </a:p>
          <a:p>
            <a:pPr algn="ctr">
              <a:lnSpc>
                <a:spcPct val="80000"/>
              </a:lnSpc>
            </a:pPr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АТМОСФЕРНАЯ ВЛАГА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764704"/>
            <a:ext cx="8928992" cy="6264696"/>
          </a:xfrm>
        </p:spPr>
        <p:txBody>
          <a:bodyPr>
            <a:normAutofit fontScale="92500" lnSpcReduction="20000"/>
          </a:bodyPr>
          <a:lstStyle/>
          <a:p>
            <a:pPr marL="90488" indent="-9048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Влажность воздуха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удельный вес водяного пара в атмосфере.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0488" indent="-9048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Влажность: 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1463" indent="-1825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Абсолютная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количество водяного пара в граммах, содержащегося в 1 м³ воздуха .</a:t>
            </a:r>
          </a:p>
          <a:p>
            <a:pPr marL="271463" indent="-182563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Максимальная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наибольшее количество водяного пара, которое может содержатся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м³ воздуха при данной температуре.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1463" indent="-1825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Относительная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отношение  абсолютной влажности к возможной максимальной, выраженной в %. </a:t>
            </a:r>
          </a:p>
          <a:p>
            <a:pPr marL="271463" indent="-1825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Относительная влажность воздуха 40% (воздух при данной температуре содержит 40% водяного пара и до полного насыщения не хватает 60%).</a:t>
            </a:r>
          </a:p>
          <a:p>
            <a:pPr marL="90488" indent="-1588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температура,  при которой происходит конденсация водяного пара -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образуются облака. </a:t>
            </a:r>
          </a:p>
          <a:p>
            <a:pPr marL="90488" indent="-1588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Конденсация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переход воды из газообразного состояния в жидкое при охлаждении.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1463" indent="-1825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1463" indent="-1825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Самая высокая влажность на Земле?  </a:t>
            </a:r>
          </a:p>
          <a:p>
            <a:pPr marL="271463" indent="-1825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Самая низкая - ?</a:t>
            </a:r>
          </a:p>
          <a:p>
            <a:pPr marL="271463" indent="-1825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Почему?</a:t>
            </a:r>
          </a:p>
          <a:p>
            <a:pPr indent="34607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82784" r="65659" b="8608"/>
          <a:stretch/>
        </p:blipFill>
        <p:spPr>
          <a:xfrm>
            <a:off x="5436096" y="5517232"/>
            <a:ext cx="3521620" cy="12391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6136" y="5805264"/>
            <a:ext cx="3151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экватора – 85%</a:t>
            </a:r>
          </a:p>
          <a:p>
            <a:r>
              <a:rPr lang="ru-RU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пустынях – менее 50%</a:t>
            </a:r>
            <a:endParaRPr lang="ru-RU" sz="2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4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 УВЛАЖНЕНИЯ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61863"/>
            <a:ext cx="8784976" cy="52174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 увлажнения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максимально возможное испарение, зависящее от температуры воздуха.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О/И (осадки/испаряемость).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3553"/>
              </p:ext>
            </p:extLst>
          </p:nvPr>
        </p:nvGraphicFramePr>
        <p:xfrm>
          <a:off x="176144" y="1844824"/>
          <a:ext cx="8784975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5480"/>
                <a:gridCol w="2928325"/>
                <a:gridCol w="3071170"/>
              </a:tblGrid>
              <a:tr h="4366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Зона избыточного увлажнения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Зона нормального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увлажнения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Зона недостаточного увлажнения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66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r>
                        <a:rPr lang="ru-RU" sz="24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увл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 1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r>
                        <a:rPr lang="ru-RU" sz="24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увл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 1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r>
                        <a:rPr lang="ru-RU" sz="24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увл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&lt; 1</a:t>
                      </a: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66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Тайга,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тундра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Северная граница степной зоны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Степь, полупустыня, пустыня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422108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районы мира,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увлажнение будет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низким?</a:t>
            </a:r>
          </a:p>
          <a:p>
            <a:pPr marL="354013" indent="-354013"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 верховьях рек на Алтае коэффициент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увлажнения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единицы?</a:t>
            </a:r>
          </a:p>
          <a:p>
            <a:pPr marL="354013" indent="-354013"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Объясните, почему коэффициент увлажнения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городах Актау и Алматы,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лежащих на одной широте отличается?</a:t>
            </a:r>
          </a:p>
        </p:txBody>
      </p:sp>
    </p:spTree>
    <p:extLst>
      <p:ext uri="{BB962C8B-B14F-4D97-AF65-F5344CB8AC3E}">
        <p14:creationId xmlns:p14="http://schemas.microsoft.com/office/powerpoint/2010/main" val="38428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16832"/>
            <a:ext cx="5193142" cy="4941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147248" cy="19442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АТМОСФЕРНОЕ </a:t>
            </a:r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 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b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давление  атмосферы на поверхность Земли посредством силы тяжести.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(1013 </a:t>
            </a: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гПа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760 мм рт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барометр </a:t>
            </a:r>
            <a:r>
              <a:rPr lang="ru-RU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анероид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b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высотой давление уменьшается: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10,5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– 1 мм рт. ст. </a:t>
            </a:r>
            <a:r>
              <a:rPr lang="ru-RU" sz="4800" dirty="0"/>
              <a:t/>
            </a:r>
            <a:br>
              <a:rPr lang="ru-RU" sz="4800" dirty="0"/>
            </a:br>
            <a:endParaRPr lang="en-US" sz="4800" b="1" dirty="0">
              <a:solidFill>
                <a:srgbClr val="AD1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420888"/>
            <a:ext cx="4176464" cy="4437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атмосферного давления: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еографическая широта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суши и океана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Местные физико-географические условия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298575" y="3246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ТЕПЛОВЫЕ ПОЯСА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65" name="Group 8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974267"/>
              </p:ext>
            </p:extLst>
          </p:nvPr>
        </p:nvGraphicFramePr>
        <p:xfrm>
          <a:off x="179512" y="1196752"/>
          <a:ext cx="8784975" cy="45351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35711"/>
                <a:gridCol w="2231764"/>
                <a:gridCol w="2089649"/>
                <a:gridCol w="1727851"/>
              </a:tblGrid>
              <a:tr h="936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Географич</a:t>
                      </a:r>
                      <a:r>
                        <a:rPr kumimoji="0" lang="ru-RU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еская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широта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местности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ru-RU" sz="2400" b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токов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воздуха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Атмосф</a:t>
                      </a:r>
                      <a:r>
                        <a:rPr kumimoji="0" lang="ru-RU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ерное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давление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осадков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Экваториальные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широты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Восходящие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Низкое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Очень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много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</a:tr>
              <a:tr h="935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Тропические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широты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Нисходящие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Высокое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Мало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</a:tr>
              <a:tr h="722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Умеренные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широты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Восходящие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Низкое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Много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</a:tr>
              <a:tr h="101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Полярные</a:t>
                      </a:r>
                      <a:endParaRPr kumimoji="0" lang="ru-RU" sz="2400" b="1" u="none" strike="noStrike" cap="none" spc="0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широты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Нисходящие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Высокое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Мало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t="16850" r="3914" b="6667"/>
          <a:stretch/>
        </p:blipFill>
        <p:spPr>
          <a:xfrm>
            <a:off x="0" y="819314"/>
            <a:ext cx="9144000" cy="53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11961"/>
              </p:ext>
            </p:extLst>
          </p:nvPr>
        </p:nvGraphicFramePr>
        <p:xfrm>
          <a:off x="183374" y="1268761"/>
          <a:ext cx="8777251" cy="27320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33305"/>
                <a:gridCol w="2229801"/>
                <a:gridCol w="2087813"/>
                <a:gridCol w="1726332"/>
              </a:tblGrid>
              <a:tr h="812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Географич</a:t>
                      </a:r>
                      <a:r>
                        <a:rPr kumimoji="0" lang="ru-RU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еская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широта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местности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ru-RU" sz="2400" b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токов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воздуха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Атмосф</a:t>
                      </a:r>
                      <a:r>
                        <a:rPr kumimoji="0" lang="ru-RU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ерное</a:t>
                      </a:r>
                      <a:r>
                        <a:rPr kumimoji="0" lang="ru-RU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давление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</a:t>
                      </a:r>
                      <a:r>
                        <a:rPr kumimoji="0" lang="en-US" sz="2400" b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en-US" sz="2400" b="1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осадков</a:t>
                      </a: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</a:tr>
              <a:tr h="414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</a:tr>
              <a:tr h="414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</a:tr>
              <a:tr h="414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</a:tr>
              <a:tr h="464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marL="82296" marR="82296" marT="45727" marB="45727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1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2647</Words>
  <Application>Microsoft Office PowerPoint</Application>
  <PresentationFormat>Экран (4:3)</PresentationFormat>
  <Paragraphs>598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Атмосфера и климат Земли</vt:lpstr>
      <vt:lpstr>АТМОСФЕРА – воздушная оболочка земли, вращающаяся вместе с нею.</vt:lpstr>
      <vt:lpstr>СТРОЕНИЕ АТМОСФЕРЫ</vt:lpstr>
      <vt:lpstr>Презентация PowerPoint</vt:lpstr>
      <vt:lpstr>СОЛНЕЧНАЯ РАДИАЦИЯ -  совокупность поступающего от Солнца излучения (ккал или дж/см²) </vt:lpstr>
      <vt:lpstr>АТМОСФЕРНАЯ ВЛАГА</vt:lpstr>
      <vt:lpstr>ЗОНЫ УВЛАЖНЕНИЯ</vt:lpstr>
      <vt:lpstr>  АТМОСФЕРНОЕ ДАВЛЕНИЕ  -  давление  атмосферы на поверхность Земли посредством силы тяжести. (1013 гПа = 760 мм рт. ст., барометр – анероид). С высотой давление уменьшается: 10,5 м – 1 мм рт. ст.  </vt:lpstr>
      <vt:lpstr>ТЕПЛОВЫЕ ПОЯСА</vt:lpstr>
      <vt:lpstr>ВОЗДУШНЫЕ МАССЫ – большой объем воздуха тропосферы, обладающий  однородными свойствами: температура, влажность,  прозрачность, запыленность</vt:lpstr>
      <vt:lpstr>ВЕТЕР –  движение ВМ в горизонтальном направлении  (ВД      НД, скорость и направление) Ветры: постоянные, переменные, местные</vt:lpstr>
      <vt:lpstr>Презентация PowerPoint</vt:lpstr>
      <vt:lpstr>ПЕРЕМЕННЫЕ ВЕТРЫ</vt:lpstr>
      <vt:lpstr>МЕСТНЫЕ ВЕТРЫ</vt:lpstr>
      <vt:lpstr>Презентация PowerPoint</vt:lpstr>
      <vt:lpstr>ХАРАКТЕРИСТИКА  АТМОСФЕРНЫХ ФРОНТОВ</vt:lpstr>
      <vt:lpstr>ЦИКЛОНЫ И АНТИЦИКЛОНЫ</vt:lpstr>
      <vt:lpstr>ЦИКЛОНЫ И АНТИЦИКЛОНЫ</vt:lpstr>
      <vt:lpstr>ЦИКЛОНЫ И АНТИЦИКЛОНЫ</vt:lpstr>
      <vt:lpstr>ПОГОДА – совокупность процессов, происходящих в атмосфере в данное время на определенной территории</vt:lpstr>
      <vt:lpstr>Заполните пропуски (тетрадь, стр. 14)</vt:lpstr>
      <vt:lpstr> КЛИМАТ - </vt:lpstr>
      <vt:lpstr>Презентация PowerPoint</vt:lpstr>
      <vt:lpstr>КЛИМАТИЧЕСКИЕ ПОЯСА МИРА  </vt:lpstr>
      <vt:lpstr>РЕКОРДЫ ЗЕМЛИ </vt:lpstr>
      <vt:lpstr>Готовимся к ЕНТ</vt:lpstr>
      <vt:lpstr>ГОТОВИМСЯ К ЕНТ</vt:lpstr>
      <vt:lpstr>Готовимся к ЕНТ</vt:lpstr>
      <vt:lpstr>Готовимся к ЕНТ</vt:lpstr>
      <vt:lpstr>Готовимся к ЕНТ</vt:lpstr>
      <vt:lpstr>ГЕОГРАФИЧЕСКИЙ ДИКТАНТ </vt:lpstr>
      <vt:lpstr>НАЙДИТЕ СООТВЕТСТВИЕ</vt:lpstr>
      <vt:lpstr>ЗАДАНИЕ</vt:lpstr>
      <vt:lpstr>СТИХИЙНОЕ БЕДСТВИЕ В КРАСНОДАРСКОМ КРАЕ</vt:lpstr>
      <vt:lpstr>Смерч, торнадо, ураган… Что вы знаете о них?</vt:lpstr>
      <vt:lpstr>На дом:  §8-10</vt:lpstr>
      <vt:lpstr>ИНТЕРНЕТ- ИСТОЧНИКИ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 И КЛИМАТ</dc:title>
  <dc:subject>10 КЛАСС</dc:subject>
  <dc:creator>РЯБОВА Л.Н.</dc:creator>
  <cp:keywords>НИКИТА</cp:keywords>
  <cp:lastModifiedBy>Dell</cp:lastModifiedBy>
  <cp:revision>138</cp:revision>
  <dcterms:created xsi:type="dcterms:W3CDTF">2015-07-15T06:25:00Z</dcterms:created>
  <dcterms:modified xsi:type="dcterms:W3CDTF">2015-10-14T11:44:41Z</dcterms:modified>
  <cp:category>ГЕОГРАФИЯ МИРА</cp:category>
</cp:coreProperties>
</file>