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4" r:id="rId3"/>
    <p:sldId id="273" r:id="rId4"/>
    <p:sldId id="294" r:id="rId5"/>
    <p:sldId id="276" r:id="rId6"/>
    <p:sldId id="277" r:id="rId7"/>
    <p:sldId id="280" r:id="rId8"/>
    <p:sldId id="278" r:id="rId9"/>
    <p:sldId id="304" r:id="rId10"/>
    <p:sldId id="279" r:id="rId11"/>
    <p:sldId id="295" r:id="rId12"/>
    <p:sldId id="296" r:id="rId13"/>
    <p:sldId id="297" r:id="rId14"/>
    <p:sldId id="282" r:id="rId15"/>
    <p:sldId id="281" r:id="rId16"/>
    <p:sldId id="283" r:id="rId17"/>
    <p:sldId id="284" r:id="rId18"/>
    <p:sldId id="285" r:id="rId19"/>
    <p:sldId id="302" r:id="rId20"/>
    <p:sldId id="288" r:id="rId21"/>
    <p:sldId id="290" r:id="rId22"/>
    <p:sldId id="286" r:id="rId23"/>
    <p:sldId id="287" r:id="rId24"/>
    <p:sldId id="292" r:id="rId25"/>
    <p:sldId id="293" r:id="rId26"/>
    <p:sldId id="306" r:id="rId27"/>
    <p:sldId id="305" r:id="rId28"/>
    <p:sldId id="268" r:id="rId29"/>
    <p:sldId id="291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70" d="100"/>
          <a:sy n="70" d="100"/>
        </p:scale>
        <p:origin x="-120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29553" y="3561697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01.10.2015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036424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00B0F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79538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01.10.2015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01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01.10.2015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314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Багетная рамка 8"/>
          <p:cNvSpPr/>
          <p:nvPr userDrawn="1"/>
        </p:nvSpPr>
        <p:spPr>
          <a:xfrm>
            <a:off x="0" y="0"/>
            <a:ext cx="9144000" cy="1344706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1941" y="149973"/>
            <a:ext cx="7116856" cy="993027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3516" y="1801299"/>
            <a:ext cx="7886700" cy="4351338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68088" y="6426667"/>
            <a:ext cx="2057400" cy="365125"/>
          </a:xfrm>
        </p:spPr>
        <p:txBody>
          <a:bodyPr/>
          <a:lstStyle/>
          <a:p>
            <a:fld id="{9389A218-1BD9-44B7-AD25-60C2204205A7}" type="datetimeFigureOut">
              <a:rPr lang="ru-RU" smtClean="0"/>
              <a:t>01.10.2015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Багетная рамка 9"/>
          <p:cNvSpPr/>
          <p:nvPr userDrawn="1"/>
        </p:nvSpPr>
        <p:spPr>
          <a:xfrm>
            <a:off x="0" y="6609230"/>
            <a:ext cx="9144000" cy="248770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агетная рамка 10"/>
          <p:cNvSpPr/>
          <p:nvPr userDrawn="1"/>
        </p:nvSpPr>
        <p:spPr>
          <a:xfrm>
            <a:off x="0" y="1344706"/>
            <a:ext cx="206185" cy="551329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агетная рамка 11"/>
          <p:cNvSpPr/>
          <p:nvPr userDrawn="1"/>
        </p:nvSpPr>
        <p:spPr>
          <a:xfrm flipH="1">
            <a:off x="8928844" y="1344706"/>
            <a:ext cx="215155" cy="551329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92" y="149880"/>
            <a:ext cx="1044946" cy="10449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61913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01.10.2015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4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01.10.2015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0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01.10.2015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86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01.10.2015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4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01.10.2015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96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01.10.2015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33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01.10.2015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6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t>01.10.2015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ltyn-orda.kz/uploads/43-1-4.jpg" TargetMode="External"/><Relationship Id="rId7" Type="http://schemas.openxmlformats.org/officeDocument/2006/relationships/hyperlink" Target="http://fb.ru/misc/i/gallery/9009/32664.jpg" TargetMode="External"/><Relationship Id="rId2" Type="http://schemas.openxmlformats.org/officeDocument/2006/relationships/hyperlink" Target="http://ortcom.kz/media/upload/35/2013/03/25/08709df979288395b632630d4616a031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trategy2050.kz/storage/realise/df/2a/8f/b5/97/df2a8fb597367a109eb640db791bbc24.jpg" TargetMode="External"/><Relationship Id="rId5" Type="http://schemas.openxmlformats.org/officeDocument/2006/relationships/hyperlink" Target="http://s019.radikal.ru/i636/1502/56/d9e353a0dbf8.jpg" TargetMode="External"/><Relationship Id="rId4" Type="http://schemas.openxmlformats.org/officeDocument/2006/relationships/hyperlink" Target="http://www.kzvesti.kz/uploads/posts/2015-02/1423171794_privetstvennoe-slovo-prezidenta.jpg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-211644"/>
            <a:ext cx="9021170" cy="1863023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ЧИСЛЕННОСТЬ НАСЕЛЕНИЯ</a:t>
            </a:r>
            <a:b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ДВИЖЕНИЕ, ВОСПРОИЗВОДСТВО.</a:t>
            </a:r>
            <a:b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ПОЛОВОЗРАСТНАЯ СТРУКТУРА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7107" y="149973"/>
            <a:ext cx="7051689" cy="993027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стр. 36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9151" y="1801298"/>
            <a:ext cx="8721969" cy="4852719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изменился естественный прирост населения Казахстана по годам?      </a:t>
            </a:r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4000" b="1" i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табл. 4 стр. 36)</a:t>
            </a:r>
            <a:endParaRPr lang="ru-RU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Где наблюдается максимальная концентрация населения в РК? Почему?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Назовите причины улучшения показателей естественного движения населения.</a:t>
            </a:r>
          </a:p>
          <a:p>
            <a:pPr marL="0" indent="0" algn="ctr">
              <a:buNone/>
            </a:pP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Documents and Settings\Admin\Рабочий стол\2011-10-25\Печать00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742" y="1439101"/>
            <a:ext cx="8809649" cy="5285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7793501" y="267286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738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5027" y="149973"/>
            <a:ext cx="7287904" cy="993027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Типы воспроизводства населения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2137" y="1642649"/>
            <a:ext cx="3794078" cy="23083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Архетип</a:t>
            </a:r>
          </a:p>
          <a:p>
            <a:pPr algn="ctr">
              <a:lnSpc>
                <a:spcPct val="80000"/>
              </a:lnSpc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Высокая рождаемость и высокая смертность.</a:t>
            </a:r>
          </a:p>
          <a:p>
            <a:pPr algn="ctr">
              <a:lnSpc>
                <a:spcPct val="80000"/>
              </a:lnSpc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Численность населения сокращается из-за высокой смертности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70060" y="1657276"/>
            <a:ext cx="3787253" cy="22590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Традиционный</a:t>
            </a:r>
          </a:p>
          <a:p>
            <a:pPr algn="ctr">
              <a:lnSpc>
                <a:spcPct val="80000"/>
              </a:lnSpc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Высокая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рождаемость,  высокая смертность, низкая продолжительность жизни.</a:t>
            </a:r>
          </a:p>
          <a:p>
            <a:pPr algn="ctr">
              <a:lnSpc>
                <a:spcPct val="80000"/>
              </a:lnSpc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4599296" y="1391091"/>
            <a:ext cx="2172268" cy="20162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2374713" y="1391091"/>
            <a:ext cx="2224583" cy="20162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634019" y="4202529"/>
            <a:ext cx="4026088" cy="220983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Современный</a:t>
            </a:r>
          </a:p>
          <a:p>
            <a:pPr algn="ctr">
              <a:lnSpc>
                <a:spcPct val="80000"/>
              </a:lnSpc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Низкая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рождаемость и низкий естественный прирост, </a:t>
            </a:r>
          </a:p>
          <a:p>
            <a:pPr algn="ctr">
              <a:lnSpc>
                <a:spcPct val="80000"/>
              </a:lnSpc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высокая средняя продолжительность жизни</a:t>
            </a:r>
          </a:p>
        </p:txBody>
      </p:sp>
      <p:cxnSp>
        <p:nvCxnSpPr>
          <p:cNvPr id="21" name="Прямая со стрелкой 20"/>
          <p:cNvCxnSpPr/>
          <p:nvPr/>
        </p:nvCxnSpPr>
        <p:spPr>
          <a:xfrm>
            <a:off x="4599296" y="1391091"/>
            <a:ext cx="0" cy="281143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539" b="5467"/>
          <a:stretch/>
        </p:blipFill>
        <p:spPr>
          <a:xfrm>
            <a:off x="158087" y="1269242"/>
            <a:ext cx="8767549" cy="5472751"/>
          </a:xfrm>
        </p:spPr>
      </p:pic>
    </p:spTree>
    <p:extLst>
      <p:ext uri="{BB962C8B-B14F-4D97-AF65-F5344CB8AC3E}">
        <p14:creationId xmlns:p14="http://schemas.microsoft.com/office/powerpoint/2010/main" val="952850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8991" y="272955"/>
            <a:ext cx="8011236" cy="870045"/>
          </a:xfrm>
        </p:spPr>
        <p:txBody>
          <a:bodyPr>
            <a:noAutofit/>
          </a:bodyPr>
          <a:lstStyle/>
          <a:p>
            <a:pPr marL="0" indent="0" algn="ctr">
              <a:lnSpc>
                <a:spcPct val="80000"/>
              </a:lnSpc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каком регионе Казахстана самый высокий и самый низкий естественный прирост населения и почему?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72955" y="1392072"/>
            <a:ext cx="8461611" cy="476056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92" b="6084"/>
          <a:stretch/>
        </p:blipFill>
        <p:spPr>
          <a:xfrm>
            <a:off x="239041" y="1351129"/>
            <a:ext cx="8713889" cy="5295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123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Рассчитайте естественный прирост населения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90" t="42906" r="4094" b="4411"/>
          <a:stretch/>
        </p:blipFill>
        <p:spPr>
          <a:xfrm>
            <a:off x="300250" y="2988859"/>
            <a:ext cx="8584442" cy="3411940"/>
          </a:xfrm>
        </p:spPr>
      </p:pic>
      <p:sp>
        <p:nvSpPr>
          <p:cNvPr id="5" name="TextBox 4"/>
          <p:cNvSpPr txBox="1"/>
          <p:nvPr/>
        </p:nvSpPr>
        <p:spPr>
          <a:xfrm>
            <a:off x="464023" y="1624084"/>
            <a:ext cx="842066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Назовите регионы:</a:t>
            </a:r>
          </a:p>
          <a:p>
            <a:pPr marL="457200" indent="-457200">
              <a:buAutoNum type="arabicPeriod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высоким естественным приростом населения</a:t>
            </a:r>
          </a:p>
          <a:p>
            <a:pPr marL="457200" indent="-457200">
              <a:buAutoNum type="arabicPeriod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низким естественным приростом населения</a:t>
            </a:r>
          </a:p>
          <a:p>
            <a:pPr marL="342900" indent="-34290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902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7349" y="149973"/>
            <a:ext cx="6871447" cy="993027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ВОЗРАСТНЫЕ ГРУППЫ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188" y="1801299"/>
            <a:ext cx="8329612" cy="4351338"/>
          </a:xfrm>
        </p:spPr>
        <p:txBody>
          <a:bodyPr/>
          <a:lstStyle/>
          <a:p>
            <a:pPr marL="0" indent="0">
              <a:buNone/>
            </a:pP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Казахстане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три 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возрастные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группы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ладше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трудоспособного возраста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рудоспособного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возраста (муж­чины в 16—63 года, женщины в 16—58 лет)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тарше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трудоспособного возраста.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9458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2867" y="149973"/>
            <a:ext cx="6685929" cy="993027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ПОЛОВОЗРАСТНАЯ СТРУКТУРА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5750" y="1300164"/>
            <a:ext cx="8858250" cy="5272086"/>
          </a:xfrm>
        </p:spPr>
        <p:txBody>
          <a:bodyPr>
            <a:normAutofit fontScale="550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5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пределяется </a:t>
            </a:r>
            <a:r>
              <a:rPr lang="ru-RU" sz="51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показателям пола и </a:t>
            </a:r>
            <a:r>
              <a:rPr lang="ru-RU" sz="5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возраста:</a:t>
            </a:r>
            <a:endParaRPr lang="ru-RU" sz="5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0010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5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48,2% </a:t>
            </a:r>
            <a:r>
              <a:rPr lang="ru-RU" sz="5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мужчины</a:t>
            </a:r>
          </a:p>
          <a:p>
            <a:pPr marL="80010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5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51,8 </a:t>
            </a:r>
            <a:r>
              <a:rPr lang="ru-RU" sz="5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 </a:t>
            </a:r>
            <a:r>
              <a:rPr lang="ru-RU" sz="5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женщины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5100" dirty="0" smtClean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51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sz="51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1000 мужчин приходится 1074 женщин. </a:t>
            </a:r>
            <a:endParaRPr lang="ru-RU" sz="5100" b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5100" b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51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Преобладание </a:t>
            </a:r>
            <a:r>
              <a:rPr lang="ru-RU" sz="51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женщин является характерным явлением для стран СНГ.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5100" b="1" dirty="0" smtClean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5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5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среднем еже­годно на 100 девочек рождается </a:t>
            </a:r>
            <a:endParaRPr lang="ru-RU" sz="5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5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106 </a:t>
            </a:r>
            <a:r>
              <a:rPr lang="ru-RU" sz="5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мальчиков.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7" r="23000" b="10739"/>
          <a:stretch/>
        </p:blipFill>
        <p:spPr>
          <a:xfrm>
            <a:off x="286603" y="1393003"/>
            <a:ext cx="8666328" cy="52671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07829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7349" y="149973"/>
            <a:ext cx="6871447" cy="993027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ВОЗРАСТНАЯ СТРУКТУРА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4841" y="1651379"/>
            <a:ext cx="8516203" cy="450125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января 2012 г. возрастная структура населения Казахстана выглядела следующим образом: 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дети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 15 лет составили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24,5%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>
              <a:buFont typeface="Wingdings" panose="05000000000000000000" pitchFamily="2" charset="2"/>
              <a:buChar char="ü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лица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возрасте от 16 до 64 лет —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68,9%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>
              <a:buFont typeface="Wingdings" panose="05000000000000000000" pitchFamily="2" charset="2"/>
              <a:buChar char="ü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лица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возрасте от 65 лет и старше —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6,6%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Преобладание доли молодых </a:t>
            </a: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(16-29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лет) —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более 25% 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4326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3170" y="149973"/>
            <a:ext cx="8160829" cy="121480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Продолжительность жизни и коэффициент старения населения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8613" y="1371600"/>
            <a:ext cx="8472487" cy="531494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роцесс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«старения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нации» - высокая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доля лиц в возрасте 65 лет и старше.</a:t>
            </a:r>
          </a:p>
          <a:p>
            <a:pPr marL="0" indent="0"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Средняя продолжительность жизни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- 69 лет</a:t>
            </a:r>
          </a:p>
          <a:p>
            <a:pPr indent="314325">
              <a:buFont typeface="Wingdings" panose="05000000000000000000" pitchFamily="2" charset="2"/>
              <a:buChar char="ü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мужчин —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64 года</a:t>
            </a:r>
          </a:p>
          <a:p>
            <a:pPr indent="314325">
              <a:buFont typeface="Wingdings" panose="05000000000000000000" pitchFamily="2" charset="2"/>
              <a:buChar char="ü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женщин — 73,8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года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Прогноз средней продолжительности жизни:</a:t>
            </a:r>
          </a:p>
          <a:p>
            <a:pPr indent="400050"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70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лет 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400050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2020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 — 72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года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сравнению с развитыми странами Европы и Японией — самый низкий показатель</a:t>
            </a:r>
            <a:r>
              <a:rPr lang="ru-RU" dirty="0">
                <a:solidFill>
                  <a:srgbClr val="002060"/>
                </a:solidFill>
              </a:rPr>
              <a:t>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0358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4525" y="149973"/>
            <a:ext cx="7464271" cy="993027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Назовите самый «молодой» и «стареющий» регион Казахстана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2956" y="1487606"/>
            <a:ext cx="8502554" cy="467713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Южный и Западный Казахстан – лидер по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преобладанию лиц молодого возраста и низкой доле старших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возрастов.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Восточный Казахстан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«стареющий регион».</a:t>
            </a:r>
          </a:p>
          <a:p>
            <a:pPr marL="0" indent="0" algn="ctr">
              <a:buNone/>
            </a:pPr>
            <a:r>
              <a:rPr lang="ru-RU" dirty="0" smtClean="0"/>
              <a:t> </a:t>
            </a:r>
            <a:r>
              <a:rPr lang="ru-RU" dirty="0"/>
              <a:t> </a:t>
            </a:r>
          </a:p>
          <a:p>
            <a:pPr marL="0" lvl="0" indent="0">
              <a:buNone/>
            </a:pPr>
            <a:endParaRPr lang="ru-RU" b="1" dirty="0" smtClean="0"/>
          </a:p>
          <a:p>
            <a:pPr marL="0" lvl="0" indent="0">
              <a:buNone/>
            </a:pPr>
            <a:endParaRPr lang="ru-RU" b="1" dirty="0"/>
          </a:p>
          <a:p>
            <a:pPr marL="0" lvl="0" indent="0">
              <a:buNone/>
            </a:pPr>
            <a:endParaRPr lang="ru-RU" b="1" dirty="0" smtClean="0"/>
          </a:p>
          <a:p>
            <a:pPr marL="0" lv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endParaRPr lang="ru-RU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000" t="2267" r="15074" b="13798"/>
          <a:stretch/>
        </p:blipFill>
        <p:spPr>
          <a:xfrm>
            <a:off x="272956" y="1323834"/>
            <a:ext cx="8652680" cy="5213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347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Соотношение мужского и женского населения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07" t="2189" r="19723" b="13441"/>
          <a:stretch/>
        </p:blipFill>
        <p:spPr>
          <a:xfrm>
            <a:off x="204717" y="1282890"/>
            <a:ext cx="8707271" cy="5363569"/>
          </a:xfrm>
        </p:spPr>
      </p:pic>
    </p:spTree>
    <p:extLst>
      <p:ext uri="{BB962C8B-B14F-4D97-AF65-F5344CB8AC3E}">
        <p14:creationId xmlns:p14="http://schemas.microsoft.com/office/powerpoint/2010/main" val="793561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0160" y="149973"/>
            <a:ext cx="7863839" cy="993027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НАСЕЛЕНИЕ И ТРУДОВЫЕ РЕСУРСЫ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0505" y="1676400"/>
            <a:ext cx="8314006" cy="5005753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Размещение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населения на определенной территории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связано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размещением хозяйства и его структурой. 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районах с высокой концентрацией населения развиты трудоемкие отрасли про­изводства, а в редконаселенных регионах — не требующие большого количества трудовых ресурсов.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291" y="1287624"/>
            <a:ext cx="8830936" cy="54274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61429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7175" y="1428749"/>
            <a:ext cx="8629650" cy="5229225"/>
          </a:xfrm>
        </p:spPr>
        <p:txBody>
          <a:bodyPr>
            <a:normAutofit lnSpcReduction="10000"/>
          </a:bodyPr>
          <a:lstStyle/>
          <a:p>
            <a:pPr marL="442913" indent="-442913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Какие данные можно получить из половозрастной пирамиды населения Казахстана?                   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Диаграмма 3, стр.39</a:t>
            </a:r>
          </a:p>
          <a:p>
            <a:pPr marL="442913" indent="-442913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Какое население преобладает в Казахстане (мужское или женское)?</a:t>
            </a:r>
          </a:p>
          <a:p>
            <a:pPr marL="442913" indent="-442913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каком возрасте число мужчин и женщин выравнивается?</a:t>
            </a:r>
          </a:p>
          <a:p>
            <a:pPr marL="442913" indent="-442913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какой возрастной группе перевес женщин наибольший? Чем это обусловлено?</a:t>
            </a:r>
          </a:p>
          <a:p>
            <a:pPr marL="442913" indent="-442913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Какое поколение самое многолюдное? Почему?</a:t>
            </a:r>
          </a:p>
          <a:p>
            <a:pPr marL="442913" indent="-442913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Найдите на диаграмме свое поколение. Какое оно по численности и по полу?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739" r="25976" b="7589"/>
          <a:stretch/>
        </p:blipFill>
        <p:spPr>
          <a:xfrm>
            <a:off x="204716" y="1378424"/>
            <a:ext cx="8693623" cy="5268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996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ЗДОРОВЬЕ НАЦИИ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7546" y="1417021"/>
            <a:ext cx="8625385" cy="4752462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Показатели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рождаемости и смертнос­ти 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демографические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(рождаемость, смертность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социально-экономические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(уровень жизни,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занятость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экономическая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стабильность.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Факторы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влияющие на рождаемость и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смертность: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прямые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(поздние браки, разводы, детская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смертность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косвенные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(снижение уровня жизни, рост преступности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05742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4425" y="149973"/>
            <a:ext cx="8129588" cy="993027"/>
          </a:xfrm>
        </p:spPr>
        <p:txBody>
          <a:bodyPr>
            <a:noAutofit/>
          </a:bodyPr>
          <a:lstStyle/>
          <a:p>
            <a:pPr marL="357188" indent="-357188" algn="ctr" defTabSz="357188">
              <a:tabLst>
                <a:tab pos="442913" algn="l"/>
              </a:tabLst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Здоровье населения —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показатель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социально-экономического развития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страны 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7174" y="1400174"/>
            <a:ext cx="8715375" cy="5457825"/>
          </a:xfrm>
        </p:spPr>
        <p:txBody>
          <a:bodyPr>
            <a:normAutofit fontScale="25000" lnSpcReduction="20000"/>
          </a:bodyPr>
          <a:lstStyle/>
          <a:p>
            <a:pPr marL="357188" indent="-357188" defTabSz="442913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  <a:tabLst>
                <a:tab pos="442913" algn="l"/>
              </a:tabLst>
            </a:pPr>
            <a:r>
              <a:rPr lang="ru-RU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Рост финансирования здравоохранения</a:t>
            </a:r>
          </a:p>
          <a:p>
            <a:pPr marL="357188" indent="-357188" defTabSz="442913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Созданы </a:t>
            </a:r>
            <a:r>
              <a:rPr lang="ru-RU" sz="8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телеврачебные</a:t>
            </a:r>
            <a:r>
              <a:rPr lang="ru-RU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центры</a:t>
            </a:r>
          </a:p>
          <a:p>
            <a:pPr marL="357188" indent="-357188" defTabSz="442913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Созданы медицинские центры мирового уровня: Центр </a:t>
            </a:r>
            <a:r>
              <a:rPr lang="ru-RU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материнства и детства и Институт нейрохирургии</a:t>
            </a:r>
            <a:r>
              <a:rPr lang="ru-RU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357188" indent="-357188" defTabSz="442913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8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Здоровье населения — один из ключевых показателей социально-экономического развития страны. </a:t>
            </a:r>
            <a:endParaRPr lang="ru-RU" sz="8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57188" indent="-357188" defTabSz="442913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Рост рождаемости (лидеры  - ЮК </a:t>
            </a:r>
            <a:r>
              <a:rPr lang="ru-RU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8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Мангистауская</a:t>
            </a:r>
            <a:r>
              <a:rPr lang="ru-RU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 аутсайдеры – </a:t>
            </a:r>
            <a:r>
              <a:rPr lang="ru-RU" sz="8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Костанайская</a:t>
            </a:r>
            <a:r>
              <a:rPr lang="ru-RU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 области).</a:t>
            </a:r>
          </a:p>
          <a:p>
            <a:pPr marL="357188" indent="-357188" defTabSz="442913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Государственная </a:t>
            </a:r>
            <a:r>
              <a:rPr lang="ru-RU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программа развития здравоохранения «</a:t>
            </a:r>
            <a:r>
              <a:rPr lang="ru-RU" sz="8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Саламатты</a:t>
            </a:r>
            <a:r>
              <a:rPr lang="ru-RU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Казахстан» </a:t>
            </a:r>
          </a:p>
          <a:p>
            <a:pPr marL="0" indent="0" defTabSz="442913">
              <a:lnSpc>
                <a:spcPct val="120000"/>
              </a:lnSpc>
              <a:spcBef>
                <a:spcPts val="0"/>
              </a:spcBef>
              <a:buNone/>
            </a:pPr>
            <a:endParaRPr lang="ru-RU" sz="9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defTabSz="442913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Цель: </a:t>
            </a:r>
            <a:r>
              <a:rPr lang="ru-RU" sz="9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улучшение </a:t>
            </a:r>
            <a:r>
              <a:rPr lang="ru-RU" sz="9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здоровья граждан Казахстана и обеспечение социально-экономического развития страны посредством формирова­ния конкурентоспособной системы </a:t>
            </a:r>
            <a:r>
              <a:rPr lang="ru-RU" sz="9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здравоохранения.</a:t>
            </a:r>
            <a:endParaRPr lang="ru-RU" sz="9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indent="-514350" defTabSz="442913"/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1605096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ПРОБЛЕМЫ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8613" y="1414464"/>
            <a:ext cx="8601075" cy="4738174"/>
          </a:xfrm>
        </p:spPr>
        <p:txBody>
          <a:bodyPr>
            <a:noAutofit/>
          </a:bodyPr>
          <a:lstStyle/>
          <a:p>
            <a:pPr marL="271463" indent="-271463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Конкурентоспособность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казахстанской медицины по сравнению со странами с развитой здравоохранительной системой остается еще низкой. </a:t>
            </a:r>
          </a:p>
          <a:p>
            <a:pPr marL="271463" indent="-271463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е­хватка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медицинских кадров, особенно в сельской местности. </a:t>
            </a:r>
          </a:p>
          <a:p>
            <a:pPr marL="271463" indent="-271463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еудовлетворенность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граждан качеством медицинской помощи.</a:t>
            </a:r>
          </a:p>
          <a:p>
            <a:pPr marL="271463" indent="-271463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Высокий уровень материнской и детской смертности. </a:t>
            </a:r>
          </a:p>
          <a:p>
            <a:pPr marL="271463" indent="-271463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болезней кровообращения, сердечно-сосудистой системы, раковых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заболеваний.</a:t>
            </a:r>
          </a:p>
          <a:p>
            <a:pPr marL="271463" indent="-271463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заболеваемости туберкулезом Казах­стан среди стран СНГ и Европы занимает 1-е место.</a:t>
            </a:r>
          </a:p>
          <a:p>
            <a:pPr marL="271463" indent="-271463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endParaRPr lang="ru-RU" sz="1200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725546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1940" y="149973"/>
            <a:ext cx="7595581" cy="99302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распределено население по регионам Казахстана? Почему?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64" y="1351129"/>
            <a:ext cx="8734567" cy="5254386"/>
          </a:xfrm>
        </p:spPr>
      </p:pic>
    </p:spTree>
    <p:extLst>
      <p:ext uri="{BB962C8B-B14F-4D97-AF65-F5344CB8AC3E}">
        <p14:creationId xmlns:p14="http://schemas.microsoft.com/office/powerpoint/2010/main" val="3579998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1941" y="149974"/>
            <a:ext cx="7116856" cy="80537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ПОДГОТОВКА К ВОУД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0135340"/>
              </p:ext>
            </p:extLst>
          </p:nvPr>
        </p:nvGraphicFramePr>
        <p:xfrm>
          <a:off x="232012" y="1364775"/>
          <a:ext cx="8707272" cy="51937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27220"/>
                <a:gridCol w="5973580"/>
                <a:gridCol w="2306472"/>
              </a:tblGrid>
              <a:tr h="654003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i="0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Наука о численности населения, его структуре, и динамике: </a:t>
                      </a:r>
                      <a:endParaRPr lang="ru-RU" sz="24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Демография</a:t>
                      </a:r>
                      <a:endParaRPr lang="ru-RU" sz="24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654003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i="0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В каком году проводилась первая национальная перепись населения:</a:t>
                      </a:r>
                      <a:endParaRPr lang="ru-RU" sz="2400" i="0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1999</a:t>
                      </a:r>
                      <a:endParaRPr lang="ru-RU" sz="24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654003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i="0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Переселение людей из одной</a:t>
                      </a:r>
                      <a:r>
                        <a:rPr lang="ru-RU" sz="2400" b="1" i="0" kern="12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местности в другую</a:t>
                      </a:r>
                      <a:endParaRPr lang="ru-RU" sz="2400" b="1" i="0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Миграция</a:t>
                      </a:r>
                      <a:endParaRPr lang="ru-RU" sz="24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276505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i="0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Естественный прирост населения:</a:t>
                      </a:r>
                      <a:endParaRPr lang="ru-RU" sz="2400" b="1" i="0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Р-У</a:t>
                      </a:r>
                      <a:endParaRPr lang="ru-RU" sz="24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834152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i="0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Относительные демографические показатели пересчитывают на 1000 жителей и выражают в …</a:t>
                      </a:r>
                      <a:endParaRPr lang="ru-RU" sz="2400" b="1" i="0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Промилле</a:t>
                      </a:r>
                      <a:endParaRPr lang="ru-RU" sz="24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654003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i="0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Меры государства,</a:t>
                      </a:r>
                      <a:r>
                        <a:rPr lang="ru-RU" sz="2400" b="1" i="0" kern="12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направленные на увеличение рождаемости…</a:t>
                      </a:r>
                      <a:endParaRPr lang="ru-RU" sz="2400" b="1" i="0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18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Демографическая </a:t>
                      </a:r>
                      <a:r>
                        <a:rPr lang="ru-RU" sz="24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политика</a:t>
                      </a:r>
                      <a:endParaRPr lang="ru-RU" sz="24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34644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i="0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Численность населения в</a:t>
                      </a:r>
                      <a:r>
                        <a:rPr lang="ru-RU" sz="2400" b="1" i="0" kern="12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Казахстане</a:t>
                      </a:r>
                      <a:endParaRPr lang="ru-RU" sz="2400" b="1" i="0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17,5</a:t>
                      </a:r>
                      <a:r>
                        <a:rPr lang="ru-RU" sz="2400" b="1" i="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u-RU" sz="2400" b="1" i="0" baseline="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млн.чел</a:t>
                      </a:r>
                      <a:r>
                        <a:rPr lang="ru-RU" sz="2400" b="1" i="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.</a:t>
                      </a:r>
                      <a:endParaRPr lang="ru-RU" sz="24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545093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8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i="0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Область с самыми</a:t>
                      </a:r>
                      <a:r>
                        <a:rPr lang="ru-RU" sz="2400" b="1" i="0" kern="120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низкими показателями рождаемости…</a:t>
                      </a:r>
                      <a:endParaRPr lang="ru-RU" sz="2400" b="1" i="0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СКО</a:t>
                      </a:r>
                      <a:endParaRPr lang="ru-RU" sz="24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653272" y="1392041"/>
            <a:ext cx="2142699" cy="423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653272" y="2076704"/>
            <a:ext cx="2142699" cy="423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653272" y="2738589"/>
            <a:ext cx="2142699" cy="423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653272" y="3438734"/>
            <a:ext cx="1426202" cy="3095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653272" y="3807599"/>
            <a:ext cx="2013056" cy="3095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690799" y="4795437"/>
            <a:ext cx="2177990" cy="5054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690798" y="5461893"/>
            <a:ext cx="2105173" cy="3095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653272" y="5923892"/>
            <a:ext cx="1975529" cy="3095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5833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Решите задачу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4716" y="1446663"/>
            <a:ext cx="8707271" cy="5049671"/>
          </a:xfrm>
        </p:spPr>
        <p:txBody>
          <a:bodyPr/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Рассчитайте абсолютный и относительный прирост населения в Алматы и Астане.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2012 году численность их населения составила соответственно 1 млн. 462 тысячи и 760,5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тысячи.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ождаемость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составила соответственно 26,4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тысячи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19,4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тысячи,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смертность 10,9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тысячи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3,5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тысячи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человек.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2012" y="1351128"/>
            <a:ext cx="8693624" cy="525438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b="1" dirty="0" smtClean="0"/>
          </a:p>
          <a:p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80000"/>
              </a:lnSpc>
            </a:pP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80000"/>
              </a:lnSpc>
            </a:pPr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80000"/>
              </a:lnSpc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ЕП=Р-С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где ЕП — естественный прирост (коэффициент),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рождаемость (количество рождённых людей на 1000 жителей, коэффициент), 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80000"/>
              </a:lnSpc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-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смертность (количество умерших людей на 1000 жителей, коэффициент).</a:t>
            </a:r>
          </a:p>
          <a:p>
            <a:pPr>
              <a:lnSpc>
                <a:spcPct val="80000"/>
              </a:lnSpc>
            </a:pP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Формула подробная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 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80000"/>
              </a:lnSpc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ЕП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=((Р-С)/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Н)х1000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где ЕП — естественный прирост (коэффициент), Р — количественное значение рождаемости (численность рождённых, чел.), С — количественное значение смертности (численность умерших, чел.), Н — численность населения (чел.).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5785632"/>
              </p:ext>
            </p:extLst>
          </p:nvPr>
        </p:nvGraphicFramePr>
        <p:xfrm>
          <a:off x="341195" y="1480782"/>
          <a:ext cx="8434316" cy="13988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98706"/>
                <a:gridCol w="1842129"/>
                <a:gridCol w="1157909"/>
                <a:gridCol w="1118435"/>
                <a:gridCol w="1408332"/>
                <a:gridCol w="1308805"/>
              </a:tblGrid>
              <a:tr h="470848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Город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Население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АП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ОП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470848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Алматы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1462000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26400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10900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450377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Астана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760500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19400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3500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7795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Выполните задание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2955" y="1501254"/>
            <a:ext cx="8543499" cy="4651383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Проведите группировку областей по величине естественного прироста и заполните таблицу: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1547973"/>
              </p:ext>
            </p:extLst>
          </p:nvPr>
        </p:nvGraphicFramePr>
        <p:xfrm>
          <a:off x="259308" y="2516117"/>
          <a:ext cx="8652680" cy="2468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33516"/>
                <a:gridCol w="2292824"/>
                <a:gridCol w="2163170"/>
                <a:gridCol w="2163170"/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Естественный прирост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Низкий менее</a:t>
                      </a: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6</a:t>
                      </a:r>
                      <a:r>
                        <a:rPr lang="ru-RU" sz="2400" b="1" i="0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‰</a:t>
                      </a:r>
                      <a:endParaRPr lang="ru-RU" sz="3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Средний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менее</a:t>
                      </a: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6-12</a:t>
                      </a:r>
                      <a:r>
                        <a:rPr lang="ru-RU" sz="2400" b="1" i="0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‰</a:t>
                      </a:r>
                      <a:endParaRPr lang="ru-RU" sz="32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Высокий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12-18</a:t>
                      </a:r>
                      <a:r>
                        <a:rPr lang="ru-RU" sz="2400" b="1" i="0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‰</a:t>
                      </a:r>
                      <a:endParaRPr lang="ru-RU" sz="32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Очень высокий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18</a:t>
                      </a:r>
                      <a:r>
                        <a:rPr lang="ru-RU" sz="2400" b="1" i="0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‰</a:t>
                      </a:r>
                      <a:endParaRPr lang="ru-RU" sz="32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и более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24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59307" y="5105441"/>
            <a:ext cx="3187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Сделайте выводы. 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92" b="6084"/>
          <a:stretch/>
        </p:blipFill>
        <p:spPr>
          <a:xfrm>
            <a:off x="259307" y="1351130"/>
            <a:ext cx="8652680" cy="5186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167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defRPr/>
            </a:pPr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ДОМАШНЕЕ ЗАДАНИЕ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1023583"/>
            <a:ext cx="8929687" cy="2511188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endParaRPr lang="ru-RU" dirty="0" smtClean="0">
              <a:effectLst/>
            </a:endParaRPr>
          </a:p>
          <a:p>
            <a:pPr>
              <a:buFont typeface="Wingdings" pitchFamily="2" charset="2"/>
              <a:buNone/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Выучить § 7-8, тетрадь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764" y="2060812"/>
            <a:ext cx="6946710" cy="4619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35069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Интернет-ресурсы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5660" y="1487606"/>
            <a:ext cx="8666328" cy="4665031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en-US" sz="1400" dirty="0">
                <a:hlinkClick r:id="rId2"/>
              </a:rPr>
              <a:t>http://</a:t>
            </a:r>
            <a:r>
              <a:rPr lang="en-US" sz="1400" dirty="0" smtClean="0">
                <a:hlinkClick r:id="rId2"/>
              </a:rPr>
              <a:t>ortcom.kz/media/upload/35/2013/03/25/08709df979288395b632630d4616a031.jpg</a:t>
            </a:r>
            <a:r>
              <a:rPr lang="ru-RU" sz="1400" dirty="0" smtClean="0"/>
              <a:t> Народ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400" u="sng" dirty="0">
                <a:hlinkClick r:id="rId3"/>
              </a:rPr>
              <a:t>http://www.altyn-orda.kz/uploads/43-1-4.jpg</a:t>
            </a:r>
            <a:r>
              <a:rPr lang="ru-RU" sz="1400" dirty="0"/>
              <a:t> Ассамблея народов Казахстана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400" u="sng" dirty="0">
                <a:hlinkClick r:id="rId4"/>
              </a:rPr>
              <a:t>http</a:t>
            </a:r>
            <a:r>
              <a:rPr lang="ru-RU" sz="1400" u="sng" dirty="0">
                <a:hlinkClick r:id="rId4"/>
              </a:rPr>
              <a:t>://</a:t>
            </a:r>
            <a:r>
              <a:rPr lang="en-US" sz="1400" u="sng" dirty="0">
                <a:hlinkClick r:id="rId4"/>
              </a:rPr>
              <a:t>www</a:t>
            </a:r>
            <a:r>
              <a:rPr lang="ru-RU" sz="1400" u="sng" dirty="0">
                <a:hlinkClick r:id="rId4"/>
              </a:rPr>
              <a:t>.</a:t>
            </a:r>
            <a:r>
              <a:rPr lang="en-US" sz="1400" u="sng" dirty="0" err="1">
                <a:hlinkClick r:id="rId4"/>
              </a:rPr>
              <a:t>kzvesti</a:t>
            </a:r>
            <a:r>
              <a:rPr lang="ru-RU" sz="1400" u="sng" dirty="0">
                <a:hlinkClick r:id="rId4"/>
              </a:rPr>
              <a:t>.</a:t>
            </a:r>
            <a:r>
              <a:rPr lang="en-US" sz="1400" u="sng" dirty="0" err="1">
                <a:hlinkClick r:id="rId4"/>
              </a:rPr>
              <a:t>kz</a:t>
            </a:r>
            <a:r>
              <a:rPr lang="ru-RU" sz="1400" u="sng" dirty="0">
                <a:hlinkClick r:id="rId4"/>
              </a:rPr>
              <a:t>/</a:t>
            </a:r>
            <a:r>
              <a:rPr lang="en-US" sz="1400" u="sng" dirty="0">
                <a:hlinkClick r:id="rId4"/>
              </a:rPr>
              <a:t>uploads</a:t>
            </a:r>
            <a:r>
              <a:rPr lang="ru-RU" sz="1400" u="sng" dirty="0">
                <a:hlinkClick r:id="rId4"/>
              </a:rPr>
              <a:t>/</a:t>
            </a:r>
            <a:r>
              <a:rPr lang="en-US" sz="1400" u="sng" dirty="0">
                <a:hlinkClick r:id="rId4"/>
              </a:rPr>
              <a:t>posts</a:t>
            </a:r>
            <a:r>
              <a:rPr lang="ru-RU" sz="1400" u="sng" dirty="0">
                <a:hlinkClick r:id="rId4"/>
              </a:rPr>
              <a:t>/2015-02/1423171794_</a:t>
            </a:r>
            <a:r>
              <a:rPr lang="en-US" sz="1400" u="sng" dirty="0" err="1">
                <a:hlinkClick r:id="rId4"/>
              </a:rPr>
              <a:t>privetstvennoe</a:t>
            </a:r>
            <a:r>
              <a:rPr lang="ru-RU" sz="1400" u="sng" dirty="0">
                <a:hlinkClick r:id="rId4"/>
              </a:rPr>
              <a:t>-</a:t>
            </a:r>
            <a:r>
              <a:rPr lang="en-US" sz="1400" u="sng" dirty="0" err="1">
                <a:hlinkClick r:id="rId4"/>
              </a:rPr>
              <a:t>slovo</a:t>
            </a:r>
            <a:r>
              <a:rPr lang="ru-RU" sz="1400" u="sng" dirty="0">
                <a:hlinkClick r:id="rId4"/>
              </a:rPr>
              <a:t>-</a:t>
            </a:r>
            <a:r>
              <a:rPr lang="en-US" sz="1400" u="sng" dirty="0" err="1">
                <a:hlinkClick r:id="rId4"/>
              </a:rPr>
              <a:t>prezidenta</a:t>
            </a:r>
            <a:r>
              <a:rPr lang="ru-RU" sz="1400" u="sng" dirty="0">
                <a:hlinkClick r:id="rId4"/>
              </a:rPr>
              <a:t>.</a:t>
            </a:r>
            <a:r>
              <a:rPr lang="en-US" sz="1400" u="sng" dirty="0">
                <a:hlinkClick r:id="rId4"/>
              </a:rPr>
              <a:t>jpg</a:t>
            </a:r>
            <a:r>
              <a:rPr lang="ru-RU" sz="1400" dirty="0"/>
              <a:t>  Под единым </a:t>
            </a:r>
            <a:r>
              <a:rPr lang="ru-RU" sz="1400" dirty="0" err="1"/>
              <a:t>шаныраком</a:t>
            </a:r>
            <a:endParaRPr lang="ru-RU" sz="1400" dirty="0"/>
          </a:p>
          <a:p>
            <a:pPr>
              <a:buFont typeface="Wingdings" panose="05000000000000000000" pitchFamily="2" charset="2"/>
              <a:buChar char="ü"/>
            </a:pPr>
            <a:r>
              <a:rPr lang="ru-RU" sz="1400" u="sng" dirty="0">
                <a:hlinkClick r:id="rId5"/>
              </a:rPr>
              <a:t>http://s019.radikal.ru/i636/1502/56/d9e353a0dbf8.jpg</a:t>
            </a:r>
            <a:r>
              <a:rPr lang="ru-RU" sz="1400" dirty="0"/>
              <a:t>  Народы </a:t>
            </a:r>
            <a:r>
              <a:rPr lang="ru-RU" sz="1400" dirty="0" smtClean="0"/>
              <a:t>Казахстана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400" dirty="0">
                <a:hlinkClick r:id="rId6"/>
              </a:rPr>
              <a:t>http://</a:t>
            </a:r>
            <a:r>
              <a:rPr lang="en-US" sz="1400" dirty="0" smtClean="0">
                <a:hlinkClick r:id="rId6"/>
              </a:rPr>
              <a:t>strategy2050.kz/storage/realise/df/2a/8f/b5/97/df2a8fb597367a109eb640db791bbc24.jpg</a:t>
            </a:r>
            <a:r>
              <a:rPr lang="ru-RU" sz="1400" dirty="0" smtClean="0"/>
              <a:t> Эмблема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400" dirty="0">
                <a:hlinkClick r:id="rId7"/>
              </a:rPr>
              <a:t>http://</a:t>
            </a:r>
            <a:r>
              <a:rPr lang="en-US" sz="1400" dirty="0" smtClean="0">
                <a:hlinkClick r:id="rId7"/>
              </a:rPr>
              <a:t>fb.ru/misc/i/gallery/9009/32664.jpg</a:t>
            </a:r>
            <a:r>
              <a:rPr lang="ru-RU" sz="1400" dirty="0" smtClean="0"/>
              <a:t> Народы </a:t>
            </a:r>
            <a:r>
              <a:rPr lang="ru-RU" sz="1400" dirty="0" err="1" smtClean="0"/>
              <a:t>казахстана</a:t>
            </a:r>
            <a:endParaRPr lang="ru-RU" sz="1400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ru-RU" sz="1400" dirty="0" smtClean="0"/>
              <a:t>Экономическая география Казахстана. Электронное пособие по предмету. Издательство «</a:t>
            </a:r>
            <a:r>
              <a:rPr lang="ru-RU" sz="1400" dirty="0" err="1" smtClean="0"/>
              <a:t>Атамура</a:t>
            </a:r>
            <a:r>
              <a:rPr lang="ru-RU" sz="1400" dirty="0" smtClean="0"/>
              <a:t>», 2013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400" dirty="0" smtClean="0"/>
              <a:t>Электронный учебник для 9 класса  НЦИ</a:t>
            </a:r>
            <a:endParaRPr lang="ru-RU" sz="1400" dirty="0"/>
          </a:p>
          <a:p>
            <a:pPr>
              <a:buFont typeface="Wingdings" panose="05000000000000000000" pitchFamily="2" charset="2"/>
              <a:buChar char="ü"/>
            </a:pP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094106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828800" y="277813"/>
            <a:ext cx="6858000" cy="65087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ЧИСЛЕННОСТЬ НАСЕЛЕНИЯ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9489" y="1420837"/>
            <a:ext cx="8356209" cy="5437163"/>
          </a:xfrm>
        </p:spPr>
        <p:txBody>
          <a:bodyPr>
            <a:normAutofit fontScale="92500"/>
          </a:bodyPr>
          <a:lstStyle/>
          <a:p>
            <a:pPr marL="273050" indent="-273050" eaLnBrk="1" hangingPunct="1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buFont typeface="Wingdings" pitchFamily="2" charset="2"/>
              <a:buChar char="ü"/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Многонациональное государство</a:t>
            </a:r>
          </a:p>
          <a:p>
            <a:pPr marL="273050" indent="-273050" eaLnBrk="1" hangingPunct="1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buFont typeface="Wingdings" pitchFamily="2" charset="2"/>
              <a:buChar char="ü"/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Государственный язык – казахский</a:t>
            </a:r>
          </a:p>
          <a:p>
            <a:pPr marL="273050" indent="-273050" eaLnBrk="1" hangingPunct="1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buFont typeface="Wingdings" pitchFamily="2" charset="2"/>
              <a:buChar char="ü"/>
              <a:defRPr/>
            </a:pP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Численность:</a:t>
            </a:r>
          </a:p>
          <a:p>
            <a:pPr marL="534988" lv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января 2009 года -  16,2 млн. человек</a:t>
            </a:r>
          </a:p>
          <a:p>
            <a:pPr marL="534988" lv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апреля 2013 года - 16,9 млн. человек</a:t>
            </a:r>
          </a:p>
          <a:p>
            <a:pPr marL="534988" lv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августа 2014 года - 17,3 млн. человек</a:t>
            </a:r>
          </a:p>
          <a:p>
            <a:pPr marL="0" indent="0" eaLnBrk="1" hangingPunct="1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buNone/>
              <a:defRPr/>
            </a:pP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273050" indent="-273050" eaLnBrk="1" hangingPunct="1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buFont typeface="Wingdings" pitchFamily="2" charset="2"/>
              <a:buChar char="ü"/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62 место в мире</a:t>
            </a:r>
          </a:p>
          <a:p>
            <a:pPr marL="273050" indent="-273050" eaLnBrk="1" hangingPunct="1">
              <a:lnSpc>
                <a:spcPct val="110000"/>
              </a:lnSpc>
              <a:spcBef>
                <a:spcPts val="0"/>
              </a:spcBef>
              <a:buFont typeface="Wingdings" pitchFamily="2" charset="2"/>
              <a:buChar char="ü"/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4 место среди стран СНГ</a:t>
            </a:r>
          </a:p>
          <a:p>
            <a:pPr marL="273050" indent="-273050" eaLnBrk="1" hangingPunct="1">
              <a:lnSpc>
                <a:spcPct val="110000"/>
              </a:lnSpc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87897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828800" y="277813"/>
            <a:ext cx="6858000" cy="65087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ЧИСЛЕННОСТЬ НАСЕЛЕНИЯ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9489" y="1420837"/>
            <a:ext cx="8356209" cy="5437163"/>
          </a:xfrm>
        </p:spPr>
        <p:txBody>
          <a:bodyPr>
            <a:normAutofit lnSpcReduction="10000"/>
          </a:bodyPr>
          <a:lstStyle/>
          <a:p>
            <a:pPr marL="44450" indent="0">
              <a:buNone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Существует несколько способов учёта населения:</a:t>
            </a:r>
          </a:p>
          <a:p>
            <a:pPr marL="615950" lvl="0" indent="-342900">
              <a:buFont typeface="Wingdings" panose="05000000000000000000" pitchFamily="2" charset="2"/>
              <a:buChar char="ü"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Перепись населения (проводится 1 раз в 10 лет);</a:t>
            </a:r>
          </a:p>
          <a:p>
            <a:pPr marL="615950" lvl="0" indent="-342900">
              <a:buFont typeface="Wingdings" panose="05000000000000000000" pitchFamily="2" charset="2"/>
              <a:buChar char="ü"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Текущий учёт (используются материалы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ЗАГСов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отделов миграционной политики, статистические службы).</a:t>
            </a:r>
          </a:p>
          <a:p>
            <a:pPr marL="44450" indent="0" algn="ctr">
              <a:buNone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истории Казахстана было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переписей. </a:t>
            </a:r>
          </a:p>
          <a:p>
            <a:pPr marL="44450" indent="0" algn="ctr">
              <a:buNone/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Первая перепись – в 1897 году, </a:t>
            </a:r>
          </a:p>
          <a:p>
            <a:pPr marL="44450" indent="0" algn="ctr">
              <a:buNone/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последняя в 2009 году. </a:t>
            </a:r>
          </a:p>
          <a:p>
            <a:pPr marL="44450" indent="0" algn="ctr">
              <a:buNone/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Первую и последнюю переписи разделяют 112 лет. </a:t>
            </a:r>
          </a:p>
          <a:p>
            <a:pPr marL="0" indent="0" eaLnBrk="1" hangingPunct="1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buNone/>
              <a:defRPr/>
            </a:pPr>
            <a:endParaRPr lang="ru-RU" dirty="0" smtClean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69"/>
          <a:stretch/>
        </p:blipFill>
        <p:spPr>
          <a:xfrm>
            <a:off x="238837" y="1260200"/>
            <a:ext cx="8656981" cy="530388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69467" y="1387157"/>
            <a:ext cx="3759957" cy="16509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изменялась численность населения Казахстана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этим данным?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0287" y="4629215"/>
            <a:ext cx="8959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 чел.</a:t>
            </a:r>
            <a:endParaRPr lang="ru-RU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24137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2191" y="149973"/>
            <a:ext cx="6826606" cy="993027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Рост населения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4364" y="1561514"/>
            <a:ext cx="8425741" cy="5106572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/>
              <a:t>Глава государства поставил задачу</a:t>
            </a:r>
            <a:r>
              <a:rPr lang="ru-RU" b="1" dirty="0" smtClean="0"/>
              <a:t>: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/>
              <a:t> </a:t>
            </a:r>
            <a:r>
              <a:rPr lang="ru-RU" dirty="0"/>
              <a:t>К</a:t>
            </a:r>
            <a:r>
              <a:rPr lang="ru-RU" dirty="0" smtClean="0"/>
              <a:t> </a:t>
            </a:r>
            <a:r>
              <a:rPr lang="ru-RU" dirty="0"/>
              <a:t>2015 г. численность населе­ния Казахстана должна составить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 млн. человек. </a:t>
            </a: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этого необхо­димо, чтобы ежегодно рождалось 670 тыс. детей.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/>
              <a:t>В настоящее время в  </a:t>
            </a:r>
            <a:r>
              <a:rPr lang="ru-RU" dirty="0"/>
              <a:t>год рождается </a:t>
            </a:r>
            <a:endParaRPr lang="ru-RU" dirty="0" smtClean="0"/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/>
              <a:t>225-235 </a:t>
            </a:r>
            <a:r>
              <a:rPr lang="ru-RU" dirty="0"/>
              <a:t>тыс. младенцев (в 2011г. — 372 200).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Увеличение численности населения является первостепенной задачей казахстанского общества.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8580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ДЕМОГРАФИЯ 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2881" y="1773164"/>
            <a:ext cx="8678360" cy="4937123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Демография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греч. </a:t>
            </a:r>
            <a:r>
              <a:rPr lang="en-US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demos</a:t>
            </a: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—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«народ», </a:t>
            </a: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6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grapho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«пишу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»)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наука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численности населения, его структуре и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динамике.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Воспроизводство населения</a:t>
            </a:r>
            <a:r>
              <a:rPr lang="ru-RU" sz="32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dirty="0" smtClean="0"/>
              <a:t>–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процесс непрерывной смены поколений людей </a:t>
            </a:r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200" b="1" i="1" dirty="0" smtClean="0"/>
              <a:t>(естественное движение населения)</a:t>
            </a:r>
            <a:endParaRPr lang="ru-RU" sz="32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4673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30325" y="149973"/>
            <a:ext cx="6798471" cy="993027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ДВИЖЕНИЕ НАСЕЛЕНИЯ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327" y="3591597"/>
            <a:ext cx="4531057" cy="4298013"/>
          </a:xfrm>
        </p:spPr>
        <p:txBody>
          <a:bodyPr>
            <a:normAutofit/>
          </a:bodyPr>
          <a:lstStyle/>
          <a:p>
            <a:pPr algn="ctr">
              <a:lnSpc>
                <a:spcPct val="110000"/>
              </a:lnSpc>
              <a:spcBef>
                <a:spcPts val="0"/>
              </a:spcBef>
              <a:buNone/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</a:p>
          <a:p>
            <a:pPr algn="ctr">
              <a:lnSpc>
                <a:spcPct val="110000"/>
              </a:lnSpc>
              <a:spcBef>
                <a:spcPts val="0"/>
              </a:spcBef>
              <a:buNone/>
              <a:defRPr/>
            </a:pP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630" y="1610435"/>
            <a:ext cx="3463381" cy="91440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ЕСТЕСТВЕННОЕ: 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065418" y="1610435"/>
            <a:ext cx="3463381" cy="91440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МЕХАНИЧЕСКОЕ: </a:t>
            </a:r>
            <a:endParaRPr lang="ru-RU" sz="2800" dirty="0"/>
          </a:p>
        </p:txBody>
      </p:sp>
      <p:sp>
        <p:nvSpPr>
          <p:cNvPr id="10" name="Стрелка вниз 9"/>
          <p:cNvSpPr/>
          <p:nvPr/>
        </p:nvSpPr>
        <p:spPr>
          <a:xfrm>
            <a:off x="2054319" y="1364776"/>
            <a:ext cx="498002" cy="276352"/>
          </a:xfrm>
          <a:prstGeom prst="downArrow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6548107" y="1364776"/>
            <a:ext cx="498002" cy="276352"/>
          </a:xfrm>
          <a:prstGeom prst="downArrow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00251" y="2934268"/>
            <a:ext cx="4039737" cy="357571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Естественный прирост - 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разница между  родившимися и умершими 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(в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год  на 1000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человек)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8,1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‰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Рождаемость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Смертность</a:t>
            </a:r>
            <a:endParaRPr lang="ru-RU" sz="2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648180" y="2934268"/>
            <a:ext cx="4209217" cy="357571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Clr>
                <a:schemeClr val="tx1"/>
              </a:buClr>
              <a:defRPr/>
            </a:pPr>
            <a:endParaRPr lang="ru-RU" sz="2400" b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buClr>
                <a:schemeClr val="tx1"/>
              </a:buClr>
              <a:defRPr/>
            </a:pPr>
            <a:endParaRPr lang="ru-RU" sz="2400" b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buClr>
                <a:schemeClr val="tx1"/>
              </a:buClr>
              <a:defRPr/>
            </a:pPr>
            <a:endParaRPr lang="ru-RU" sz="24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buClr>
                <a:schemeClr val="tx1"/>
              </a:buClr>
              <a:defRPr/>
            </a:pPr>
            <a:endParaRPr lang="ru-RU" sz="24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tx1"/>
              </a:buClr>
              <a:defRPr/>
            </a:pP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tx1"/>
              </a:buClr>
              <a:defRPr/>
            </a:pPr>
            <a:endPara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tx1"/>
              </a:buClr>
              <a:defRPr/>
            </a:pP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трелка вниз 13"/>
          <p:cNvSpPr/>
          <p:nvPr/>
        </p:nvSpPr>
        <p:spPr>
          <a:xfrm>
            <a:off x="2054319" y="2524835"/>
            <a:ext cx="498002" cy="372461"/>
          </a:xfrm>
          <a:prstGeom prst="downArrow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6548107" y="2524835"/>
            <a:ext cx="498002" cy="372461"/>
          </a:xfrm>
          <a:prstGeom prst="downArrow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4913194" y="3679753"/>
            <a:ext cx="1634913" cy="51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Внешние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671984" y="3679753"/>
            <a:ext cx="2029510" cy="51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Внутренние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986853" y="3070746"/>
            <a:ext cx="2002649" cy="48281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Clr>
                <a:schemeClr val="tx1"/>
              </a:buClr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Миграции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897730" y="4477075"/>
            <a:ext cx="3316406" cy="6817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80000"/>
              </a:lnSpc>
              <a:buClr>
                <a:schemeClr val="tx1"/>
              </a:buClr>
              <a:defRPr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Эмиграция</a:t>
            </a:r>
            <a:r>
              <a:rPr lang="ru-RU" sz="24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(выезд)</a:t>
            </a:r>
          </a:p>
          <a:p>
            <a:pPr>
              <a:lnSpc>
                <a:spcPct val="80000"/>
              </a:lnSpc>
              <a:buClr>
                <a:schemeClr val="tx1"/>
              </a:buClr>
              <a:defRPr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Иммиграция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(въезд)</a:t>
            </a: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flipH="1">
            <a:off x="4796417" y="3312153"/>
            <a:ext cx="1190437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V="1">
            <a:off x="4796417" y="3323822"/>
            <a:ext cx="0" cy="62888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H="1">
            <a:off x="4796417" y="3952709"/>
            <a:ext cx="116777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H="1">
            <a:off x="7989503" y="3323822"/>
            <a:ext cx="788191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8777694" y="3312154"/>
            <a:ext cx="0" cy="64055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8701494" y="3952709"/>
            <a:ext cx="762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5" name="Прямоугольник 54"/>
          <p:cNvSpPr/>
          <p:nvPr/>
        </p:nvSpPr>
        <p:spPr>
          <a:xfrm>
            <a:off x="4862538" y="5295331"/>
            <a:ext cx="3915156" cy="107817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177800" indent="-177800">
              <a:lnSpc>
                <a:spcPct val="80000"/>
              </a:lnSpc>
              <a:buAutoNum type="arabicPeriod"/>
            </a:pPr>
            <a:endPara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77800" indent="-177800">
              <a:lnSpc>
                <a:spcPct val="80000"/>
              </a:lnSpc>
              <a:buAutoNum type="arabicPeriod"/>
            </a:pP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55600" indent="-355600">
              <a:lnSpc>
                <a:spcPct val="80000"/>
              </a:lnSpc>
              <a:buFont typeface="+mj-lt"/>
              <a:buAutoNum type="arabicPeriod"/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сельских районов в городские</a:t>
            </a:r>
          </a:p>
          <a:p>
            <a:pPr marL="355600" indent="-355600">
              <a:lnSpc>
                <a:spcPct val="80000"/>
              </a:lnSpc>
              <a:buFont typeface="+mj-lt"/>
              <a:buAutoNum type="arabicPeriod"/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малых городов в большие</a:t>
            </a:r>
          </a:p>
          <a:p>
            <a:pPr>
              <a:lnSpc>
                <a:spcPct val="80000"/>
              </a:lnSpc>
            </a:pPr>
            <a:endPara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AutoNum type="arabicPeriod"/>
            </a:pPr>
            <a:endParaRPr lang="ru-RU" dirty="0"/>
          </a:p>
        </p:txBody>
      </p:sp>
      <p:cxnSp>
        <p:nvCxnSpPr>
          <p:cNvPr id="61" name="Прямая со стрелкой 60"/>
          <p:cNvCxnSpPr/>
          <p:nvPr/>
        </p:nvCxnSpPr>
        <p:spPr>
          <a:xfrm>
            <a:off x="5065418" y="4189863"/>
            <a:ext cx="0" cy="28721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/>
          <p:nvPr/>
        </p:nvCxnSpPr>
        <p:spPr>
          <a:xfrm>
            <a:off x="8528799" y="4198657"/>
            <a:ext cx="0" cy="109667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5532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4055" y="149973"/>
            <a:ext cx="7315200" cy="99302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</a:t>
            </a:r>
            <a:b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>
                <a:solidFill>
                  <a:schemeClr val="bg1"/>
                </a:solidFill>
              </a:rPr>
              <a:t>Рабочая тетрадь – стр. 9</a:t>
            </a:r>
            <a:br>
              <a:rPr lang="ru-RU" sz="2700" b="1" dirty="0">
                <a:solidFill>
                  <a:schemeClr val="bg1"/>
                </a:solidFill>
              </a:rPr>
            </a:b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3516" y="1477108"/>
            <a:ext cx="8299130" cy="526131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3300" b="1" dirty="0" smtClean="0"/>
          </a:p>
          <a:p>
            <a:pPr marL="0" indent="0">
              <a:buNone/>
            </a:pPr>
            <a:endParaRPr lang="ru-RU" sz="3300" b="1" dirty="0"/>
          </a:p>
          <a:p>
            <a:pPr marL="0" indent="0">
              <a:buNone/>
            </a:pPr>
            <a:r>
              <a:rPr lang="ru-RU" sz="3300" dirty="0"/>
              <a:t> 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72143" y="1271559"/>
            <a:ext cx="8610599" cy="4468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endPara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90000"/>
              </a:lnSpc>
            </a:pP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90000"/>
              </a:lnSpc>
            </a:pPr>
            <a:endPara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90000"/>
              </a:lnSpc>
            </a:pP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90000"/>
              </a:lnSpc>
            </a:pPr>
            <a:endPara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90000"/>
              </a:lnSpc>
            </a:pP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90000"/>
              </a:lnSpc>
            </a:pPr>
            <a:endPara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90000"/>
              </a:lnSpc>
            </a:pP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90000"/>
              </a:lnSpc>
            </a:pPr>
            <a:endPara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90000"/>
              </a:lnSpc>
            </a:pPr>
            <a:endPara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90000"/>
              </a:lnSpc>
            </a:pP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90000"/>
              </a:lnSpc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Показатели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рождаемости, смертности и естественного прироста определяются в промилле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‰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4597106"/>
              </p:ext>
            </p:extLst>
          </p:nvPr>
        </p:nvGraphicFramePr>
        <p:xfrm>
          <a:off x="299524" y="1484155"/>
          <a:ext cx="8561447" cy="3291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01382"/>
                <a:gridCol w="6060065"/>
              </a:tblGrid>
              <a:tr h="369933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Естественное 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движение 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населения 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(воспроизводство населения), постоянное возобновление поколений людей в результате рождений и смертей. </a:t>
                      </a:r>
                    </a:p>
                  </a:txBody>
                  <a:tcPr/>
                </a:tc>
              </a:tr>
              <a:tr h="369933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Естественный прирост</a:t>
                      </a:r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разница между рожденными и умершими в расчете на 1000 человек.</a:t>
                      </a:r>
                    </a:p>
                  </a:txBody>
                  <a:tcPr/>
                </a:tc>
              </a:tr>
              <a:tr h="369933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Рождаемость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количество родившихся на 1000 человек </a:t>
                      </a: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за год</a:t>
                      </a: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.</a:t>
                      </a:r>
                    </a:p>
                  </a:txBody>
                  <a:tcPr/>
                </a:tc>
              </a:tr>
              <a:tr h="369933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Смертность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количество умерших в расчете на 1000 человек в течение года.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742" y="1480457"/>
            <a:ext cx="6096000" cy="3309257"/>
          </a:xfrm>
          <a:prstGeom prst="rect">
            <a:avLst/>
          </a:prstGeom>
          <a:ln w="38100" cap="sq">
            <a:solidFill>
              <a:srgbClr val="00B0F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10632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4055" y="149973"/>
            <a:ext cx="7315200" cy="99302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</a:t>
            </a:r>
            <a:b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>
                <a:solidFill>
                  <a:schemeClr val="bg1"/>
                </a:solidFill>
              </a:rPr>
              <a:t>Рабочая тетрадь – стр. 9</a:t>
            </a:r>
            <a:br>
              <a:rPr lang="ru-RU" sz="2700" b="1" dirty="0">
                <a:solidFill>
                  <a:schemeClr val="bg1"/>
                </a:solidFill>
              </a:rPr>
            </a:b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3516" y="1477108"/>
            <a:ext cx="8299130" cy="526131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3300" b="1" dirty="0" smtClean="0"/>
          </a:p>
          <a:p>
            <a:pPr marL="0" indent="0">
              <a:buNone/>
            </a:pPr>
            <a:endParaRPr lang="ru-RU" sz="3300" b="1" dirty="0"/>
          </a:p>
          <a:p>
            <a:pPr marL="0" indent="0">
              <a:buNone/>
            </a:pPr>
            <a:r>
              <a:rPr lang="ru-RU" sz="3300" dirty="0"/>
              <a:t> </a:t>
            </a:r>
          </a:p>
          <a:p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6507689"/>
              </p:ext>
            </p:extLst>
          </p:nvPr>
        </p:nvGraphicFramePr>
        <p:xfrm>
          <a:off x="350540" y="1727534"/>
          <a:ext cx="8424970" cy="29077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80675"/>
                <a:gridCol w="5444295"/>
              </a:tblGrid>
              <a:tr h="369933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Механическое движение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i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населения </a:t>
                      </a:r>
                      <a:endParaRPr lang="ru-RU" sz="24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рост численности населения за счет миграции </a:t>
                      </a:r>
                      <a:r>
                        <a:rPr lang="ru-RU" sz="2400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(схема 2, стр. 36).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69933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Сальдо миграций 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«прибывшие – выбывшие»</a:t>
                      </a:r>
                    </a:p>
                  </a:txBody>
                  <a:tcPr/>
                </a:tc>
              </a:tr>
              <a:tr h="369933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+ Сальдо</a:t>
                      </a:r>
                      <a:endParaRPr lang="ru-RU" sz="2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прибыло больше, чем выбыло</a:t>
                      </a:r>
                    </a:p>
                  </a:txBody>
                  <a:tcPr/>
                </a:tc>
              </a:tr>
              <a:tr h="369933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-</a:t>
                      </a:r>
                      <a:r>
                        <a:rPr lang="ru-RU" sz="2400" b="1" baseline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 Сальдо</a:t>
                      </a:r>
                      <a:endParaRPr lang="ru-RU" sz="2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выбыло больше, чем прибыло</a:t>
                      </a:r>
                    </a:p>
                  </a:txBody>
                  <a:tcPr/>
                </a:tc>
              </a:tr>
              <a:tr h="625789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Демографическая политика 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государственные мероприятия, влияющие на рождаемость.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645" y="1610436"/>
            <a:ext cx="5459104" cy="34528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91952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65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936</TotalTime>
  <Words>1284</Words>
  <Application>Microsoft Office PowerPoint</Application>
  <PresentationFormat>Экран (4:3)</PresentationFormat>
  <Paragraphs>279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ЧИСЛЕННОСТЬ НАСЕЛЕНИЯ ДВИЖЕНИЕ, ВОСПРОИЗВОДСТВО. ПОЛОВОЗРАСТНАЯ СТРУКТУРА</vt:lpstr>
      <vt:lpstr>НАСЕЛЕНИЕ И ТРУДОВЫЕ РЕСУРСЫ</vt:lpstr>
      <vt:lpstr>ЧИСЛЕННОСТЬ НАСЕЛЕНИЯ</vt:lpstr>
      <vt:lpstr>ЧИСЛЕННОСТЬ НАСЕЛЕНИЯ</vt:lpstr>
      <vt:lpstr>Рост населения</vt:lpstr>
      <vt:lpstr>ДЕМОГРАФИЯ </vt:lpstr>
      <vt:lpstr>ДВИЖЕНИЕ НАСЕЛЕНИЯ</vt:lpstr>
      <vt:lpstr> Задание  Рабочая тетрадь – стр. 9 </vt:lpstr>
      <vt:lpstr> Задание  Рабочая тетрадь – стр. 9 </vt:lpstr>
      <vt:lpstr>Задание – стр. 36</vt:lpstr>
      <vt:lpstr>Типы воспроизводства населения</vt:lpstr>
      <vt:lpstr>В каком регионе Казахстана самый высокий и самый низкий естественный прирост населения и почему?</vt:lpstr>
      <vt:lpstr>Рассчитайте естественный прирост населения</vt:lpstr>
      <vt:lpstr>ВОЗРАСТНЫЕ ГРУППЫ</vt:lpstr>
      <vt:lpstr>ПОЛОВОЗРАСТНАЯ СТРУКТУРА</vt:lpstr>
      <vt:lpstr>ВОЗРАСТНАЯ СТРУКТУРА</vt:lpstr>
      <vt:lpstr>Продолжительность жизни и коэффициент старения населения</vt:lpstr>
      <vt:lpstr>Назовите самый «молодой» и «стареющий» регион Казахстана</vt:lpstr>
      <vt:lpstr>Соотношение мужского и женского населения</vt:lpstr>
      <vt:lpstr>Задание</vt:lpstr>
      <vt:lpstr>ЗДОРОВЬЕ НАЦИИ</vt:lpstr>
      <vt:lpstr>Здоровье населения — показатель социально-экономического развития страны </vt:lpstr>
      <vt:lpstr>ПРОБЛЕМЫ</vt:lpstr>
      <vt:lpstr>Как распределено население по регионам Казахстана? Почему?</vt:lpstr>
      <vt:lpstr>ПОДГОТОВКА К ВОУД</vt:lpstr>
      <vt:lpstr>Решите задачу</vt:lpstr>
      <vt:lpstr>Выполните задание</vt:lpstr>
      <vt:lpstr>ДОМАШНЕЕ ЗАДАНИЕ</vt:lpstr>
      <vt:lpstr>Интернет-ресурсы</vt:lpstr>
    </vt:vector>
  </TitlesOfParts>
  <Manager>АКТАУ</Manager>
  <Company>ЭКЛИЦЕЙ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НАСЕЛЕНИЕ</dc:title>
  <dc:subject>КАЗАХСТАН</dc:subject>
  <dc:creator>РЯБОВА Л.Н.</dc:creator>
  <cp:keywords>НИКИТА</cp:keywords>
  <cp:lastModifiedBy>Dell</cp:lastModifiedBy>
  <cp:revision>83</cp:revision>
  <dcterms:created xsi:type="dcterms:W3CDTF">2013-11-19T05:52:05Z</dcterms:created>
  <dcterms:modified xsi:type="dcterms:W3CDTF">2015-10-01T12:23:19Z</dcterms:modified>
  <cp:category>9 класс</cp:category>
</cp:coreProperties>
</file>