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74" r:id="rId8"/>
    <p:sldId id="275" r:id="rId9"/>
    <p:sldId id="264" r:id="rId10"/>
    <p:sldId id="273" r:id="rId11"/>
    <p:sldId id="266" r:id="rId12"/>
    <p:sldId id="265" r:id="rId13"/>
    <p:sldId id="267" r:id="rId14"/>
    <p:sldId id="268" r:id="rId15"/>
    <p:sldId id="269" r:id="rId16"/>
    <p:sldId id="270" r:id="rId17"/>
    <p:sldId id="271" r:id="rId18"/>
    <p:sldId id="25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633670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9" name="TextBox 8"/>
          <p:cNvSpPr txBox="1"/>
          <p:nvPr userDrawn="1"/>
        </p:nvSpPr>
        <p:spPr>
          <a:xfrm>
            <a:off x="7380312" y="6196662"/>
            <a:ext cx="1363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Рябова</a:t>
            </a:r>
            <a:r>
              <a:rPr lang="ru-RU" b="1" baseline="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Л.Н.</a:t>
            </a:r>
            <a:endParaRPr lang="ru-RU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Рамка 1"/>
          <p:cNvSpPr/>
          <p:nvPr userDrawn="1"/>
        </p:nvSpPr>
        <p:spPr>
          <a:xfrm>
            <a:off x="0" y="2994"/>
            <a:ext cx="9143999" cy="6855006"/>
          </a:xfrm>
          <a:prstGeom prst="fram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D0D0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8" y="272543"/>
            <a:ext cx="8527033" cy="631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Рамка 1"/>
          <p:cNvSpPr/>
          <p:nvPr userDrawn="1"/>
        </p:nvSpPr>
        <p:spPr>
          <a:xfrm>
            <a:off x="0" y="2994"/>
            <a:ext cx="9143999" cy="6855006"/>
          </a:xfrm>
          <a:prstGeom prst="fram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D0D0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8" y="272543"/>
            <a:ext cx="8527033" cy="631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Рамка 1"/>
          <p:cNvSpPr/>
          <p:nvPr userDrawn="1"/>
        </p:nvSpPr>
        <p:spPr>
          <a:xfrm>
            <a:off x="0" y="2994"/>
            <a:ext cx="9143999" cy="6855006"/>
          </a:xfrm>
          <a:prstGeom prst="fram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D0D0D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38" y="272543"/>
            <a:ext cx="8527033" cy="631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-20870"/>
            <a:ext cx="9144000" cy="6878869"/>
          </a:xfrm>
          <a:prstGeom prst="fram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6600"/>
                </a:solidFill>
              </a:ln>
              <a:solidFill>
                <a:srgbClr val="0066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3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640960" cy="6336704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2.wp.com/journey4ever.com/wp-content/uploads/2014/01/immigration.jpg" TargetMode="External"/><Relationship Id="rId2" Type="http://schemas.openxmlformats.org/officeDocument/2006/relationships/hyperlink" Target="http://image.zn.ua/media/images/original/Jan2015/107821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ews.spbmy.ru/wp-content/uploads/2013/09/93.jpg" TargetMode="External"/><Relationship Id="rId4" Type="http://schemas.openxmlformats.org/officeDocument/2006/relationships/hyperlink" Target="http://www.sociologyinweb.ru/images/books/227/image001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908720"/>
            <a:ext cx="8964488" cy="302433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Миграции населения</a:t>
            </a:r>
            <a:endParaRPr lang="ru-RU" sz="36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388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9" y="1304834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была численность населения на 1 января в Астане 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Костанайской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области на 1 января 2013 года?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011192"/>
              </p:ext>
            </p:extLst>
          </p:nvPr>
        </p:nvGraphicFramePr>
        <p:xfrm>
          <a:off x="323530" y="2348880"/>
          <a:ext cx="8496943" cy="2255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3"/>
                <a:gridCol w="1440160"/>
                <a:gridCol w="1224136"/>
                <a:gridCol w="1296144"/>
                <a:gridCol w="1296144"/>
                <a:gridCol w="1224136"/>
              </a:tblGrid>
              <a:tr h="370840"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Данные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2012 год (тыс. чел.)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Проживали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Родились 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Умерли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Прибыли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Выбыли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0689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Астана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742,9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19,4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3,5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29,7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10,2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Костанайская</a:t>
                      </a: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область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879,6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13,1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10,2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5,6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675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Репатриация -</a:t>
            </a:r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688632"/>
          </a:xfrm>
        </p:spPr>
        <p:txBody>
          <a:bodyPr>
            <a:noAutofit/>
          </a:bodyPr>
          <a:lstStyle/>
          <a:p>
            <a:pPr marL="4572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озвращение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роди­ну этнических казахов, которые по различным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причинам и на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разных исторических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этапах переехали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другие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государства.</a:t>
            </a: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-  1991 год</a:t>
            </a: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середине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90-х годов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века  вернулись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164 тыс. человек.</a:t>
            </a: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1991 по 2009 гг. республика приняла более 1 млн. эт­нических эмигрантов. Свыше половины из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них - в трудоспособном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возрасте. </a:t>
            </a: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Нурлы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кош«, главная задача  которой является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эффективное размещение этнических казахов. Ежегодно на оказание социальной помощи переселенцам из республиканского бюджета выделяется 17 млрд. тенге. </a:t>
            </a:r>
            <a:endParaRPr lang="ru-RU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 СНГ по числу иммигрантов лидируют Узбекистан, Россия и Кыргыз­стан.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прожи­вания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чаще выбирают Южно-Казахстанскую,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Мангистаускую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Алматинскую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области.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722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 lnSpcReduction="10000"/>
          </a:bodyPr>
          <a:lstStyle/>
          <a:p>
            <a:pPr marL="273050" indent="-273050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Алмаатинец переехал на постоянное место жительства в США. Как назовут его американцы? 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казахстанцы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273050" indent="-273050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Выпускница лицея из Актау учится в Великобритании. К какому типу миграции можно ее отнести?</a:t>
            </a:r>
          </a:p>
          <a:p>
            <a:pPr marL="273050" indent="-273050">
              <a:spcBef>
                <a:spcPts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Казахстане на уборке урожая ежегодно работают 80 тысяч</a:t>
            </a:r>
          </a:p>
          <a:p>
            <a:pPr marL="273050" indent="-273050">
              <a:spcBef>
                <a:spcPts val="0"/>
              </a:spcBef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граждан Кыргызстана. Что это за миграция?</a:t>
            </a:r>
          </a:p>
          <a:p>
            <a:pPr marL="273050" indent="-273050">
              <a:spcBef>
                <a:spcPts val="0"/>
              </a:spcBef>
              <a:buAutoNum type="arabicPeriod" startAt="4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Казахстанец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уехал на постоянное место жительства в    Германию, но через три года вернулся обратно? Кто он с точки зрения миграции?</a:t>
            </a:r>
          </a:p>
          <a:p>
            <a:pPr marL="273050" indent="-273050">
              <a:spcBef>
                <a:spcPts val="0"/>
              </a:spcBef>
              <a:buAutoNum type="arabicPeriod" startAt="4"/>
            </a:pP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Карагандинка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переехала в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Тараз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Как назовут ее жители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Тараза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Караганды?</a:t>
            </a:r>
          </a:p>
          <a:p>
            <a:pPr marL="273050" indent="-273050">
              <a:spcBef>
                <a:spcPts val="0"/>
              </a:spcBef>
              <a:buAutoNum type="arabicPeriod" startAt="4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месторождении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Тениз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работают бурильщики 15 дней, следующие 15 дней они отдыхают дома. Какой это вид миграции?</a:t>
            </a:r>
          </a:p>
          <a:p>
            <a:pPr marL="273050" indent="-273050">
              <a:spcBef>
                <a:spcPts val="0"/>
              </a:spcBef>
              <a:buAutoNum type="arabicPeriod" startAt="4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 казахов из Узбекистана переселилась на историческую родину. Как назовут этих иммигрантов в нашей стране?</a:t>
            </a:r>
          </a:p>
          <a:p>
            <a:pPr marL="457200" indent="-457200">
              <a:buAutoNum type="arabicPeriod" startAt="4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084168" y="548680"/>
            <a:ext cx="2736305" cy="3813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Эмигрант, иммигрант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95864" y="1844824"/>
            <a:ext cx="2024609" cy="3813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Временная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2492896"/>
            <a:ext cx="2024609" cy="3813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Сезонная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59559" y="3501008"/>
            <a:ext cx="2024609" cy="3813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Реэмигрант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4149080"/>
            <a:ext cx="2024609" cy="38135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Переселенка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5157192"/>
            <a:ext cx="2024609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Вахтовая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24128" y="6161221"/>
            <a:ext cx="3081517" cy="36004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Оралманы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-репатрианты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833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Миграции</a:t>
            </a: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95536" y="1124744"/>
            <a:ext cx="8291264" cy="5472608"/>
          </a:xfrm>
        </p:spPr>
        <p:txBody>
          <a:bodyPr>
            <a:normAutofit/>
          </a:bodyPr>
          <a:lstStyle/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связи наблюдаются между изменениями численности населения и миграциями?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называется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миграцией?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ее виды.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Каково влияние миграции на развитие хозяйства нашей страны?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какими причинами связаны наибольшие значения миграции в 1994 г.?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характеристику внешних миграций.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Охарактеризуйте будущее внутренних миграций.</a:t>
            </a:r>
          </a:p>
          <a:p>
            <a:pPr marL="502920" lvl="0" indent="-457200">
              <a:buSzPct val="88000"/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называется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репатриацией?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4632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работы №2</a:t>
            </a:r>
            <a:b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Используя карту, текст учебника и статистические данные (есте­ственный прирост, миграции в Казахстане), определите закономер­ности размещения населения в нашей стране, уровни естественного прироста, урбанизации и межобластных миграций 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областям. 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Сде­лайте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 по данным проблемам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 smtClean="0"/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/>
          </a:p>
          <a:p>
            <a:pPr marL="4572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64</a:t>
            </a:r>
            <a:endParaRPr lang="ru-RU" sz="28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 smtClean="0"/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/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57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работы №2</a:t>
            </a:r>
            <a:b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217443"/>
          </a:xfrm>
        </p:spPr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Используя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карту, текст учебника и статистические данные (есте­ственный прирост, миграции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Казахстане) определите: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544925"/>
              </p:ext>
            </p:extLst>
          </p:nvPr>
        </p:nvGraphicFramePr>
        <p:xfrm>
          <a:off x="179511" y="2276872"/>
          <a:ext cx="8784977" cy="42609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3689"/>
                <a:gridCol w="1604213"/>
                <a:gridCol w="2291733"/>
                <a:gridCol w="2215342"/>
              </a:tblGrid>
              <a:tr h="123840">
                <a:tc rowSpan="2">
                  <a:txBody>
                    <a:bodyPr/>
                    <a:lstStyle/>
                    <a:p>
                      <a:pPr algn="ctr"/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стране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 областям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3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лидеры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аутсайдеры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5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Закономерности размещения населения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2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Естественный</a:t>
                      </a:r>
                    </a:p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прирост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31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Урбанизация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16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Миграции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3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работы №2</a:t>
            </a:r>
            <a:b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76470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Составьте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таблицу "Население Казахстана", укажите в ней широко распространенные языковые и религиозные группы народов страны и их распространение.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583088"/>
              </p:ext>
            </p:extLst>
          </p:nvPr>
        </p:nvGraphicFramePr>
        <p:xfrm>
          <a:off x="683568" y="3717032"/>
          <a:ext cx="7848872" cy="25909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56837"/>
                <a:gridCol w="3592035"/>
              </a:tblGrid>
              <a:tr h="3320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Преобладающие религии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Верующие</a:t>
                      </a: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0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Другие религии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Верующие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978868"/>
              </p:ext>
            </p:extLst>
          </p:nvPr>
        </p:nvGraphicFramePr>
        <p:xfrm>
          <a:off x="755575" y="2132856"/>
          <a:ext cx="7632849" cy="1188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76429"/>
                <a:gridCol w="4012137"/>
                <a:gridCol w="2544283"/>
              </a:tblGrid>
              <a:tr h="0"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Народы Казахстана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Численность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работы №2</a:t>
            </a:r>
            <a:br>
              <a:rPr lang="ru-RU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 Приведите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характеристику одного городского или сельского на­селенного пункта по плану: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географическое положение;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природные условия;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население, национальный состав;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ведущие и дополнительные отрасли специализации;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основные виды транспорта;</a:t>
            </a:r>
          </a:p>
          <a:p>
            <a:pPr marL="45720" indent="0">
              <a:buNone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6) связи с другими населенными пунктами (какие виды продукции вывозит и привозит).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287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21744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400" b="1" u="sng" dirty="0">
                <a:hlinkClick r:id="rId2"/>
              </a:rPr>
              <a:t>http://image.zn.ua/media/images/original/Jan2015/107821.jpg</a:t>
            </a:r>
            <a:r>
              <a:rPr lang="ru-RU" sz="1400" b="1" dirty="0"/>
              <a:t> </a:t>
            </a:r>
            <a:r>
              <a:rPr lang="ru-RU" sz="1400" b="1" dirty="0" smtClean="0"/>
              <a:t>Фон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3"/>
              </a:rPr>
              <a:t>http://</a:t>
            </a:r>
            <a:r>
              <a:rPr lang="en-US" sz="1400" b="1" dirty="0" smtClean="0">
                <a:hlinkClick r:id="rId3"/>
              </a:rPr>
              <a:t>i2.wp.com/journey4ever.com/wp-content/uploads/2014/01/immigration.jpg</a:t>
            </a:r>
            <a:r>
              <a:rPr lang="ru-RU" sz="1400" b="1" dirty="0" smtClean="0"/>
              <a:t>  Миграция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4"/>
              </a:rPr>
              <a:t>http://</a:t>
            </a:r>
            <a:r>
              <a:rPr lang="en-US" sz="1400" b="1" dirty="0" smtClean="0">
                <a:hlinkClick r:id="rId4"/>
              </a:rPr>
              <a:t>www.sociologyinweb.ru/images/books/227/image001.png</a:t>
            </a:r>
            <a:r>
              <a:rPr lang="ru-RU" sz="1400" b="1" dirty="0" smtClean="0"/>
              <a:t> Миграция населения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5"/>
              </a:rPr>
              <a:t>http://</a:t>
            </a:r>
            <a:r>
              <a:rPr lang="en-US" sz="1400" b="1" dirty="0" smtClean="0">
                <a:hlinkClick r:id="rId5"/>
              </a:rPr>
              <a:t>news.spbmy.ru/wp-content/uploads/2013/09/93.jpg</a:t>
            </a:r>
            <a:r>
              <a:rPr lang="ru-RU" sz="1400" b="1" dirty="0" smtClean="0"/>
              <a:t> </a:t>
            </a:r>
            <a:r>
              <a:rPr lang="ru-RU" sz="1400" b="1" dirty="0" smtClean="0"/>
              <a:t>Переезд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Экономическая география Казахстана. Электронное пособие по предмету. Издательство «</a:t>
            </a:r>
            <a:r>
              <a:rPr lang="ru-RU" sz="1400" dirty="0" err="1"/>
              <a:t>Атамура</a:t>
            </a:r>
            <a:r>
              <a:rPr lang="ru-RU" sz="1400" dirty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dirty="0"/>
              <a:t>Электронный учебник для 9 класса  НЦИ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96237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«История миграции – </a:t>
            </a:r>
          </a:p>
          <a:p>
            <a:pPr marL="4572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история человечества»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r">
              <a:buNone/>
            </a:pPr>
            <a:r>
              <a:rPr lang="ru-RU" sz="32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 </a:t>
            </a:r>
            <a:r>
              <a:rPr lang="ru-RU" sz="3200" b="1" i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Зольберг</a:t>
            </a:r>
            <a:endParaRPr lang="ru-RU" sz="32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13204"/>
            <a:ext cx="7848872" cy="4165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529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23528" y="1056742"/>
            <a:ext cx="2506042" cy="133382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Увеличивает численность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75856" y="1041908"/>
            <a:ext cx="2508261" cy="13338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Уменьшает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324034" y="1056742"/>
            <a:ext cx="2496439" cy="13189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Минус 12"/>
          <p:cNvSpPr/>
          <p:nvPr/>
        </p:nvSpPr>
        <p:spPr>
          <a:xfrm>
            <a:off x="2817589" y="1309858"/>
            <a:ext cx="457200" cy="914400"/>
          </a:xfrm>
          <a:prstGeom prst="mathMin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3406154"/>
            <a:ext cx="2417861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Рождаемость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5117182"/>
            <a:ext cx="2351645" cy="79208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Прибытие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61072" y="5085184"/>
            <a:ext cx="2391050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Выбытие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73207" y="5058453"/>
            <a:ext cx="2547266" cy="850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Механический прирост (убыль)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273206" y="3344998"/>
            <a:ext cx="2547267" cy="7920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Естественный прирост (убыль)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74219" y="3376996"/>
            <a:ext cx="2377902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Смертность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Минус 22"/>
          <p:cNvSpPr/>
          <p:nvPr/>
        </p:nvSpPr>
        <p:spPr>
          <a:xfrm>
            <a:off x="2706240" y="4990263"/>
            <a:ext cx="457200" cy="914400"/>
          </a:xfrm>
          <a:prstGeom prst="mathMin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>
            <a:off x="2741389" y="3297761"/>
            <a:ext cx="457200" cy="914400"/>
          </a:xfrm>
          <a:prstGeom prst="mathMin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 24"/>
          <p:cNvSpPr/>
          <p:nvPr/>
        </p:nvSpPr>
        <p:spPr>
          <a:xfrm>
            <a:off x="5697666" y="1266453"/>
            <a:ext cx="626368" cy="914400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Равно 25"/>
          <p:cNvSpPr/>
          <p:nvPr/>
        </p:nvSpPr>
        <p:spPr>
          <a:xfrm>
            <a:off x="5646838" y="3267054"/>
            <a:ext cx="626368" cy="914400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Равно 26"/>
          <p:cNvSpPr/>
          <p:nvPr/>
        </p:nvSpPr>
        <p:spPr>
          <a:xfrm>
            <a:off x="5646838" y="4956747"/>
            <a:ext cx="626368" cy="914400"/>
          </a:xfrm>
          <a:prstGeom prst="mathEqua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Стрелка вниз 27"/>
          <p:cNvSpPr/>
          <p:nvPr/>
        </p:nvSpPr>
        <p:spPr>
          <a:xfrm>
            <a:off x="1248515" y="2702757"/>
            <a:ext cx="484632" cy="412049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1248515" y="4511032"/>
            <a:ext cx="484632" cy="44571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4332523" y="4483537"/>
            <a:ext cx="484632" cy="412049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4287670" y="2702757"/>
            <a:ext cx="484632" cy="412049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7395260" y="4483537"/>
            <a:ext cx="484632" cy="412049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7393006" y="2665768"/>
            <a:ext cx="484632" cy="412049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02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3813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36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4572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стране в 2012 году численность  населения составила 16,3 млн. человек. </a:t>
            </a: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Родились – 489 тысяч, умерли – 185 тысяч. </a:t>
            </a: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Выехали из страны – 183 тысяч, </a:t>
            </a:r>
          </a:p>
          <a:p>
            <a:pPr marL="4572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въехали в страну на постоянное место жительство – 115 тысяч человек.</a:t>
            </a:r>
          </a:p>
          <a:p>
            <a:pPr marL="45720" indent="0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Определите:</a:t>
            </a:r>
          </a:p>
          <a:p>
            <a:pPr marL="45720" indent="0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Естественный прирост (убыль) -</a:t>
            </a:r>
          </a:p>
          <a:p>
            <a:pPr marL="45720" indent="0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Механический прирост (убыль) -</a:t>
            </a:r>
          </a:p>
          <a:p>
            <a:pPr marL="45720" indent="0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населения страны - </a:t>
            </a:r>
          </a:p>
          <a:p>
            <a:pPr marL="45720" indent="0">
              <a:buNone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599598" y="4213734"/>
            <a:ext cx="1562472" cy="5760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304 тыс.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99598" y="4789798"/>
            <a:ext cx="1562472" cy="5760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- 68 тыс.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99598" y="5365862"/>
            <a:ext cx="2025671" cy="5760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16536 тыс.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584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323528" y="-99392"/>
            <a:ext cx="8435280" cy="2789914"/>
          </a:xfrm>
        </p:spPr>
        <p:txBody>
          <a:bodyPr/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endParaRPr lang="ru-RU" dirty="0"/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Миграция населения </a:t>
            </a:r>
            <a:r>
              <a:rPr lang="ru-RU" sz="4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переселение людей из одних районов проживания в другие.</a:t>
            </a:r>
          </a:p>
          <a:p>
            <a:pPr marL="45720" indent="0" algn="ctr">
              <a:buNone/>
            </a:pP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105" y="2492897"/>
            <a:ext cx="7056784" cy="4047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845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148046" y="1337571"/>
            <a:ext cx="2669889" cy="50405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организации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1446" y="2734722"/>
            <a:ext cx="2818386" cy="3240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направленности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48008" y="2608478"/>
            <a:ext cx="3022083" cy="64807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7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продолжительности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92433" y="4865578"/>
            <a:ext cx="2187679" cy="50405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мотивам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275854" y="2394672"/>
            <a:ext cx="2448273" cy="103990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МИГРАЦИИ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323528" y="5075308"/>
            <a:ext cx="2287481" cy="504056"/>
          </a:xfrm>
          <a:prstGeom prst="round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Социально-экономические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>
          <a:xfrm>
            <a:off x="2483767" y="5733256"/>
            <a:ext cx="1935831" cy="504056"/>
          </a:xfrm>
          <a:prstGeom prst="round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олитические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>
          <a:xfrm>
            <a:off x="5148064" y="5789095"/>
            <a:ext cx="2037842" cy="535033"/>
          </a:xfrm>
          <a:prstGeom prst="round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Религиозные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>
          <a:xfrm>
            <a:off x="6259921" y="5097813"/>
            <a:ext cx="2569899" cy="543642"/>
          </a:xfrm>
          <a:prstGeom prst="round2Same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Семейно-бытовые</a:t>
            </a:r>
            <a:endParaRPr lang="ru-RU" sz="20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241446" y="617362"/>
            <a:ext cx="2735180" cy="464368"/>
          </a:xfrm>
          <a:prstGeom prst="flowChartPunchedTap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Неорганизованные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Блок-схема: перфолента 14"/>
          <p:cNvSpPr/>
          <p:nvPr/>
        </p:nvSpPr>
        <p:spPr>
          <a:xfrm>
            <a:off x="3275855" y="332656"/>
            <a:ext cx="2669889" cy="544570"/>
          </a:xfrm>
          <a:prstGeom prst="flowChartPunchedTap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рганизованные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Блок-схема: перфолента 15"/>
          <p:cNvSpPr/>
          <p:nvPr/>
        </p:nvSpPr>
        <p:spPr>
          <a:xfrm>
            <a:off x="6166985" y="785876"/>
            <a:ext cx="2659230" cy="551695"/>
          </a:xfrm>
          <a:prstGeom prst="flowChartPunchedTap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Принудительные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5781" y="1937472"/>
            <a:ext cx="2448272" cy="457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68872" y="1660949"/>
            <a:ext cx="1860948" cy="457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остоянные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37828" y="3361687"/>
            <a:ext cx="1584176" cy="457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68872" y="3794579"/>
            <a:ext cx="1901219" cy="457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Временные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446" y="4064682"/>
            <a:ext cx="1594250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Эмиграция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995337" y="4064682"/>
            <a:ext cx="1718159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Иммиграция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419595" y="2253289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2" idx="2"/>
          </p:cNvCxnSpPr>
          <p:nvPr/>
        </p:nvCxnSpPr>
        <p:spPr>
          <a:xfrm flipH="1" flipV="1">
            <a:off x="4482991" y="1841626"/>
            <a:ext cx="16999" cy="5627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" idx="1"/>
            <a:endCxn id="8" idx="2"/>
          </p:cNvCxnSpPr>
          <p:nvPr/>
        </p:nvCxnSpPr>
        <p:spPr>
          <a:xfrm flipH="1" flipV="1">
            <a:off x="1609036" y="1035293"/>
            <a:ext cx="1539010" cy="5543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2" idx="3"/>
            <a:endCxn id="16" idx="2"/>
          </p:cNvCxnSpPr>
          <p:nvPr/>
        </p:nvCxnSpPr>
        <p:spPr>
          <a:xfrm flipV="1">
            <a:off x="5817935" y="1282402"/>
            <a:ext cx="1678665" cy="3071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4419596" y="805883"/>
            <a:ext cx="1" cy="531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436096" y="5369634"/>
            <a:ext cx="864096" cy="4194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endCxn id="12" idx="3"/>
          </p:cNvCxnSpPr>
          <p:nvPr/>
        </p:nvCxnSpPr>
        <p:spPr>
          <a:xfrm flipH="1">
            <a:off x="3451683" y="5369634"/>
            <a:ext cx="967916" cy="3636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14" idx="2"/>
          </p:cNvCxnSpPr>
          <p:nvPr/>
        </p:nvCxnSpPr>
        <p:spPr>
          <a:xfrm>
            <a:off x="5436096" y="5369634"/>
            <a:ext cx="823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4" idx="0"/>
          </p:cNvCxnSpPr>
          <p:nvPr/>
        </p:nvCxnSpPr>
        <p:spPr>
          <a:xfrm flipH="1" flipV="1">
            <a:off x="2611009" y="5327336"/>
            <a:ext cx="1808586" cy="422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>
            <a:stCxn id="6" idx="2"/>
            <a:endCxn id="19" idx="0"/>
          </p:cNvCxnSpPr>
          <p:nvPr/>
        </p:nvCxnSpPr>
        <p:spPr>
          <a:xfrm>
            <a:off x="7359050" y="3256551"/>
            <a:ext cx="560432" cy="5380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17" idx="2"/>
          </p:cNvCxnSpPr>
          <p:nvPr/>
        </p:nvCxnSpPr>
        <p:spPr>
          <a:xfrm flipV="1">
            <a:off x="7380312" y="2118149"/>
            <a:ext cx="519034" cy="4724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18" idx="2"/>
          </p:cNvCxnSpPr>
          <p:nvPr/>
        </p:nvCxnSpPr>
        <p:spPr>
          <a:xfrm flipH="1">
            <a:off x="973226" y="3818887"/>
            <a:ext cx="556690" cy="2042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18" idx="2"/>
          </p:cNvCxnSpPr>
          <p:nvPr/>
        </p:nvCxnSpPr>
        <p:spPr>
          <a:xfrm>
            <a:off x="1529916" y="3818887"/>
            <a:ext cx="1174068" cy="2042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5" idx="0"/>
            <a:endCxn id="9" idx="2"/>
          </p:cNvCxnSpPr>
          <p:nvPr/>
        </p:nvCxnSpPr>
        <p:spPr>
          <a:xfrm flipH="1" flipV="1">
            <a:off x="1529917" y="2394672"/>
            <a:ext cx="120722" cy="340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>
            <a:stCxn id="3" idx="4"/>
            <a:endCxn id="7" idx="0"/>
          </p:cNvCxnSpPr>
          <p:nvPr/>
        </p:nvCxnSpPr>
        <p:spPr>
          <a:xfrm flipH="1">
            <a:off x="4486273" y="3434581"/>
            <a:ext cx="13718" cy="14309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>
            <a:stCxn id="5" idx="2"/>
            <a:endCxn id="18" idx="0"/>
          </p:cNvCxnSpPr>
          <p:nvPr/>
        </p:nvCxnSpPr>
        <p:spPr>
          <a:xfrm flipH="1">
            <a:off x="1529916" y="3058756"/>
            <a:ext cx="120723" cy="302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504083" y="6148172"/>
            <a:ext cx="1813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60-63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0" name="Прямая со стрелкой 79"/>
          <p:cNvCxnSpPr>
            <a:stCxn id="3" idx="2"/>
            <a:endCxn id="5" idx="3"/>
          </p:cNvCxnSpPr>
          <p:nvPr/>
        </p:nvCxnSpPr>
        <p:spPr>
          <a:xfrm flipH="1" flipV="1">
            <a:off x="3059832" y="2896739"/>
            <a:ext cx="216022" cy="17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>
            <a:stCxn id="3" idx="6"/>
            <a:endCxn id="6" idx="1"/>
          </p:cNvCxnSpPr>
          <p:nvPr/>
        </p:nvCxnSpPr>
        <p:spPr>
          <a:xfrm>
            <a:off x="5724127" y="2914627"/>
            <a:ext cx="123881" cy="17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826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схемы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" r="2824" b="20715"/>
          <a:stretch/>
        </p:blipFill>
        <p:spPr>
          <a:xfrm>
            <a:off x="251520" y="1340768"/>
            <a:ext cx="8640960" cy="4464496"/>
          </a:xfrm>
        </p:spPr>
      </p:pic>
    </p:spTree>
    <p:extLst>
      <p:ext uri="{BB962C8B-B14F-4D97-AF65-F5344CB8AC3E}">
        <p14:creationId xmlns:p14="http://schemas.microsoft.com/office/powerpoint/2010/main" val="25755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49006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распределяются миграционные предпочтения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казахстанцев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между двумя главными центрами притяжения?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6" t="30590" r="21849" b="3673"/>
          <a:stretch/>
        </p:blipFill>
        <p:spPr>
          <a:xfrm>
            <a:off x="251520" y="1052736"/>
            <a:ext cx="8640960" cy="5544616"/>
          </a:xfrm>
        </p:spPr>
      </p:pic>
    </p:spTree>
    <p:extLst>
      <p:ext uri="{BB962C8B-B14F-4D97-AF65-F5344CB8AC3E}">
        <p14:creationId xmlns:p14="http://schemas.microsoft.com/office/powerpoint/2010/main" val="255110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миграции населения в Казахстане в 1992-2012 годах (млн. чел.)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4862" t="6156" r="45318" b="31657"/>
          <a:stretch/>
        </p:blipFill>
        <p:spPr>
          <a:xfrm>
            <a:off x="273349" y="1412776"/>
            <a:ext cx="8568952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845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745</Words>
  <Application>Microsoft Office PowerPoint</Application>
  <PresentationFormat>Экран (4:3)</PresentationFormat>
  <Paragraphs>152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Задача</vt:lpstr>
      <vt:lpstr>Презентация PowerPoint</vt:lpstr>
      <vt:lpstr>Презентация PowerPoint</vt:lpstr>
      <vt:lpstr>Анализ схемы</vt:lpstr>
      <vt:lpstr>Как распределяются миграционные предпочтения казахстанцев между двумя главными центрами притяжения? </vt:lpstr>
      <vt:lpstr>Структура миграции населения в Казахстане в 1992-2012 годах (млн. чел.)</vt:lpstr>
      <vt:lpstr>Задача</vt:lpstr>
      <vt:lpstr>Репатриация -  </vt:lpstr>
      <vt:lpstr>Вопросы</vt:lpstr>
      <vt:lpstr>Миграции</vt:lpstr>
      <vt:lpstr>Практическая работы №2 </vt:lpstr>
      <vt:lpstr>Практическая работы №2 </vt:lpstr>
      <vt:lpstr>Практическая работы №2 </vt:lpstr>
      <vt:lpstr>Практическая работы №2 </vt:lpstr>
      <vt:lpstr>Источники информации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МИГРАЦИИ НАСЕЛЕНИЯ</dc:title>
  <dc:subject>ЭКОНОМИЧЕСКАЯ ГЕОГРАФИЯ КАЗАХСТАНА</dc:subject>
  <dc:creator>РЯБОВА Л.Н.</dc:creator>
  <cp:keywords>НИКИТА</cp:keywords>
  <cp:lastModifiedBy>Dell</cp:lastModifiedBy>
  <cp:revision>24</cp:revision>
  <dcterms:created xsi:type="dcterms:W3CDTF">2015-09-27T17:45:40Z</dcterms:created>
  <dcterms:modified xsi:type="dcterms:W3CDTF">2015-10-11T16:41:01Z</dcterms:modified>
  <cp:category>9 КЛАСС</cp:category>
</cp:coreProperties>
</file>