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60" r:id="rId3"/>
    <p:sldId id="262" r:id="rId4"/>
    <p:sldId id="261" r:id="rId5"/>
    <p:sldId id="284" r:id="rId6"/>
    <p:sldId id="278" r:id="rId7"/>
    <p:sldId id="264" r:id="rId8"/>
    <p:sldId id="265" r:id="rId9"/>
    <p:sldId id="281" r:id="rId10"/>
    <p:sldId id="286" r:id="rId11"/>
    <p:sldId id="266" r:id="rId12"/>
    <p:sldId id="285" r:id="rId13"/>
    <p:sldId id="288" r:id="rId14"/>
    <p:sldId id="283" r:id="rId15"/>
    <p:sldId id="267" r:id="rId16"/>
    <p:sldId id="268" r:id="rId17"/>
    <p:sldId id="269" r:id="rId18"/>
    <p:sldId id="270" r:id="rId19"/>
    <p:sldId id="289" r:id="rId20"/>
    <p:sldId id="292" r:id="rId21"/>
    <p:sldId id="290" r:id="rId22"/>
    <p:sldId id="291" r:id="rId23"/>
    <p:sldId id="271" r:id="rId24"/>
    <p:sldId id="272" r:id="rId25"/>
    <p:sldId id="274" r:id="rId26"/>
    <p:sldId id="275" r:id="rId27"/>
    <p:sldId id="273" r:id="rId28"/>
    <p:sldId id="2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F67CBC8-3405-4157-959B-DD44DCE7F54C}">
          <p14:sldIdLst>
            <p14:sldId id="259"/>
            <p14:sldId id="260"/>
            <p14:sldId id="262"/>
            <p14:sldId id="261"/>
            <p14:sldId id="284"/>
            <p14:sldId id="278"/>
            <p14:sldId id="264"/>
            <p14:sldId id="265"/>
            <p14:sldId id="281"/>
            <p14:sldId id="286"/>
            <p14:sldId id="266"/>
            <p14:sldId id="285"/>
          </p14:sldIdLst>
        </p14:section>
        <p14:section name="Раздел без заголовка" id="{921BB689-C871-4CF0-8724-5BF3AAA7C945}">
          <p14:sldIdLst>
            <p14:sldId id="288"/>
            <p14:sldId id="283"/>
            <p14:sldId id="267"/>
            <p14:sldId id="268"/>
            <p14:sldId id="269"/>
            <p14:sldId id="270"/>
            <p14:sldId id="289"/>
            <p14:sldId id="292"/>
            <p14:sldId id="290"/>
            <p14:sldId id="291"/>
            <p14:sldId id="271"/>
            <p14:sldId id="272"/>
            <p14:sldId id="274"/>
            <p14:sldId id="275"/>
            <p14:sldId id="273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24" autoAdjust="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10247-4B74-4FDA-8837-476F00A6CEF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D3BA9-EF78-4CBD-95A2-3FA794C55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492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BD3BA9-EF78-4CBD-95A2-3FA794C55B5D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17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" y="1"/>
            <a:ext cx="9144000" cy="6857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  <a:ln w="190500" cap="sq">
            <a:solidFill>
              <a:srgbClr val="0070C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aviacheaps.ru/wp-content/uploads/2013/06/%D0%90%D1%81%D1%82%D0%B0%D0%BD%D0%B0.jpg" TargetMode="External"/><Relationship Id="rId13" Type="http://schemas.openxmlformats.org/officeDocument/2006/relationships/hyperlink" Target="http://azbyka.kz/images/3569/1.jpg" TargetMode="External"/><Relationship Id="rId18" Type="http://schemas.openxmlformats.org/officeDocument/2006/relationships/hyperlink" Target="http://forum.vgd.ru/file.php?fid=54258&amp;key=453112121" TargetMode="External"/><Relationship Id="rId3" Type="http://schemas.openxmlformats.org/officeDocument/2006/relationships/hyperlink" Target="http://ortcom.kz/media/upload/112/2013/12/29/97218f498074079bd2cf199fd95633fb.jpg" TargetMode="External"/><Relationship Id="rId7" Type="http://schemas.openxmlformats.org/officeDocument/2006/relationships/hyperlink" Target="http://silkadv.com/sites/default/files/Kazahstan/Zapovedniki_parki/Borovoe_park/Istoriy_kurorta_Borovoe/0_3_Burabai.JPG" TargetMode="External"/><Relationship Id="rId12" Type="http://schemas.openxmlformats.org/officeDocument/2006/relationships/hyperlink" Target="http://www.oskemen.info/uploads/posts/2010-08/1282119722_w_sob3.jpg" TargetMode="External"/><Relationship Id="rId17" Type="http://schemas.openxmlformats.org/officeDocument/2006/relationships/hyperlink" Target="http://s018.radikal.ru/i516/1307/73/4409915f35b8.jpg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feng-sh.ru/wp-content/uploads/2013/04/villa-savoy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henews.kz/static/news/c/4/c4Oom07D.jpg" TargetMode="External"/><Relationship Id="rId11" Type="http://schemas.openxmlformats.org/officeDocument/2006/relationships/hyperlink" Target="http://catholic-kazakhstan.org/Karag/Ru/Statii/filarmoniya_shalkuma.jpg" TargetMode="External"/><Relationship Id="rId5" Type="http://schemas.openxmlformats.org/officeDocument/2006/relationships/hyperlink" Target="http://gooper.ru/uploads/posts/2014-09/1410297383_3n9jzshyxqljyurx5295uutr08nmq8.jpg" TargetMode="External"/><Relationship Id="rId15" Type="http://schemas.openxmlformats.org/officeDocument/2006/relationships/hyperlink" Target="http://www.polit.ru/media/photolib/2013/01/30/ps_myasnitskaja_corbusier.jpg" TargetMode="External"/><Relationship Id="rId10" Type="http://schemas.openxmlformats.org/officeDocument/2006/relationships/hyperlink" Target="http://otvet.imgsmail.ru/download/dd0a53294d14cdae48a90763a70216df_i-8313.jpg" TargetMode="External"/><Relationship Id="rId4" Type="http://schemas.openxmlformats.org/officeDocument/2006/relationships/hyperlink" Target="http://kazakh.gorod.tomsk.ru/uploads/36113/1277267382/28.jpg" TargetMode="External"/><Relationship Id="rId9" Type="http://schemas.openxmlformats.org/officeDocument/2006/relationships/hyperlink" Target="http://www.movingvan.ru/wp-content/uploads/2013/12/144.jpg" TargetMode="External"/><Relationship Id="rId14" Type="http://schemas.openxmlformats.org/officeDocument/2006/relationships/hyperlink" Target="http://shimkent.info/wp-content/thumbnails/21327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2263"/>
            <a:ext cx="9144000" cy="207260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Городское и сельское население </a:t>
            </a:r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903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74" y="5445224"/>
            <a:ext cx="9347662" cy="1556792"/>
          </a:xfrm>
        </p:spPr>
        <p:txBody>
          <a:bodyPr>
            <a:normAutofit fontScale="90000"/>
          </a:bodyPr>
          <a:lstStyle/>
          <a:p>
            <a:pPr algn="l">
              <a:lnSpc>
                <a:spcPct val="80000"/>
              </a:lnSpc>
            </a:pP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Какой процент населения Казахстана и области живет в городах?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Область с самым высоким и самым низким уровнем  урбанизации.  В чем причины таких различий?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Первая «тройка» областей по уровню урбанизации.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наша область отличается от соседних областей?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2" t="27922" r="42002" b="21374"/>
          <a:stretch/>
        </p:blipFill>
        <p:spPr>
          <a:xfrm>
            <a:off x="112039" y="86799"/>
            <a:ext cx="8987622" cy="499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1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ГОРОДСКИЕ ЖИТЕЛИ</a:t>
            </a:r>
            <a:endParaRPr lang="ru-RU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удельному весу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горожан лидируют:</a:t>
            </a:r>
          </a:p>
          <a:p>
            <a:pPr marL="1160463" indent="-436563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Караган­динская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77,0 %</a:t>
            </a:r>
          </a:p>
          <a:p>
            <a:pPr marL="1160463" indent="-436563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Павлодарская - 67,9 %</a:t>
            </a:r>
          </a:p>
          <a:p>
            <a:pPr marL="1160463" indent="-436563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Актюбинская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- 61,1 % </a:t>
            </a:r>
          </a:p>
          <a:p>
            <a:pPr marL="723900" indent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Почему ?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Промышленные регионы</a:t>
            </a:r>
            <a:endParaRPr lang="ru-RU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dirty="0">
              <a:solidFill>
                <a:srgbClr val="000066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645024"/>
            <a:ext cx="5904656" cy="3024336"/>
          </a:xfrm>
          <a:prstGeom prst="rect">
            <a:avLst/>
          </a:prstGeom>
        </p:spPr>
      </p:pic>
      <p:sp>
        <p:nvSpPr>
          <p:cNvPr id="6" name="5-конечная звезда 5"/>
          <p:cNvSpPr/>
          <p:nvPr/>
        </p:nvSpPr>
        <p:spPr>
          <a:xfrm>
            <a:off x="4932040" y="4816623"/>
            <a:ext cx="288032" cy="227046"/>
          </a:xfrm>
          <a:prstGeom prst="star5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5652120" y="4005064"/>
            <a:ext cx="288032" cy="227046"/>
          </a:xfrm>
          <a:prstGeom prst="star5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3059832" y="4736183"/>
            <a:ext cx="288032" cy="227046"/>
          </a:xfrm>
          <a:prstGeom prst="star5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37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07504" y="159030"/>
            <a:ext cx="8928992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bIns="0" anchor="ctr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ФУНКЦИИ  ГОРОДОВ -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ЭТО ИХ РОЛЬ И НАЗНАЧЕНИЕ В ОБЩЕСТВЕ</a:t>
            </a:r>
            <a:endParaRPr lang="ru-RU" dirty="0"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5291" y="1084213"/>
            <a:ext cx="6435061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 городов  по  функциям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69009" y="1844824"/>
            <a:ext cx="4779255" cy="36004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политико-административные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901" y="2679745"/>
            <a:ext cx="3071834" cy="3571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промышленные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7584" y="3366198"/>
            <a:ext cx="3071834" cy="3571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транспортные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916059" y="4040942"/>
            <a:ext cx="3071834" cy="3571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торговые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78609" y="3362573"/>
            <a:ext cx="3071834" cy="3571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51938" y="2731357"/>
            <a:ext cx="3071834" cy="3571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115616" y="4019281"/>
            <a:ext cx="3071834" cy="3571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рекреационные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9512" y="4725144"/>
            <a:ext cx="8784976" cy="84869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 город  выполняет  одновременно  несколько  функций,  такой  город  -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многофункциональный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9512" y="5805264"/>
            <a:ext cx="88569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Приведите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однофункциональных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многофункциональных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городов Казахстана.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213186" y="1328964"/>
            <a:ext cx="10921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7740354" y="1379714"/>
            <a:ext cx="11466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213186" y="1328964"/>
            <a:ext cx="15543" cy="2868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</p:cNvCxnSpPr>
          <p:nvPr/>
        </p:nvCxnSpPr>
        <p:spPr>
          <a:xfrm flipH="1">
            <a:off x="243579" y="4197876"/>
            <a:ext cx="872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8" idx="1"/>
          </p:cNvCxnSpPr>
          <p:nvPr/>
        </p:nvCxnSpPr>
        <p:spPr>
          <a:xfrm flipH="1" flipV="1">
            <a:off x="228729" y="3539475"/>
            <a:ext cx="598855" cy="53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243579" y="2837246"/>
            <a:ext cx="2744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8886958" y="1368904"/>
            <a:ext cx="22456" cy="28614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8623782" y="2909952"/>
            <a:ext cx="2744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8350588" y="3534157"/>
            <a:ext cx="598855" cy="53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 flipV="1">
            <a:off x="7987896" y="4219537"/>
            <a:ext cx="910290" cy="216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213186" y="2019941"/>
            <a:ext cx="1926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6948264" y="1990017"/>
            <a:ext cx="19268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336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116632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Ваша точка зрения</a:t>
            </a:r>
            <a:endParaRPr lang="ru-RU" sz="40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764704"/>
            <a:ext cx="8964488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Знаменитый французский архитектор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Корбюзье сказал: «Человек стремится к урбанизации… </a:t>
            </a:r>
          </a:p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Большой город управляет всем: миром, войной, работой. </a:t>
            </a:r>
          </a:p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Большие города – это духовные мастерские, в которых создаются лучшие произведения вселенной».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Согласны ли вы с точкой </a:t>
            </a: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зрения автора или нет. Почему?</a:t>
            </a:r>
            <a:endParaRPr lang="ru-RU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94010"/>
            <a:ext cx="2880320" cy="22098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494010"/>
            <a:ext cx="2880320" cy="22410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5" y="4524059"/>
            <a:ext cx="2808312" cy="218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36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0" y="0"/>
            <a:ext cx="8928992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Доля казахов в населении областей и городов республиканского значения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9" t="2639" r="14057" b="11853"/>
          <a:stretch/>
        </p:blipFill>
        <p:spPr>
          <a:xfrm>
            <a:off x="107504" y="1052736"/>
            <a:ext cx="8928992" cy="5669501"/>
          </a:xfrm>
        </p:spPr>
      </p:pic>
    </p:spTree>
    <p:extLst>
      <p:ext uri="{BB962C8B-B14F-4D97-AF65-F5344CB8AC3E}">
        <p14:creationId xmlns:p14="http://schemas.microsoft.com/office/powerpoint/2010/main" val="165625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ГОРОДОВ:</a:t>
            </a:r>
            <a:b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964488" cy="56886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Промышленные центры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Караганда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Балкаш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Темиртау, Хромтау, Аксу,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Жанаозен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Актау, Атырау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разработка освоением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месторождений полезных иско­паемых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Караганда, Рудный,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Риддер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развитая промышленность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близкое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расположения относительно крупных транспортных узлов.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Павлодар, Аксу, Темиртау, Усть-Каменогорск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строительство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тепловых и гидроэлектростанций.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Атырауская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область  -  множество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рабочих поселков связано с развитием нефтепромысла.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60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малых городов, из них 41 выполняет функции административного центра сельских районов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Программа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развития моногородов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 2012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2020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годы</a:t>
            </a:r>
          </a:p>
        </p:txBody>
      </p:sp>
    </p:spTree>
    <p:extLst>
      <p:ext uri="{BB962C8B-B14F-4D97-AF65-F5344CB8AC3E}">
        <p14:creationId xmlns:p14="http://schemas.microsoft.com/office/powerpoint/2010/main" val="164749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городов</a:t>
            </a:r>
            <a:endParaRPr lang="ru-RU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80526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Казахстане - семь городов с максимальной концентра­цией загрязняющих атмосферу веществ.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Риддер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(26,4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Усть-Каменогорск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(13,2)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Алматы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(10).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Шымкент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Караганда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Темиртау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Балхаш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4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4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загрязненный город Казахстана - </a:t>
            </a:r>
            <a:r>
              <a:rPr lang="ru-RU" sz="4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Шымкент</a:t>
            </a:r>
            <a:endParaRPr lang="ru-RU" sz="41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96144"/>
            <a:ext cx="8712968" cy="49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6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static.panoramio.com/photos/large/128494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026044"/>
            <a:ext cx="4499328" cy="27467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static.nmn.kz/media/upload/217/2013/09/04/09553a2d30bf60d7019dc723a60d738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3" y="4026044"/>
            <a:ext cx="4375463" cy="2746754"/>
          </a:xfrm>
          <a:prstGeom prst="rect">
            <a:avLst/>
          </a:prstGeom>
          <a:ln w="38100" cap="sq">
            <a:solidFill>
              <a:srgbClr val="0000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13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НАСЕЛЕНИЕ</a:t>
            </a:r>
            <a:endParaRPr lang="ru-RU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712968" cy="56166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Сельское расселение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это размещение насе­ления в сельской местности.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селам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относятся населенные пункты, жители которых в основном заняты в сельском хозяйстве.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Казахстане -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6947 сел (2012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год).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22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277813"/>
            <a:ext cx="6462464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ОСОБЕННОСТИ РАЗМЕЩЕНИЯ СЕЛЬСКОГО НАСЕЛЕНИЯ</a:t>
            </a:r>
          </a:p>
        </p:txBody>
      </p:sp>
      <p:sp>
        <p:nvSpPr>
          <p:cNvPr id="11267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600200"/>
            <a:ext cx="6286500" cy="453072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севере: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берегам рек и озёр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юге и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юго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– востоке: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вдоль каналов и горных рек</a:t>
            </a:r>
          </a:p>
          <a:p>
            <a:pPr>
              <a:buFont typeface="Wingdings" panose="05000000000000000000" pitchFamily="2" charset="2"/>
              <a:buChar char="ü"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Активная миграция из сёл в города в поисках работы</a:t>
            </a:r>
          </a:p>
        </p:txBody>
      </p:sp>
      <p:pic>
        <p:nvPicPr>
          <p:cNvPr id="26628" name="Picture 9" descr="http://thenews.kz/static/news/a/4/a4JTWoj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577" y="260648"/>
            <a:ext cx="2286000" cy="2214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11" descr="http://ognialatau.kz/uploads/posts/2009-11/1257828312_sovr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317" y="2636912"/>
            <a:ext cx="2357437" cy="1857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3" descr="http://www.dknews.kz/imgleftlinks/ARAY2606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316" y="4610479"/>
            <a:ext cx="2357437" cy="2214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9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872" y="836712"/>
            <a:ext cx="8366576" cy="401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Сравните главный пояс и пояс очагового расселения в Казахстане:</a:t>
            </a:r>
          </a:p>
          <a:p>
            <a:pPr>
              <a:lnSpc>
                <a:spcPct val="85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>
              <a:lnSpc>
                <a:spcPct val="85000"/>
              </a:lnSpc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5000"/>
              </a:lnSpc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AutoNum type="arabicPeriod"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576765"/>
              </p:ext>
            </p:extLst>
          </p:nvPr>
        </p:nvGraphicFramePr>
        <p:xfrm>
          <a:off x="323528" y="1772816"/>
          <a:ext cx="8538136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9976"/>
                <a:gridCol w="3605422"/>
                <a:gridCol w="2352662"/>
                <a:gridCol w="2210076"/>
              </a:tblGrid>
              <a:tr h="417646"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Главный пояс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Очаговый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пояс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Площадь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Численность населения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Плотность населения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Крупные города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Крупные формы рельефа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Природные зоны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1764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Вывод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4" t="28344" r="42494" b="21298"/>
          <a:stretch/>
        </p:blipFill>
        <p:spPr>
          <a:xfrm>
            <a:off x="4283968" y="2276872"/>
            <a:ext cx="4608512" cy="30963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" r="43433" b="25909"/>
          <a:stretch/>
        </p:blipFill>
        <p:spPr>
          <a:xfrm>
            <a:off x="237870" y="836712"/>
            <a:ext cx="8654610" cy="584836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37870" y="248072"/>
            <a:ext cx="8654610" cy="5886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Пояса расселения населения  Казахстана</a:t>
            </a:r>
            <a:endParaRPr lang="ru-RU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619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Grp="1" noChangeArrowheads="1"/>
          </p:cNvSpPr>
          <p:nvPr>
            <p:ph idx="1"/>
          </p:nvPr>
        </p:nvSpPr>
        <p:spPr>
          <a:xfrm>
            <a:off x="107504" y="1052736"/>
            <a:ext cx="4392488" cy="4665191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Городское - 54,8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FFFF00"/>
              </a:solidFill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107504" y="116633"/>
            <a:ext cx="8856984" cy="864096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kk-KZ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Соотношение городского и сельского населения</a:t>
            </a:r>
            <a:endParaRPr lang="ru-RU" sz="6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4008" y="980728"/>
            <a:ext cx="4531057" cy="44354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Сельское - 45,2%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chemeClr val="tx1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FFFF00"/>
              </a:solidFill>
            </a:endParaRPr>
          </a:p>
        </p:txBody>
      </p:sp>
      <p:pic>
        <p:nvPicPr>
          <p:cNvPr id="22534" name="Picture 8" descr="http://venividi.ru/files/img1/2741/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34"/>
          <a:stretch/>
        </p:blipFill>
        <p:spPr bwMode="auto">
          <a:xfrm>
            <a:off x="755576" y="1628800"/>
            <a:ext cx="3247112" cy="2232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10" descr="http://www.1news.az/images/articles/2011/08/11/thumb325_201108111023438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574" y="4149080"/>
            <a:ext cx="3247112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28800"/>
            <a:ext cx="3250363" cy="2232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149080"/>
            <a:ext cx="3378410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2819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42" y="0"/>
            <a:ext cx="900325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области Казахстана имеют численность населения свыше 1 млн. человек? Объясните «пространственный рисунок» самых многонаселенных областей?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3" t="27103" r="28834" b="21306"/>
          <a:stretch/>
        </p:blipFill>
        <p:spPr>
          <a:xfrm>
            <a:off x="107504" y="1196752"/>
            <a:ext cx="8928992" cy="5544616"/>
          </a:xfrm>
        </p:spPr>
      </p:pic>
    </p:spTree>
    <p:extLst>
      <p:ext uri="{BB962C8B-B14F-4D97-AF65-F5344CB8AC3E}">
        <p14:creationId xmlns:p14="http://schemas.microsoft.com/office/powerpoint/2010/main" val="139196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ll\YandexDisk\Скриншоты\2015-10-11 19-59-25 Скриншот экрана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t="27444" r="57027" b="20992"/>
          <a:stretch/>
        </p:blipFill>
        <p:spPr bwMode="auto">
          <a:xfrm>
            <a:off x="1619672" y="116632"/>
            <a:ext cx="6084677" cy="3419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Dell\YandexDisk\Скриншоты\2015-10-11 19-59-25 Скриншот экран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10" t="28010" r="7372" b="23052"/>
          <a:stretch/>
        </p:blipFill>
        <p:spPr bwMode="auto">
          <a:xfrm>
            <a:off x="3779912" y="3429000"/>
            <a:ext cx="525658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717032"/>
            <a:ext cx="3816424" cy="162018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Сопоставьте рисунки. Установите общую закономерность. </a:t>
            </a:r>
            <a:b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она обусловлена?</a:t>
            </a:r>
            <a:endParaRPr lang="ru-RU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426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" t="41877" r="66706" b="21017"/>
          <a:stretch/>
        </p:blipFill>
        <p:spPr>
          <a:xfrm>
            <a:off x="117619" y="123870"/>
            <a:ext cx="5714565" cy="3383205"/>
          </a:xfrm>
        </p:spPr>
      </p:pic>
      <p:sp>
        <p:nvSpPr>
          <p:cNvPr id="5" name="TextBox 4"/>
          <p:cNvSpPr txBox="1"/>
          <p:nvPr/>
        </p:nvSpPr>
        <p:spPr>
          <a:xfrm>
            <a:off x="5818574" y="476672"/>
            <a:ext cx="3325426" cy="5706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располагается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Мангистауская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область относительно главного пояса расселения?</a:t>
            </a:r>
          </a:p>
          <a:p>
            <a:pPr marL="342900" indent="-342900">
              <a:lnSpc>
                <a:spcPct val="80000"/>
              </a:lnSpc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Какова плотность населения? 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lnSpc>
                <a:spcPct val="80000"/>
              </a:lnSpc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Какова численность населения в сравнении численностью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аселения других областей?</a:t>
            </a:r>
          </a:p>
          <a:p>
            <a:pPr marL="342900" indent="-342900">
              <a:lnSpc>
                <a:spcPct val="80000"/>
              </a:lnSpc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какому крупному региону  она относится и место региона по численности.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87" t="41877" r="26912" b="21017"/>
          <a:stretch/>
        </p:blipFill>
        <p:spPr>
          <a:xfrm>
            <a:off x="107504" y="3518641"/>
            <a:ext cx="571107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12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ПЛОТНОСТЬ НАСЕЛЕНИЯ</a:t>
            </a:r>
            <a:endParaRPr lang="ru-RU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Казахстан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редконаселенная страна. </a:t>
            </a:r>
          </a:p>
          <a:p>
            <a:pPr marL="0" indent="0" algn="ctr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Средняя плотность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</a:t>
            </a:r>
            <a:r>
              <a:rPr lang="ru-RU" sz="8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6,0 чел/км</a:t>
            </a:r>
            <a:r>
              <a:rPr lang="ru-RU" sz="8000" b="1" baseline="30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(2012 г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.)</a:t>
            </a:r>
          </a:p>
          <a:p>
            <a:pPr marL="0" indent="0" algn="ctr">
              <a:buNone/>
            </a:pP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изкая 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плотность обусловлена обширной территорией Казахстана и малой численностью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населения</a:t>
            </a:r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</a:p>
          <a:p>
            <a:pPr marL="0" indent="0" algn="ctr">
              <a:buNone/>
            </a:pPr>
            <a:r>
              <a:rPr lang="ru-RU" sz="8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</a:t>
            </a:r>
            <a:r>
              <a:rPr lang="ru-RU" sz="8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 </a:t>
            </a:r>
            <a:r>
              <a:rPr lang="ru-RU" sz="8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расселение населения оказывают влияние историче­ские, природные и экономические условия. </a:t>
            </a:r>
            <a:endParaRPr lang="ru-RU" sz="80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596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ПЛОТНОСТЬ НАСЕЛЕНИЯ</a:t>
            </a:r>
            <a:endParaRPr lang="ru-RU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691276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Высокая плотность населения 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 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районах поливного зем­леделия в долинах рек Сырдарья, Талас, 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Асы и вдоль Транс-Казахстанской 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Туркестано-Сибирской железных дорог.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животноводческих районах в центре, на западе и юго-западе плотность населения </a:t>
            </a:r>
            <a:r>
              <a:rPr lang="ru-RU" sz="51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 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низкая (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неблагоприят­ные природные условия </a:t>
            </a:r>
            <a:r>
              <a:rPr lang="ru-RU" sz="5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5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плохое транспортное сообщение.</a:t>
            </a:r>
            <a:endParaRPr lang="ru-RU" sz="5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51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Наибольшая плотность населения 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1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Южно-Казахстанской 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(22,3 чел/км</a:t>
            </a:r>
            <a:r>
              <a:rPr lang="ru-RU" sz="5100" b="1" baseline="300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и </a:t>
            </a:r>
            <a:r>
              <a:rPr lang="ru-RU" sz="5100" b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Алматинской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областях (19 чел/км</a:t>
            </a:r>
            <a:r>
              <a:rPr lang="ru-RU" sz="5100" b="1" baseline="30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51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51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Наименьшая 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51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5100" b="1" dirty="0" err="1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Мангистауской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Актюбинской областях </a:t>
            </a:r>
            <a:r>
              <a:rPr lang="ru-RU" sz="51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 чел/км</a:t>
            </a:r>
            <a:r>
              <a:rPr lang="ru-RU" sz="5100" b="1" baseline="30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51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ru-RU" sz="51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8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</a:t>
            </a:r>
          </a:p>
          <a:p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950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229600" cy="85010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ПРОВЕРОЧНАЯ РАБОТА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idx="1"/>
          </p:nvPr>
        </p:nvSpPr>
        <p:spPr>
          <a:xfrm>
            <a:off x="179512" y="836712"/>
            <a:ext cx="4032448" cy="5289451"/>
          </a:xfrm>
        </p:spPr>
        <p:txBody>
          <a:bodyPr>
            <a:normAutofit lnSpcReduction="10000"/>
          </a:bodyPr>
          <a:lstStyle/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 вариант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Численность населения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Место в мире по численности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Естественное движение населения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Причины многонациональности населения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ru-RU" sz="2400" b="1" dirty="0" smtClean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316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99992" y="764704"/>
            <a:ext cx="4644008" cy="5438229"/>
          </a:xfrm>
        </p:spPr>
        <p:txBody>
          <a:bodyPr>
            <a:normAutofit/>
          </a:bodyPr>
          <a:lstStyle/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5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 вариант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Средняя плотность населения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Механическое движение населения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Виды внутренних миграций</a:t>
            </a:r>
          </a:p>
          <a:p>
            <a:pPr marL="355600" indent="-355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Причины внешних миграций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03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ДАТЬ ОПРЕДЕЛЕНИЯ И ОТВЕТИТЬ 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ВОПРОСЫ</a:t>
            </a:r>
          </a:p>
        </p:txBody>
      </p:sp>
      <p:sp>
        <p:nvSpPr>
          <p:cNvPr id="14339" name="Rectangle 4"/>
          <p:cNvSpPr>
            <a:spLocks noGrp="1" noChangeArrowheads="1"/>
          </p:cNvSpPr>
          <p:nvPr>
            <p:ph idx="1"/>
          </p:nvPr>
        </p:nvSpPr>
        <p:spPr>
          <a:xfrm>
            <a:off x="179512" y="1340768"/>
            <a:ext cx="4320480" cy="5400600"/>
          </a:xfrm>
        </p:spPr>
        <p:txBody>
          <a:bodyPr>
            <a:normAutofit/>
          </a:bodyPr>
          <a:lstStyle/>
          <a:p>
            <a:pPr marL="533400" indent="-533400" algn="ctr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 вариант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Город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Городская агломерация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Диаспора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Назвать городские агломерации  РК</a:t>
            </a:r>
          </a:p>
          <a:p>
            <a:pPr marL="533400" indent="-533400" algn="ctr">
              <a:buFont typeface="Wingdings" pitchFamily="2" charset="2"/>
              <a:buAutoNum type="arabicPeriod"/>
              <a:defRPr/>
            </a:pPr>
            <a:endParaRPr lang="ru-RU" b="1" dirty="0" smtClean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55976" y="1340768"/>
            <a:ext cx="4788024" cy="5184576"/>
          </a:xfrm>
        </p:spPr>
        <p:txBody>
          <a:bodyPr>
            <a:normAutofit/>
          </a:bodyPr>
          <a:lstStyle/>
          <a:p>
            <a:pPr marL="533400" indent="-533400" algn="ctr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 вариант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Посёлок городского типа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Мегаполис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Перечислить виды сельских поселений</a:t>
            </a:r>
          </a:p>
          <a:p>
            <a:pPr marL="450850" indent="-450850">
              <a:buFont typeface="Wingdings" pitchFamily="2" charset="2"/>
              <a:buAutoNum type="arabicPeriod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Назвать города - миллионеры</a:t>
            </a:r>
          </a:p>
          <a:p>
            <a:pPr marL="533400" indent="-533400" algn="ctr">
              <a:buFont typeface="Wingdings" pitchFamily="2" charset="2"/>
              <a:buAutoNum type="arabicPeriod"/>
              <a:defRPr/>
            </a:pPr>
            <a:endParaRPr lang="ru-RU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1782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ДОМАШНЕЕ ЗАДАНИЕ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548680"/>
            <a:ext cx="8676456" cy="108012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  <a:defRPr/>
            </a:pPr>
            <a:endParaRPr lang="ru-RU" dirty="0" smtClean="0">
              <a:effectLst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Выучить § 11-12, анализ табл. 12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80570"/>
            <a:ext cx="8065318" cy="4901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4538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14543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400" u="sng" dirty="0">
                <a:hlinkClick r:id="rId3"/>
              </a:rPr>
              <a:t>http://ortcom.kz/media/upload/112/2013/12/29/97218f498074079bd2cf199fd95633fb.jpg</a:t>
            </a:r>
            <a:r>
              <a:rPr lang="ru-RU" sz="1400" dirty="0"/>
              <a:t> </a:t>
            </a:r>
            <a:r>
              <a:rPr lang="ru-RU" sz="1400" dirty="0" smtClean="0"/>
              <a:t>Астана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4"/>
              </a:rPr>
              <a:t>http://</a:t>
            </a:r>
            <a:r>
              <a:rPr lang="en-US" sz="1400" dirty="0" smtClean="0">
                <a:hlinkClick r:id="rId4"/>
              </a:rPr>
              <a:t>kazakh.gorod.tomsk.ru/uploads/36113/1277267382/28.jpg</a:t>
            </a:r>
            <a:r>
              <a:rPr lang="ru-RU" sz="1400" dirty="0" smtClean="0"/>
              <a:t>  Актау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gooper.ru/uploads/posts/2014-09/1410297383_3n9jzshyxqljyurx5295uutr08nmq8.jpg</a:t>
            </a:r>
            <a:r>
              <a:rPr lang="ru-RU" sz="1400" dirty="0" smtClean="0"/>
              <a:t> Море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thenews.kz/static/news/c/4/c4Oom07D.jpg</a:t>
            </a:r>
            <a:r>
              <a:rPr lang="ru-RU" sz="1400" dirty="0" smtClean="0"/>
              <a:t>  Сельское место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silkadv.com/sites/default/files/Kazahstan/Zapovedniki_parki/Borovoe_park/Istoriy_kurorta_Borovoe/0_3_Burabai.JPG</a:t>
            </a:r>
            <a:r>
              <a:rPr lang="ru-RU" sz="1400" dirty="0" smtClean="0"/>
              <a:t>  Поселок Боровое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8"/>
              </a:rPr>
              <a:t>http://aviacheaps.ru/wp-content/uploads/2013/06/%</a:t>
            </a:r>
            <a:r>
              <a:rPr lang="en-US" sz="1400" dirty="0" smtClean="0">
                <a:hlinkClick r:id="rId8"/>
              </a:rPr>
              <a:t>D0%90%D1%81%D1%82%D0%B0%D0%BD%D0%B0.jpg</a:t>
            </a:r>
            <a:r>
              <a:rPr lang="ru-RU" sz="1400" dirty="0" smtClean="0"/>
              <a:t> Астана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9"/>
              </a:rPr>
              <a:t>http://</a:t>
            </a:r>
            <a:r>
              <a:rPr lang="en-US" sz="1400" dirty="0" smtClean="0">
                <a:hlinkClick r:id="rId9"/>
              </a:rPr>
              <a:t>www.movingvan.ru/wp-content/uploads/2013/12/144.jpg</a:t>
            </a:r>
            <a:r>
              <a:rPr lang="ru-RU" sz="1400" dirty="0" smtClean="0"/>
              <a:t>  Алматы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0"/>
              </a:rPr>
              <a:t>http://</a:t>
            </a:r>
            <a:r>
              <a:rPr lang="en-US" sz="1400" dirty="0" smtClean="0">
                <a:hlinkClick r:id="rId10"/>
              </a:rPr>
              <a:t>otvet.imgsmail.ru/download/dd0a53294d14cdae48a90763a70216df_i-8313.jpg</a:t>
            </a:r>
            <a:r>
              <a:rPr lang="ru-RU" sz="1400" dirty="0" smtClean="0"/>
              <a:t>  </a:t>
            </a:r>
            <a:r>
              <a:rPr lang="ru-RU" sz="1400" dirty="0" err="1" smtClean="0"/>
              <a:t>Актюбе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1"/>
              </a:rPr>
              <a:t>http://</a:t>
            </a:r>
            <a:r>
              <a:rPr lang="en-US" sz="1400" dirty="0" smtClean="0">
                <a:hlinkClick r:id="rId11"/>
              </a:rPr>
              <a:t>catholic-kazakhstan.org/Karag/Ru/Statii/filarmoniya_shalkuma.jpg</a:t>
            </a:r>
            <a:r>
              <a:rPr lang="ru-RU" sz="1400" dirty="0" smtClean="0"/>
              <a:t>  Казахстан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2"/>
              </a:rPr>
              <a:t>http://</a:t>
            </a:r>
            <a:r>
              <a:rPr lang="en-US" sz="1400" dirty="0" smtClean="0">
                <a:hlinkClick r:id="rId12"/>
              </a:rPr>
              <a:t>www.oskemen.info/uploads/posts/2010-08/1282119722_w_sob3.jpg</a:t>
            </a:r>
            <a:r>
              <a:rPr lang="ru-RU" sz="1400" dirty="0" smtClean="0"/>
              <a:t>   </a:t>
            </a:r>
            <a:r>
              <a:rPr lang="ru-RU" sz="1400" dirty="0" err="1" smtClean="0"/>
              <a:t>Оскемен</a:t>
            </a:r>
            <a:endParaRPr lang="ru-RU" sz="1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3"/>
              </a:rPr>
              <a:t>http://</a:t>
            </a:r>
            <a:r>
              <a:rPr lang="en-US" sz="1400" dirty="0" smtClean="0">
                <a:hlinkClick r:id="rId13"/>
              </a:rPr>
              <a:t>azbyka.kz/images/3569/1.jpg</a:t>
            </a:r>
            <a:r>
              <a:rPr lang="ru-RU" sz="1400" dirty="0" smtClean="0"/>
              <a:t> Город в Казахстане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4"/>
              </a:rPr>
              <a:t>http://</a:t>
            </a:r>
            <a:r>
              <a:rPr lang="en-US" sz="1400" dirty="0" smtClean="0">
                <a:hlinkClick r:id="rId14"/>
              </a:rPr>
              <a:t>shimkent.info/wp-content/thumbnails/21327.jpg</a:t>
            </a:r>
            <a:r>
              <a:rPr lang="ru-RU" sz="1400" dirty="0" smtClean="0"/>
              <a:t> Шымкент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5"/>
              </a:rPr>
              <a:t>http://</a:t>
            </a:r>
            <a:r>
              <a:rPr lang="en-US" sz="1400" dirty="0" smtClean="0">
                <a:hlinkClick r:id="rId15"/>
              </a:rPr>
              <a:t>www.polit.ru/media/photolib/2013/01/30/ps_myasnitskaja_corbusier.jpg</a:t>
            </a:r>
            <a:r>
              <a:rPr lang="ru-RU" sz="1400" dirty="0" smtClean="0"/>
              <a:t>  Дом архитектора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6"/>
              </a:rPr>
              <a:t>http://</a:t>
            </a:r>
            <a:r>
              <a:rPr lang="en-US" sz="1400" dirty="0" smtClean="0">
                <a:hlinkClick r:id="rId16"/>
              </a:rPr>
              <a:t>feng-sh.ru/wp-content/uploads/2013/04/villa-savoye.jpg</a:t>
            </a:r>
            <a:r>
              <a:rPr lang="ru-RU" sz="1400" dirty="0" smtClean="0"/>
              <a:t> Вилла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7"/>
              </a:rPr>
              <a:t>http://</a:t>
            </a:r>
            <a:r>
              <a:rPr lang="en-US" sz="1400" dirty="0" smtClean="0">
                <a:hlinkClick r:id="rId17"/>
              </a:rPr>
              <a:t>s018.radikal.ru/i516/1307/73/4409915f35b8.jpg</a:t>
            </a:r>
            <a:r>
              <a:rPr lang="ru-RU" sz="1400" dirty="0" smtClean="0"/>
              <a:t>  Дом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dirty="0">
                <a:hlinkClick r:id="rId18"/>
              </a:rPr>
              <a:t>http://</a:t>
            </a:r>
            <a:r>
              <a:rPr lang="en-US" sz="1400" dirty="0" smtClean="0">
                <a:hlinkClick r:id="rId18"/>
              </a:rPr>
              <a:t>forum.vgd.ru/file.php?fid=54258&amp;key=453112121</a:t>
            </a:r>
            <a:r>
              <a:rPr lang="ru-RU" sz="1400" dirty="0" smtClean="0"/>
              <a:t> </a:t>
            </a:r>
            <a:r>
              <a:rPr lang="ru-RU" sz="1400" dirty="0" smtClean="0"/>
              <a:t>Карта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Экономическая география Казахстана. Электронное пособие по предмету. Издательство «</a:t>
            </a:r>
            <a:r>
              <a:rPr lang="ru-RU" sz="1400" dirty="0" err="1"/>
              <a:t>Атамура</a:t>
            </a:r>
            <a:r>
              <a:rPr lang="ru-RU" sz="1400" dirty="0"/>
              <a:t>», 2013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Электронный учебник для 9 класса  НЦИ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04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1259632" y="260648"/>
            <a:ext cx="6660303" cy="6480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ТИПЫ НАСЕЛЁННЫХ ПУНКТОВ</a:t>
            </a:r>
          </a:p>
        </p:txBody>
      </p:sp>
      <p:pic>
        <p:nvPicPr>
          <p:cNvPr id="23558" name="Picture 6" descr="http://img-fotki.yandex.ru/get/4605/changmai.16/0_453c4_12da001a_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997460"/>
            <a:ext cx="4104456" cy="27135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://img.nur.kz/n/05/4/almaty1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30" y="4199407"/>
            <a:ext cx="4258620" cy="25377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63205" y="1264568"/>
            <a:ext cx="2736303" cy="60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83632" y="1282451"/>
            <a:ext cx="2736303" cy="60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2389040" y="927641"/>
            <a:ext cx="484632" cy="33033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265831" y="934232"/>
            <a:ext cx="484632" cy="330336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20065" y="1988602"/>
            <a:ext cx="2284230" cy="60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- 86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63205" y="2773167"/>
            <a:ext cx="2641090" cy="11729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Поселки  городского типа - 35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540493" y="2171951"/>
            <a:ext cx="2022582" cy="60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Аулы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43869" y="3024544"/>
            <a:ext cx="2022582" cy="60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>
            <a:stCxn id="2" idx="1"/>
          </p:cNvCxnSpPr>
          <p:nvPr/>
        </p:nvCxnSpPr>
        <p:spPr>
          <a:xfrm flipH="1">
            <a:off x="467544" y="1565176"/>
            <a:ext cx="795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67544" y="1565176"/>
            <a:ext cx="1" cy="17944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1" idx="1"/>
          </p:cNvCxnSpPr>
          <p:nvPr/>
        </p:nvCxnSpPr>
        <p:spPr>
          <a:xfrm flipH="1">
            <a:off x="467545" y="2289210"/>
            <a:ext cx="11525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67543" y="3359660"/>
            <a:ext cx="795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7919935" y="1583059"/>
            <a:ext cx="7956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7566452" y="2462418"/>
            <a:ext cx="1149144" cy="101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7566452" y="3325152"/>
            <a:ext cx="1149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715596" y="1583059"/>
            <a:ext cx="0" cy="17766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35561" y="4077072"/>
            <a:ext cx="4192424" cy="26338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 в  Казахстане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населенный  пункт  с  числом  жителей  не  менее  8  тысяч человек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(85%  жителей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служащие и выполняют  несельскохозяйственные  функции).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796233" y="4077072"/>
            <a:ext cx="4168255" cy="26338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Поселок  </a:t>
            </a:r>
            <a:r>
              <a:rPr lang="ru-RU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городского  типа -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населенный  пункт  с  числом  жителей  не  менее 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тысяч  человек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(85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 его  жителей    не  заняты  в   сельском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хозяйстве).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751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городов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609329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Древний Казахстан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страна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кочевых народов.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Первые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города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находились в долине реки Сырдарьи и в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Семиречье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VI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век) –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уркестан, </a:t>
            </a:r>
            <a:r>
              <a:rPr lang="ru-RU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Тараз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ымкент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Древний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Сайрам – село.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XVII веке на территории Казахстана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появились первые русские города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 — Яицкий городок, Гурьев.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Большинство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современных городов появились в XX веке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связи с разработкой месторождений полезных ископаемых.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середине 20-го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века: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города «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наукограды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Курчатов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Приозёрск, </a:t>
            </a:r>
            <a:r>
              <a:rPr lang="ru-RU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Степногорск</a:t>
            </a:r>
            <a:endParaRPr lang="ru-RU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города-курорты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</a:t>
            </a:r>
            <a:r>
              <a:rPr lang="ru-RU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Сарыагаш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Щучинск, Каркаралинск</a:t>
            </a:r>
          </a:p>
          <a:p>
            <a:pPr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центры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военной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промышленности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закрытые 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города 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Шевченко</a:t>
            </a:r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,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Приозёрск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40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94421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дореволюционном Казахстане не было ни одного города с населением свыше 100 000 человек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егодня 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таких городов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20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привело к росту городов в последующем?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изменилась численность городов?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492896"/>
            <a:ext cx="8856984" cy="3633267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Оседлость </a:t>
            </a: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коренного </a:t>
            </a: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населения</a:t>
            </a:r>
          </a:p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роцесс </a:t>
            </a: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индустриализации 30-х годов 20-го </a:t>
            </a: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</a:t>
            </a:r>
            <a:endParaRPr lang="ru-RU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528" y="3501760"/>
            <a:ext cx="4355976" cy="3356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" t="7891" r="3850" b="6075"/>
          <a:stretch/>
        </p:blipFill>
        <p:spPr>
          <a:xfrm>
            <a:off x="74090" y="3267494"/>
            <a:ext cx="4713934" cy="3572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583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87220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Урбанизация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- 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рост  городов  и   городского  населения,  усиление  их  роли  и  распространение  городского  образа  жизни.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8712968" cy="460851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alt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Причины  урбанизации:</a:t>
            </a:r>
            <a:endParaRPr lang="ru-RU" altLang="ru-RU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переход 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от  аграрного  к  индустриальному  обществу  вследствие  развития  промышленного  производства;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развитие 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непроизводственной  градообразующей  деятельности;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интенсификация  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сельского  хозяйства  и  сокращением  занятости  в  нем.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459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98311" y="116632"/>
            <a:ext cx="8329612" cy="846931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85000"/>
              </a:lnSpc>
              <a:defRPr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Урбанизация – процесс роста городов и городского населения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69248"/>
              </p:ext>
            </p:extLst>
          </p:nvPr>
        </p:nvGraphicFramePr>
        <p:xfrm>
          <a:off x="145464" y="980728"/>
          <a:ext cx="8854521" cy="31077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714"/>
                <a:gridCol w="4281807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Классификация городов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Численность жителей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Малый город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20 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тысяч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3764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Средний город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50 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тысяч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648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Крупный город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100 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тысяч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3371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Большой город</a:t>
                      </a:r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 250 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тысяч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255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Крупный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город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500 тысяч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 </a:t>
                      </a:r>
                      <a:r>
                        <a:rPr lang="ru-RU" sz="2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более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  <a:tr h="4255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Города-миллионеры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Более 1</a:t>
                      </a:r>
                      <a:r>
                        <a:rPr lang="ru-RU" sz="28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/>
                        </a:rPr>
                        <a:t> миллиона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4" y="4221090"/>
            <a:ext cx="2842359" cy="24828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648" y="4221089"/>
            <a:ext cx="3024336" cy="24828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221089"/>
            <a:ext cx="2950587" cy="24928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98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50875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Казахстане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9"/>
            <a:ext cx="9000999" cy="5688632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Город – миллионер: 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Алматы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Крупнейшая городская агломерация: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Карагандинская (Караганда, Темиртау, Сарань, Абай, Шахтинск)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Процесс формирования городских агломераций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вок­руг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Алматы, Астаны,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Шымкента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(стр. 53)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Свыше 20 крупных городов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Алматы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- миллионер (1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480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806 чел). 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Астана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—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785 559 чел, 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2015 </a:t>
            </a: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году  - 1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млн.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Шымкенте - 700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тыс. человек.</a:t>
            </a: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3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hangingPunct="1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233839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188640"/>
            <a:ext cx="7128792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36815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Агломерация - 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близко расположенных и тесно связанных городов</a:t>
            </a:r>
            <a:endParaRPr lang="ru-RU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" t="23142" r="1967" b="8675"/>
          <a:stretch/>
        </p:blipFill>
        <p:spPr>
          <a:xfrm>
            <a:off x="179512" y="2204864"/>
            <a:ext cx="8784976" cy="4486826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03646" y="1683047"/>
            <a:ext cx="3218656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одним центром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16893" y="1683047"/>
            <a:ext cx="3218656" cy="457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одним центром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561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7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1029</Words>
  <Application>Microsoft Office PowerPoint</Application>
  <PresentationFormat>Экран (4:3)</PresentationFormat>
  <Paragraphs>206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Городское и сельское население </vt:lpstr>
      <vt:lpstr>Соотношение городского и сельского населения</vt:lpstr>
      <vt:lpstr>ТИПЫ НАСЕЛЁННЫХ ПУНКТОВ</vt:lpstr>
      <vt:lpstr>История городов</vt:lpstr>
      <vt:lpstr>В дореволюционном Казахстане не было ни одного города с населением свыше 100 000 человек.  Сегодня  таких городов более 20.  Что привело к росту городов в последующем?  Почему изменилась численность городов? </vt:lpstr>
      <vt:lpstr>Урбанизация -  рост  городов  и   городского  населения,  усиление  их  роли  и  распространение  городского  образа  жизни. </vt:lpstr>
      <vt:lpstr>Урбанизация – процесс роста городов и городского населения</vt:lpstr>
      <vt:lpstr>В Казахстане</vt:lpstr>
      <vt:lpstr>Агломерация -  группа близко расположенных и тесно связанных городов</vt:lpstr>
      <vt:lpstr>1. Какой процент населения Казахстана и области живет в городах? 2. Область с самым высоким и самым низким уровнем  урбанизации.  В чем причины таких различий? 3. Первая «тройка» областей по уровню урбанизации. 4. Чем наша область отличается от соседних областей?  </vt:lpstr>
      <vt:lpstr>ГОРОДСКИЕ ЖИТЕЛИ</vt:lpstr>
      <vt:lpstr>Презентация PowerPoint</vt:lpstr>
      <vt:lpstr>Ваша точка зрения</vt:lpstr>
      <vt:lpstr>Доля казахов в населении областей и городов республиканского значения</vt:lpstr>
      <vt:lpstr> ФУНКЦИИ ГОРОДОВ: </vt:lpstr>
      <vt:lpstr>Проблемы городов</vt:lpstr>
      <vt:lpstr>СЕЛЬСКОЕ НАСЕЛЕНИЕ</vt:lpstr>
      <vt:lpstr>ОСОБЕННОСТИ РАЗМЕЩЕНИЯ СЕЛЬСКОГО НАСЕЛЕНИЯ</vt:lpstr>
      <vt:lpstr>Задание</vt:lpstr>
      <vt:lpstr>Какие области Казахстана имеют численность населения свыше 1 млн. человек? Объясните «пространственный рисунок» самых многонаселенных областей?</vt:lpstr>
      <vt:lpstr>Сопоставьте рисунки. Установите общую закономерность.  Чем она обусловлена?</vt:lpstr>
      <vt:lpstr>Презентация PowerPoint</vt:lpstr>
      <vt:lpstr>ПЛОТНОСТЬ НАСЕЛЕНИЯ</vt:lpstr>
      <vt:lpstr>ПЛОТНОСТЬ НАСЕЛЕНИЯ</vt:lpstr>
      <vt:lpstr>ПРОВЕРОЧНАЯ РАБОТА</vt:lpstr>
      <vt:lpstr>ДАТЬ ОПРЕДЕЛЕНИЯ И ОТВЕТИТЬ  НА ВОПРОСЫ</vt:lpstr>
      <vt:lpstr>ДОМАШНЕЕ ЗАДАНИЕ</vt:lpstr>
      <vt:lpstr>Источники информации</vt:lpstr>
    </vt:vector>
  </TitlesOfParts>
  <Manager>АКТАУ</Manager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ГОРОДСКОЕ И СЕЛЬСКОЕ НАСЕЛЕНИЕ</dc:title>
  <dc:subject>ЭКОНОМИЧЕСКАЯ ГЕОГРАФИЯ КАЗАХСТАНА</dc:subject>
  <dc:creator>РЯБОВА Л.Н.</dc:creator>
  <cp:keywords>НИКИТА</cp:keywords>
  <cp:lastModifiedBy>Dell</cp:lastModifiedBy>
  <cp:revision>39</cp:revision>
  <dcterms:created xsi:type="dcterms:W3CDTF">2015-09-27T18:06:51Z</dcterms:created>
  <dcterms:modified xsi:type="dcterms:W3CDTF">2015-10-11T16:41:46Z</dcterms:modified>
  <cp:category>9 КЛАСС</cp:category>
</cp:coreProperties>
</file>