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6" r:id="rId2"/>
    <p:sldId id="261" r:id="rId3"/>
    <p:sldId id="302" r:id="rId4"/>
    <p:sldId id="263" r:id="rId5"/>
    <p:sldId id="300" r:id="rId6"/>
    <p:sldId id="301" r:id="rId7"/>
    <p:sldId id="288" r:id="rId8"/>
    <p:sldId id="286" r:id="rId9"/>
    <p:sldId id="265" r:id="rId10"/>
    <p:sldId id="285" r:id="rId11"/>
    <p:sldId id="266" r:id="rId12"/>
    <p:sldId id="304" r:id="rId13"/>
    <p:sldId id="305" r:id="rId14"/>
    <p:sldId id="267" r:id="rId15"/>
    <p:sldId id="269" r:id="rId16"/>
    <p:sldId id="268" r:id="rId17"/>
    <p:sldId id="271" r:id="rId18"/>
    <p:sldId id="270" r:id="rId19"/>
    <p:sldId id="272" r:id="rId20"/>
    <p:sldId id="284" r:id="rId21"/>
    <p:sldId id="273" r:id="rId22"/>
    <p:sldId id="274" r:id="rId23"/>
    <p:sldId id="283" r:id="rId24"/>
    <p:sldId id="275" r:id="rId25"/>
    <p:sldId id="276" r:id="rId26"/>
    <p:sldId id="279" r:id="rId27"/>
    <p:sldId id="280" r:id="rId28"/>
    <p:sldId id="281" r:id="rId29"/>
    <p:sldId id="290" r:id="rId30"/>
    <p:sldId id="292" r:id="rId31"/>
    <p:sldId id="293" r:id="rId32"/>
    <p:sldId id="296" r:id="rId33"/>
    <p:sldId id="299" r:id="rId34"/>
    <p:sldId id="282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3" d="100"/>
          <a:sy n="63" d="100"/>
        </p:scale>
        <p:origin x="-151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989C7D-5658-4C5E-93A0-B0624204F5AD}" type="doc">
      <dgm:prSet loTypeId="urn:microsoft.com/office/officeart/2005/8/layout/lProcess1" loCatId="process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DA31557F-5A13-4386-94CF-EA933A82E6A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ПРОИЗВОДСТВЕННАЯ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СФЕРА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E84635-E17B-417A-A60B-8DC7989CEE87}" type="parTrans" cxnId="{358226DD-C325-4E4C-AD0B-366879E2F5F1}">
      <dgm:prSet/>
      <dgm:spPr/>
      <dgm:t>
        <a:bodyPr/>
        <a:lstStyle/>
        <a:p>
          <a:endParaRPr lang="ru-RU"/>
        </a:p>
      </dgm:t>
    </dgm:pt>
    <dgm:pt modelId="{90D9EB0A-077A-4479-AE5B-5E7BBCAC07B0}" type="sibTrans" cxnId="{358226DD-C325-4E4C-AD0B-366879E2F5F1}">
      <dgm:prSet/>
      <dgm:spPr/>
      <dgm:t>
        <a:bodyPr/>
        <a:lstStyle/>
        <a:p>
          <a:endParaRPr lang="ru-RU"/>
        </a:p>
      </dgm:t>
    </dgm:pt>
    <dgm:pt modelId="{8B179AB3-0153-4E68-BB22-3CA7855FD44A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ПРОМЫШЛЕННОСТЬ, С/Х,ТРАНСПОРТ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E8A86E-F70C-4968-9158-EAB544C1D9AF}" type="parTrans" cxnId="{79B08DE3-BEBE-47DC-AF23-76384F7F74A4}">
      <dgm:prSet/>
      <dgm:spPr/>
      <dgm:t>
        <a:bodyPr/>
        <a:lstStyle/>
        <a:p>
          <a:endParaRPr lang="ru-RU"/>
        </a:p>
      </dgm:t>
    </dgm:pt>
    <dgm:pt modelId="{F8107C6F-AFD6-424F-96A3-4BA6CDAA5115}" type="sibTrans" cxnId="{79B08DE3-BEBE-47DC-AF23-76384F7F74A4}">
      <dgm:prSet/>
      <dgm:spPr/>
      <dgm:t>
        <a:bodyPr/>
        <a:lstStyle/>
        <a:p>
          <a:endParaRPr lang="ru-RU"/>
        </a:p>
      </dgm:t>
    </dgm:pt>
    <dgm:pt modelId="{1C50E01E-F75C-4D0D-B3F3-85647D789863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75%</a:t>
          </a:r>
          <a:endParaRPr lang="ru-RU" sz="4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5B08F4BB-44A9-423D-A812-5FD8B9B57AC9}" type="parTrans" cxnId="{BDEF57BF-B03E-4E05-BF99-F3EDB00B6456}">
      <dgm:prSet/>
      <dgm:spPr/>
      <dgm:t>
        <a:bodyPr/>
        <a:lstStyle/>
        <a:p>
          <a:endParaRPr lang="ru-RU"/>
        </a:p>
      </dgm:t>
    </dgm:pt>
    <dgm:pt modelId="{28385031-23D4-4E45-B801-BECBC4CB1F2F}" type="sibTrans" cxnId="{BDEF57BF-B03E-4E05-BF99-F3EDB00B6456}">
      <dgm:prSet/>
      <dgm:spPr/>
      <dgm:t>
        <a:bodyPr/>
        <a:lstStyle/>
        <a:p>
          <a:endParaRPr lang="ru-RU"/>
        </a:p>
      </dgm:t>
    </dgm:pt>
    <dgm:pt modelId="{392F1E99-C631-4A39-B48F-85DAFCBF7F31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НЕПРОИЗВОДСТВЕННАЯ СФЕРА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76FF02-3693-41DE-9047-3AA55B90235B}" type="parTrans" cxnId="{7FCBFA1E-6924-4A8F-A892-8047B85DC525}">
      <dgm:prSet/>
      <dgm:spPr/>
      <dgm:t>
        <a:bodyPr/>
        <a:lstStyle/>
        <a:p>
          <a:endParaRPr lang="ru-RU"/>
        </a:p>
      </dgm:t>
    </dgm:pt>
    <dgm:pt modelId="{540FDD73-475C-45BB-A93B-85A7ACD70899}" type="sibTrans" cxnId="{7FCBFA1E-6924-4A8F-A892-8047B85DC525}">
      <dgm:prSet/>
      <dgm:spPr/>
      <dgm:t>
        <a:bodyPr/>
        <a:lstStyle/>
        <a:p>
          <a:endParaRPr lang="ru-RU"/>
        </a:p>
      </dgm:t>
    </dgm:pt>
    <dgm:pt modelId="{CBE7205C-00F7-43ED-88D9-FAB95A79E4C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МЕДИЦИНА,ОБРАЗОВАНИЕ, ТОРГОВЛЯ, УПРАВЛЕНИЕ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396B680-2A24-408B-B6ED-265EC386F6C8}" type="parTrans" cxnId="{759D45F5-D494-412E-9549-8AD068ED9B2F}">
      <dgm:prSet/>
      <dgm:spPr/>
      <dgm:t>
        <a:bodyPr/>
        <a:lstStyle/>
        <a:p>
          <a:endParaRPr lang="ru-RU"/>
        </a:p>
      </dgm:t>
    </dgm:pt>
    <dgm:pt modelId="{F83E4867-0A20-45E7-82D6-7806D70FCCC8}" type="sibTrans" cxnId="{759D45F5-D494-412E-9549-8AD068ED9B2F}">
      <dgm:prSet/>
      <dgm:spPr/>
      <dgm:t>
        <a:bodyPr/>
        <a:lstStyle/>
        <a:p>
          <a:endParaRPr lang="ru-RU"/>
        </a:p>
      </dgm:t>
    </dgm:pt>
    <dgm:pt modelId="{BEA8C1D9-AF53-4EAF-B7CD-9D771EEED7FE}">
      <dgm:prSet phldrT="[Текст]" custT="1"/>
      <dgm:spPr/>
      <dgm:t>
        <a:bodyPr/>
        <a:lstStyle/>
        <a:p>
          <a:r>
            <a:rPr lang="ru-RU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25%</a:t>
          </a:r>
          <a:endParaRPr lang="ru-RU" sz="4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6BF44679-C1D3-4087-8514-BCDDD5D5347C}" type="parTrans" cxnId="{5F773E4C-BF47-4257-B8F3-EE59794A72F5}">
      <dgm:prSet/>
      <dgm:spPr/>
      <dgm:t>
        <a:bodyPr/>
        <a:lstStyle/>
        <a:p>
          <a:endParaRPr lang="ru-RU"/>
        </a:p>
      </dgm:t>
    </dgm:pt>
    <dgm:pt modelId="{F129909D-C6C2-4FF7-B477-AB5773AADFB7}" type="sibTrans" cxnId="{5F773E4C-BF47-4257-B8F3-EE59794A72F5}">
      <dgm:prSet/>
      <dgm:spPr/>
      <dgm:t>
        <a:bodyPr/>
        <a:lstStyle/>
        <a:p>
          <a:endParaRPr lang="ru-RU"/>
        </a:p>
      </dgm:t>
    </dgm:pt>
    <dgm:pt modelId="{BE481C83-0C5C-4C8A-819A-67D038E33F89}" type="pres">
      <dgm:prSet presAssocID="{AE989C7D-5658-4C5E-93A0-B0624204F5A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FEECCA-C8F8-4A5C-87BD-93455FB25C55}" type="pres">
      <dgm:prSet presAssocID="{DA31557F-5A13-4386-94CF-EA933A82E6AD}" presName="vertFlow" presStyleCnt="0"/>
      <dgm:spPr/>
      <dgm:t>
        <a:bodyPr/>
        <a:lstStyle/>
        <a:p>
          <a:endParaRPr lang="ru-RU"/>
        </a:p>
      </dgm:t>
    </dgm:pt>
    <dgm:pt modelId="{C08062FB-333D-4DFF-8D38-A5F4219DD12B}" type="pres">
      <dgm:prSet presAssocID="{DA31557F-5A13-4386-94CF-EA933A82E6AD}" presName="header" presStyleLbl="node1" presStyleIdx="0" presStyleCnt="2" custScaleX="95191"/>
      <dgm:spPr/>
      <dgm:t>
        <a:bodyPr/>
        <a:lstStyle/>
        <a:p>
          <a:endParaRPr lang="ru-RU"/>
        </a:p>
      </dgm:t>
    </dgm:pt>
    <dgm:pt modelId="{EE40B8B6-52C2-4069-9985-B4E4F7C3ACD3}" type="pres">
      <dgm:prSet presAssocID="{57E8A86E-F70C-4968-9158-EAB544C1D9AF}" presName="parTrans" presStyleLbl="sibTrans2D1" presStyleIdx="0" presStyleCnt="4"/>
      <dgm:spPr/>
      <dgm:t>
        <a:bodyPr/>
        <a:lstStyle/>
        <a:p>
          <a:endParaRPr lang="ru-RU"/>
        </a:p>
      </dgm:t>
    </dgm:pt>
    <dgm:pt modelId="{7A100512-8530-435B-92EF-98585D521ED0}" type="pres">
      <dgm:prSet presAssocID="{8B179AB3-0153-4E68-BB22-3CA7855FD44A}" presName="child" presStyleLbl="alignAccFollowNode1" presStyleIdx="0" presStyleCnt="4" custScaleX="918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1B9982-CE03-4A24-9B05-90197BC31F26}" type="pres">
      <dgm:prSet presAssocID="{F8107C6F-AFD6-424F-96A3-4BA6CDAA511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6F823A69-9221-4FF3-9C74-846956A25C7D}" type="pres">
      <dgm:prSet presAssocID="{1C50E01E-F75C-4D0D-B3F3-85647D789863}" presName="child" presStyleLbl="alignAccFollowNode1" presStyleIdx="1" presStyleCnt="4" custScaleX="89677" custLinFactNeighborX="-38" custLinFactNeighborY="-36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C6EE71-85B6-4230-B523-DE3141FA6382}" type="pres">
      <dgm:prSet presAssocID="{DA31557F-5A13-4386-94CF-EA933A82E6AD}" presName="hSp" presStyleCnt="0"/>
      <dgm:spPr/>
      <dgm:t>
        <a:bodyPr/>
        <a:lstStyle/>
        <a:p>
          <a:endParaRPr lang="ru-RU"/>
        </a:p>
      </dgm:t>
    </dgm:pt>
    <dgm:pt modelId="{1891DEA9-78D1-4414-84C6-25BF7305B66F}" type="pres">
      <dgm:prSet presAssocID="{392F1E99-C631-4A39-B48F-85DAFCBF7F31}" presName="vertFlow" presStyleCnt="0"/>
      <dgm:spPr/>
      <dgm:t>
        <a:bodyPr/>
        <a:lstStyle/>
        <a:p>
          <a:endParaRPr lang="ru-RU"/>
        </a:p>
      </dgm:t>
    </dgm:pt>
    <dgm:pt modelId="{B4B3DA7F-A1EE-4025-B85D-32F008364D2B}" type="pres">
      <dgm:prSet presAssocID="{392F1E99-C631-4A39-B48F-85DAFCBF7F31}" presName="header" presStyleLbl="node1" presStyleIdx="1" presStyleCnt="2"/>
      <dgm:spPr/>
      <dgm:t>
        <a:bodyPr/>
        <a:lstStyle/>
        <a:p>
          <a:endParaRPr lang="ru-RU"/>
        </a:p>
      </dgm:t>
    </dgm:pt>
    <dgm:pt modelId="{A8AC9D68-0163-416B-99F8-D683F387A244}" type="pres">
      <dgm:prSet presAssocID="{A396B680-2A24-408B-B6ED-265EC386F6C8}" presName="parTrans" presStyleLbl="sibTrans2D1" presStyleIdx="2" presStyleCnt="4"/>
      <dgm:spPr/>
      <dgm:t>
        <a:bodyPr/>
        <a:lstStyle/>
        <a:p>
          <a:endParaRPr lang="ru-RU"/>
        </a:p>
      </dgm:t>
    </dgm:pt>
    <dgm:pt modelId="{EBB747D5-8809-417D-90C9-B9F7FFB6C585}" type="pres">
      <dgm:prSet presAssocID="{CBE7205C-00F7-43ED-88D9-FAB95A79E4C7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B5BA9-9DAF-4A8E-99DC-8CA6ED746B77}" type="pres">
      <dgm:prSet presAssocID="{F83E4867-0A20-45E7-82D6-7806D70FCCC8}" presName="sibTrans" presStyleLbl="sibTrans2D1" presStyleIdx="3" presStyleCnt="4"/>
      <dgm:spPr/>
      <dgm:t>
        <a:bodyPr/>
        <a:lstStyle/>
        <a:p>
          <a:endParaRPr lang="ru-RU"/>
        </a:p>
      </dgm:t>
    </dgm:pt>
    <dgm:pt modelId="{1E600B79-8198-410E-A678-C59123E90C2F}" type="pres">
      <dgm:prSet presAssocID="{BEA8C1D9-AF53-4EAF-B7CD-9D771EEED7FE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B08DE3-BEBE-47DC-AF23-76384F7F74A4}" srcId="{DA31557F-5A13-4386-94CF-EA933A82E6AD}" destId="{8B179AB3-0153-4E68-BB22-3CA7855FD44A}" srcOrd="0" destOrd="0" parTransId="{57E8A86E-F70C-4968-9158-EAB544C1D9AF}" sibTransId="{F8107C6F-AFD6-424F-96A3-4BA6CDAA5115}"/>
    <dgm:cxn modelId="{F866C73A-84DF-40D9-BD1B-F99240DF1885}" type="presOf" srcId="{57E8A86E-F70C-4968-9158-EAB544C1D9AF}" destId="{EE40B8B6-52C2-4069-9985-B4E4F7C3ACD3}" srcOrd="0" destOrd="0" presId="urn:microsoft.com/office/officeart/2005/8/layout/lProcess1"/>
    <dgm:cxn modelId="{5F773E4C-BF47-4257-B8F3-EE59794A72F5}" srcId="{392F1E99-C631-4A39-B48F-85DAFCBF7F31}" destId="{BEA8C1D9-AF53-4EAF-B7CD-9D771EEED7FE}" srcOrd="1" destOrd="0" parTransId="{6BF44679-C1D3-4087-8514-BCDDD5D5347C}" sibTransId="{F129909D-C6C2-4FF7-B477-AB5773AADFB7}"/>
    <dgm:cxn modelId="{FB407556-CA40-468F-BC2A-6004AB9B7E5A}" type="presOf" srcId="{CBE7205C-00F7-43ED-88D9-FAB95A79E4C7}" destId="{EBB747D5-8809-417D-90C9-B9F7FFB6C585}" srcOrd="0" destOrd="0" presId="urn:microsoft.com/office/officeart/2005/8/layout/lProcess1"/>
    <dgm:cxn modelId="{6751E7E7-BF8D-4729-B017-C7100AD7AFF5}" type="presOf" srcId="{DA31557F-5A13-4386-94CF-EA933A82E6AD}" destId="{C08062FB-333D-4DFF-8D38-A5F4219DD12B}" srcOrd="0" destOrd="0" presId="urn:microsoft.com/office/officeart/2005/8/layout/lProcess1"/>
    <dgm:cxn modelId="{F84F09E2-F78C-43F7-B233-F68D3014840E}" type="presOf" srcId="{AE989C7D-5658-4C5E-93A0-B0624204F5AD}" destId="{BE481C83-0C5C-4C8A-819A-67D038E33F89}" srcOrd="0" destOrd="0" presId="urn:microsoft.com/office/officeart/2005/8/layout/lProcess1"/>
    <dgm:cxn modelId="{7F8C76AC-4618-4027-9422-6AF5CD7697D6}" type="presOf" srcId="{F8107C6F-AFD6-424F-96A3-4BA6CDAA5115}" destId="{2B1B9982-CE03-4A24-9B05-90197BC31F26}" srcOrd="0" destOrd="0" presId="urn:microsoft.com/office/officeart/2005/8/layout/lProcess1"/>
    <dgm:cxn modelId="{0BD3ABAC-E7CB-4EAC-B77E-D78E60C2ABE2}" type="presOf" srcId="{392F1E99-C631-4A39-B48F-85DAFCBF7F31}" destId="{B4B3DA7F-A1EE-4025-B85D-32F008364D2B}" srcOrd="0" destOrd="0" presId="urn:microsoft.com/office/officeart/2005/8/layout/lProcess1"/>
    <dgm:cxn modelId="{358226DD-C325-4E4C-AD0B-366879E2F5F1}" srcId="{AE989C7D-5658-4C5E-93A0-B0624204F5AD}" destId="{DA31557F-5A13-4386-94CF-EA933A82E6AD}" srcOrd="0" destOrd="0" parTransId="{48E84635-E17B-417A-A60B-8DC7989CEE87}" sibTransId="{90D9EB0A-077A-4479-AE5B-5E7BBCAC07B0}"/>
    <dgm:cxn modelId="{BDEF57BF-B03E-4E05-BF99-F3EDB00B6456}" srcId="{DA31557F-5A13-4386-94CF-EA933A82E6AD}" destId="{1C50E01E-F75C-4D0D-B3F3-85647D789863}" srcOrd="1" destOrd="0" parTransId="{5B08F4BB-44A9-423D-A812-5FD8B9B57AC9}" sibTransId="{28385031-23D4-4E45-B801-BECBC4CB1F2F}"/>
    <dgm:cxn modelId="{7FCBFA1E-6924-4A8F-A892-8047B85DC525}" srcId="{AE989C7D-5658-4C5E-93A0-B0624204F5AD}" destId="{392F1E99-C631-4A39-B48F-85DAFCBF7F31}" srcOrd="1" destOrd="0" parTransId="{2176FF02-3693-41DE-9047-3AA55B90235B}" sibTransId="{540FDD73-475C-45BB-A93B-85A7ACD70899}"/>
    <dgm:cxn modelId="{583A03FF-44EE-4C25-AE0B-50125C468007}" type="presOf" srcId="{A396B680-2A24-408B-B6ED-265EC386F6C8}" destId="{A8AC9D68-0163-416B-99F8-D683F387A244}" srcOrd="0" destOrd="0" presId="urn:microsoft.com/office/officeart/2005/8/layout/lProcess1"/>
    <dgm:cxn modelId="{759D45F5-D494-412E-9549-8AD068ED9B2F}" srcId="{392F1E99-C631-4A39-B48F-85DAFCBF7F31}" destId="{CBE7205C-00F7-43ED-88D9-FAB95A79E4C7}" srcOrd="0" destOrd="0" parTransId="{A396B680-2A24-408B-B6ED-265EC386F6C8}" sibTransId="{F83E4867-0A20-45E7-82D6-7806D70FCCC8}"/>
    <dgm:cxn modelId="{A686AF61-D7D1-4774-9253-77E9454CE722}" type="presOf" srcId="{1C50E01E-F75C-4D0D-B3F3-85647D789863}" destId="{6F823A69-9221-4FF3-9C74-846956A25C7D}" srcOrd="0" destOrd="0" presId="urn:microsoft.com/office/officeart/2005/8/layout/lProcess1"/>
    <dgm:cxn modelId="{F20BEFA4-23AE-466F-8FB1-196486FA309D}" type="presOf" srcId="{F83E4867-0A20-45E7-82D6-7806D70FCCC8}" destId="{335B5BA9-9DAF-4A8E-99DC-8CA6ED746B77}" srcOrd="0" destOrd="0" presId="urn:microsoft.com/office/officeart/2005/8/layout/lProcess1"/>
    <dgm:cxn modelId="{ED97B6C9-EBF9-458D-B460-AE3F8860D29D}" type="presOf" srcId="{BEA8C1D9-AF53-4EAF-B7CD-9D771EEED7FE}" destId="{1E600B79-8198-410E-A678-C59123E90C2F}" srcOrd="0" destOrd="0" presId="urn:microsoft.com/office/officeart/2005/8/layout/lProcess1"/>
    <dgm:cxn modelId="{0E4C02FA-9F40-4DD7-AFCA-92FFCE2760B5}" type="presOf" srcId="{8B179AB3-0153-4E68-BB22-3CA7855FD44A}" destId="{7A100512-8530-435B-92EF-98585D521ED0}" srcOrd="0" destOrd="0" presId="urn:microsoft.com/office/officeart/2005/8/layout/lProcess1"/>
    <dgm:cxn modelId="{F6107324-E00F-4F02-8265-AE555F2C9DDC}" type="presParOf" srcId="{BE481C83-0C5C-4C8A-819A-67D038E33F89}" destId="{84FEECCA-C8F8-4A5C-87BD-93455FB25C55}" srcOrd="0" destOrd="0" presId="urn:microsoft.com/office/officeart/2005/8/layout/lProcess1"/>
    <dgm:cxn modelId="{BC17202F-1D19-4E12-96E1-603DDDA69257}" type="presParOf" srcId="{84FEECCA-C8F8-4A5C-87BD-93455FB25C55}" destId="{C08062FB-333D-4DFF-8D38-A5F4219DD12B}" srcOrd="0" destOrd="0" presId="urn:microsoft.com/office/officeart/2005/8/layout/lProcess1"/>
    <dgm:cxn modelId="{21CFFFDD-782B-4C63-B3ED-E55311FD06F3}" type="presParOf" srcId="{84FEECCA-C8F8-4A5C-87BD-93455FB25C55}" destId="{EE40B8B6-52C2-4069-9985-B4E4F7C3ACD3}" srcOrd="1" destOrd="0" presId="urn:microsoft.com/office/officeart/2005/8/layout/lProcess1"/>
    <dgm:cxn modelId="{791A7BFA-31A1-480B-81D6-A12BD5655E2B}" type="presParOf" srcId="{84FEECCA-C8F8-4A5C-87BD-93455FB25C55}" destId="{7A100512-8530-435B-92EF-98585D521ED0}" srcOrd="2" destOrd="0" presId="urn:microsoft.com/office/officeart/2005/8/layout/lProcess1"/>
    <dgm:cxn modelId="{38100108-C099-4FF8-850E-8C7E0785DFFA}" type="presParOf" srcId="{84FEECCA-C8F8-4A5C-87BD-93455FB25C55}" destId="{2B1B9982-CE03-4A24-9B05-90197BC31F26}" srcOrd="3" destOrd="0" presId="urn:microsoft.com/office/officeart/2005/8/layout/lProcess1"/>
    <dgm:cxn modelId="{0D277A34-9928-4005-8A78-7CACCF9CE11F}" type="presParOf" srcId="{84FEECCA-C8F8-4A5C-87BD-93455FB25C55}" destId="{6F823A69-9221-4FF3-9C74-846956A25C7D}" srcOrd="4" destOrd="0" presId="urn:microsoft.com/office/officeart/2005/8/layout/lProcess1"/>
    <dgm:cxn modelId="{B6E5A8FA-9FBB-4C7D-8C3E-D87AE0FDF84D}" type="presParOf" srcId="{BE481C83-0C5C-4C8A-819A-67D038E33F89}" destId="{CBC6EE71-85B6-4230-B523-DE3141FA6382}" srcOrd="1" destOrd="0" presId="urn:microsoft.com/office/officeart/2005/8/layout/lProcess1"/>
    <dgm:cxn modelId="{DCF84C2F-E910-4357-8DE6-78FE4C0BED26}" type="presParOf" srcId="{BE481C83-0C5C-4C8A-819A-67D038E33F89}" destId="{1891DEA9-78D1-4414-84C6-25BF7305B66F}" srcOrd="2" destOrd="0" presId="urn:microsoft.com/office/officeart/2005/8/layout/lProcess1"/>
    <dgm:cxn modelId="{B12E92CE-00A2-4836-BE82-9090AB35437A}" type="presParOf" srcId="{1891DEA9-78D1-4414-84C6-25BF7305B66F}" destId="{B4B3DA7F-A1EE-4025-B85D-32F008364D2B}" srcOrd="0" destOrd="0" presId="urn:microsoft.com/office/officeart/2005/8/layout/lProcess1"/>
    <dgm:cxn modelId="{C430D3BA-8E46-4BCD-8FF1-F23CE984F2E1}" type="presParOf" srcId="{1891DEA9-78D1-4414-84C6-25BF7305B66F}" destId="{A8AC9D68-0163-416B-99F8-D683F387A244}" srcOrd="1" destOrd="0" presId="urn:microsoft.com/office/officeart/2005/8/layout/lProcess1"/>
    <dgm:cxn modelId="{70DB36E3-E17E-4428-82A3-BB35773FA04A}" type="presParOf" srcId="{1891DEA9-78D1-4414-84C6-25BF7305B66F}" destId="{EBB747D5-8809-417D-90C9-B9F7FFB6C585}" srcOrd="2" destOrd="0" presId="urn:microsoft.com/office/officeart/2005/8/layout/lProcess1"/>
    <dgm:cxn modelId="{D72C459F-7F0C-493E-AB04-5794B39DA7FB}" type="presParOf" srcId="{1891DEA9-78D1-4414-84C6-25BF7305B66F}" destId="{335B5BA9-9DAF-4A8E-99DC-8CA6ED746B77}" srcOrd="3" destOrd="0" presId="urn:microsoft.com/office/officeart/2005/8/layout/lProcess1"/>
    <dgm:cxn modelId="{7CA92DF1-053C-4FC2-B33E-897B3A0C434D}" type="presParOf" srcId="{1891DEA9-78D1-4414-84C6-25BF7305B66F}" destId="{1E600B79-8198-410E-A678-C59123E90C2F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062FB-333D-4DFF-8D38-A5F4219DD12B}">
      <dsp:nvSpPr>
        <dsp:cNvPr id="0" name=""/>
        <dsp:cNvSpPr/>
      </dsp:nvSpPr>
      <dsp:spPr>
        <a:xfrm>
          <a:off x="328" y="443646"/>
          <a:ext cx="3744526" cy="9834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ПРОИЗВОДСТВЕННАЯ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СФЕРА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132" y="472450"/>
        <a:ext cx="3686918" cy="925816"/>
      </dsp:txXfrm>
    </dsp:sp>
    <dsp:sp modelId="{EE40B8B6-52C2-4069-9985-B4E4F7C3ACD3}">
      <dsp:nvSpPr>
        <dsp:cNvPr id="0" name=""/>
        <dsp:cNvSpPr/>
      </dsp:nvSpPr>
      <dsp:spPr>
        <a:xfrm rot="5400000">
          <a:off x="1786542" y="1513120"/>
          <a:ext cx="172099" cy="172099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A100512-8530-435B-92EF-98585D521ED0}">
      <dsp:nvSpPr>
        <dsp:cNvPr id="0" name=""/>
        <dsp:cNvSpPr/>
      </dsp:nvSpPr>
      <dsp:spPr>
        <a:xfrm>
          <a:off x="66690" y="1771269"/>
          <a:ext cx="3611803" cy="983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ПРОМЫШЛЕННОСТЬ, С/Х,ТРАНСПОРТ </a:t>
          </a:r>
          <a:endParaRPr lang="ru-RU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5494" y="1800073"/>
        <a:ext cx="3554195" cy="925816"/>
      </dsp:txXfrm>
    </dsp:sp>
    <dsp:sp modelId="{2B1B9982-CE03-4A24-9B05-90197BC31F26}">
      <dsp:nvSpPr>
        <dsp:cNvPr id="0" name=""/>
        <dsp:cNvSpPr/>
      </dsp:nvSpPr>
      <dsp:spPr>
        <a:xfrm rot="5403907">
          <a:off x="1792002" y="2834535"/>
          <a:ext cx="159684" cy="172099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F823A69-9221-4FF3-9C74-846956A25C7D}">
      <dsp:nvSpPr>
        <dsp:cNvPr id="0" name=""/>
        <dsp:cNvSpPr/>
      </dsp:nvSpPr>
      <dsp:spPr>
        <a:xfrm>
          <a:off x="107285" y="3086477"/>
          <a:ext cx="3527622" cy="983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75%</a:t>
          </a:r>
          <a:endParaRPr lang="ru-RU" sz="40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136089" y="3115281"/>
        <a:ext cx="3470014" cy="925816"/>
      </dsp:txXfrm>
    </dsp:sp>
    <dsp:sp modelId="{B4B3DA7F-A1EE-4025-B85D-32F008364D2B}">
      <dsp:nvSpPr>
        <dsp:cNvPr id="0" name=""/>
        <dsp:cNvSpPr/>
      </dsp:nvSpPr>
      <dsp:spPr>
        <a:xfrm>
          <a:off x="4295573" y="443646"/>
          <a:ext cx="3933698" cy="98342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НЕПРОИЗВОДСТВЕННАЯ СФЕРА</a:t>
          </a:r>
          <a:endParaRPr lang="ru-RU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4377" y="472450"/>
        <a:ext cx="3876090" cy="925816"/>
      </dsp:txXfrm>
    </dsp:sp>
    <dsp:sp modelId="{A8AC9D68-0163-416B-99F8-D683F387A244}">
      <dsp:nvSpPr>
        <dsp:cNvPr id="0" name=""/>
        <dsp:cNvSpPr/>
      </dsp:nvSpPr>
      <dsp:spPr>
        <a:xfrm rot="5400000">
          <a:off x="6176372" y="1513120"/>
          <a:ext cx="172099" cy="172099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BB747D5-8809-417D-90C9-B9F7FFB6C585}">
      <dsp:nvSpPr>
        <dsp:cNvPr id="0" name=""/>
        <dsp:cNvSpPr/>
      </dsp:nvSpPr>
      <dsp:spPr>
        <a:xfrm>
          <a:off x="4295573" y="1771269"/>
          <a:ext cx="3933698" cy="983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МЕДИЦИНА,ОБРАЗОВАНИЕ, ТОРГОВЛЯ, УПРАВЛЕНИЕ</a:t>
          </a:r>
          <a:endParaRPr lang="ru-RU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24377" y="1800073"/>
        <a:ext cx="3876090" cy="925816"/>
      </dsp:txXfrm>
    </dsp:sp>
    <dsp:sp modelId="{335B5BA9-9DAF-4A8E-99DC-8CA6ED746B77}">
      <dsp:nvSpPr>
        <dsp:cNvPr id="0" name=""/>
        <dsp:cNvSpPr/>
      </dsp:nvSpPr>
      <dsp:spPr>
        <a:xfrm rot="5400000">
          <a:off x="6176372" y="2840743"/>
          <a:ext cx="172099" cy="172099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E600B79-8198-410E-A678-C59123E90C2F}">
      <dsp:nvSpPr>
        <dsp:cNvPr id="0" name=""/>
        <dsp:cNvSpPr/>
      </dsp:nvSpPr>
      <dsp:spPr>
        <a:xfrm>
          <a:off x="4295573" y="3098892"/>
          <a:ext cx="3933698" cy="983424"/>
        </a:xfrm>
        <a:prstGeom prst="roundRect">
          <a:avLst>
            <a:gd name="adj" fmla="val 1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25%</a:t>
          </a:r>
          <a:endParaRPr lang="ru-RU" sz="40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4324377" y="3127696"/>
        <a:ext cx="3876090" cy="925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7572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 userDrawn="1"/>
        </p:nvSpPr>
        <p:spPr>
          <a:xfrm>
            <a:off x="7452320" y="6453336"/>
            <a:ext cx="1542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Рябова Л.Н.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515" y="214549"/>
            <a:ext cx="4388586" cy="2444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60C830-EDD5-49BF-A929-7556A05FD578}" type="datetimeFigureOut">
              <a:rPr lang="ru-RU" smtClean="0"/>
              <a:pPr>
                <a:defRPr/>
              </a:pPr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4C0B15-9D47-4116-8937-0C7DE266AEB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Рамка 13"/>
          <p:cNvSpPr/>
          <p:nvPr userDrawn="1"/>
        </p:nvSpPr>
        <p:spPr>
          <a:xfrm>
            <a:off x="0" y="0"/>
            <a:ext cx="9144000" cy="6858000"/>
          </a:xfrm>
          <a:prstGeom prst="fram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287524" y="260648"/>
            <a:ext cx="8568952" cy="6372708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32627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60C830-EDD5-49BF-A929-7556A05FD578}" type="datetimeFigureOut">
              <a:rPr lang="ru-RU" smtClean="0"/>
              <a:pPr>
                <a:defRPr/>
              </a:pPr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4C0B15-9D47-4116-8937-0C7DE266AEB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Рамка 13"/>
          <p:cNvSpPr/>
          <p:nvPr userDrawn="1"/>
        </p:nvSpPr>
        <p:spPr>
          <a:xfrm>
            <a:off x="0" y="0"/>
            <a:ext cx="9144000" cy="6858000"/>
          </a:xfrm>
          <a:prstGeom prst="fram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2627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60C830-EDD5-49BF-A929-7556A05FD578}" type="datetimeFigureOut">
              <a:rPr lang="ru-RU" smtClean="0"/>
              <a:pPr>
                <a:defRPr/>
              </a:pPr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4C0B15-9D47-4116-8937-0C7DE266AEB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Рамка 13"/>
          <p:cNvSpPr/>
          <p:nvPr userDrawn="1"/>
        </p:nvSpPr>
        <p:spPr>
          <a:xfrm>
            <a:off x="0" y="0"/>
            <a:ext cx="9144000" cy="6858000"/>
          </a:xfrm>
          <a:prstGeom prst="fram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5720" y="285728"/>
            <a:ext cx="8572560" cy="62865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амка 6"/>
          <p:cNvSpPr/>
          <p:nvPr/>
        </p:nvSpPr>
        <p:spPr>
          <a:xfrm>
            <a:off x="142844" y="142852"/>
            <a:ext cx="8858312" cy="6572296"/>
          </a:xfrm>
          <a:prstGeom prst="frame">
            <a:avLst>
              <a:gd name="adj1" fmla="val 2509"/>
            </a:avLst>
          </a:prstGeom>
          <a:gradFill flip="none" rotWithShape="1">
            <a:gsLst>
              <a:gs pos="0">
                <a:schemeClr val="accent5">
                  <a:lumMod val="75000"/>
                  <a:alpha val="75000"/>
                </a:schemeClr>
              </a:gs>
              <a:gs pos="30000">
                <a:schemeClr val="accent5">
                  <a:lumMod val="60000"/>
                  <a:lumOff val="40000"/>
                </a:schemeClr>
              </a:gs>
              <a:gs pos="64999">
                <a:schemeClr val="bg2">
                  <a:lumMod val="75000"/>
                  <a:alpha val="88000"/>
                </a:schemeClr>
              </a:gs>
              <a:gs pos="89999">
                <a:srgbClr val="FFD85D"/>
              </a:gs>
              <a:gs pos="100000">
                <a:srgbClr val="FFC000">
                  <a:alpha val="79000"/>
                </a:srgbClr>
              </a:gs>
            </a:gsLst>
            <a:lin ang="13500000" scaled="1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2E9B3D7-2207-4E04-925E-103B644992CC}" type="datetimeFigureOut">
              <a:rPr lang="ru-RU" smtClean="0"/>
              <a:pPr>
                <a:defRPr/>
              </a:pPr>
              <a:t>11.10.2015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pic>
        <p:nvPicPr>
          <p:cNvPr id="9" name="Picture 4" descr="D:\мульти уроки\Электронка картинки\нн.pn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635937" y="6000768"/>
            <a:ext cx="1508063" cy="72071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2" descr="D:\мульти уроки\Электронка картинки\ццц.pn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7715272" y="5786454"/>
            <a:ext cx="978204" cy="854164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83104CF-32B0-4542-8DA2-3D17D89444E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1" name="Picture 12" descr="C:\Documents and Settings\Администратор\Рабочий стол\Электронка картинки\c3257fdbd8cf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0"/>
            <a:ext cx="909225" cy="82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12" name="Picture 8" descr="C:\Users\Dell\AppData\Local\Microsoft\Windows\Temporary Internet Files\Content.IE5\R6WAASQP\MC900438066[1]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48071" cy="8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58" r:id="rId2"/>
    <p:sldLayoutId id="2147483757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662" r:id="rId14"/>
  </p:sldLayoutIdLst>
  <p:transition spd="slow">
    <p:pull dir="l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5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masterplan.ontustik.gov.kz/files-kz/ataposting/17579/aksha.jpg" TargetMode="External"/><Relationship Id="rId3" Type="http://schemas.openxmlformats.org/officeDocument/2006/relationships/hyperlink" Target="http://ortcom.kz/media/upload/35/2013/03/25/08709df979288395b632630d4616a031.jpg" TargetMode="External"/><Relationship Id="rId7" Type="http://schemas.openxmlformats.org/officeDocument/2006/relationships/hyperlink" Target="http://www.inform.kz/fotoarticles/02092009103335.jpg" TargetMode="External"/><Relationship Id="rId2" Type="http://schemas.openxmlformats.org/officeDocument/2006/relationships/hyperlink" Target="http://24.kz/media/k2/items/cache/264446f61ba7ff862080aef044e7410c_X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.ytimg.com/vi/J_Cu-In8Jzw/hqdefault.jpg" TargetMode="External"/><Relationship Id="rId11" Type="http://schemas.openxmlformats.org/officeDocument/2006/relationships/hyperlink" Target="http://www.obzor.lt/images/news/11/2012_06_07/pic.jpg" TargetMode="External"/><Relationship Id="rId5" Type="http://schemas.openxmlformats.org/officeDocument/2006/relationships/hyperlink" Target="http://img0.liveinternet.ru/images/attach/c/7/97/906/97906836_smazmatna_kozhu.jpg" TargetMode="External"/><Relationship Id="rId10" Type="http://schemas.openxmlformats.org/officeDocument/2006/relationships/hyperlink" Target="http://abay.vko.gov.kz/images/tab_04.jpg" TargetMode="External"/><Relationship Id="rId4" Type="http://schemas.openxmlformats.org/officeDocument/2006/relationships/hyperlink" Target="http://i.kapital.kz/c/d3ab0c524f2f2b4d3309ea683319caa2/n/630/420/d/a/7/5/4/e96917273d35070cbabc2b7c731.jpg" TargetMode="External"/><Relationship Id="rId9" Type="http://schemas.openxmlformats.org/officeDocument/2006/relationships/hyperlink" Target="http://koreilbo.com/cms/uploads/images/12109_1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6200" y="2708920"/>
            <a:ext cx="9067800" cy="240364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РЕСУРСЫ.</a:t>
            </a:r>
          </a:p>
          <a:p>
            <a:pPr algn="ctr">
              <a:spcBef>
                <a:spcPts val="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</a:t>
            </a:r>
          </a:p>
          <a:p>
            <a:pPr algn="ctr">
              <a:spcBef>
                <a:spcPts val="0"/>
              </a:spcBef>
            </a:pPr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РЕЛИГИОЗНЫЙ СОСТАВ НАСЕЛЕНИЯ</a:t>
            </a:r>
          </a:p>
          <a:p>
            <a:pPr algn="ctr"/>
            <a:endParaRPr lang="ru-RU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034542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Социальная «пирамида»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численность трудовых ресурсов не совпадает с численностью людей, занятых в экономике?</a:t>
            </a:r>
          </a:p>
          <a:p>
            <a:pPr marL="0" indent="0" algn="ctr"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42, схема 3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36" r="26296" b="16476"/>
          <a:stretch/>
        </p:blipFill>
        <p:spPr>
          <a:xfrm>
            <a:off x="467544" y="1124744"/>
            <a:ext cx="8208912" cy="547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26130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Задание 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Используя данные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диаграммы 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сферы, в которых задействована большая часть населения.  Объясните причины.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29" b="18213"/>
          <a:stretch/>
        </p:blipFill>
        <p:spPr>
          <a:xfrm>
            <a:off x="323528" y="1556792"/>
            <a:ext cx="8439472" cy="5053756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275928"/>
            <a:ext cx="8439472" cy="1280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Распределение населения по отраслям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ЗАНЯТОСТЬ НАСЕЛЕНИЯ ПО СФЕРАМ ПРОИЗВОДСТВА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367226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954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379096" y="805220"/>
            <a:ext cx="835501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</a:t>
            </a:r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безработным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относятся лица в трудоспособном возрасте, которые: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имеют  работы (доходного занятия); 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занимаются 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поиском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(обращались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службу занятости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помещали объявления в печати,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обращались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работодателю  и  др.;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готовы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приступить к работе.</a:t>
            </a:r>
          </a:p>
        </p:txBody>
      </p:sp>
      <p:sp>
        <p:nvSpPr>
          <p:cNvPr id="6147" name="WordArt 5" descr="Белый мрамор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5688013" cy="5334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ru-RU" sz="3200" b="1" kern="1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БЕЗРАБОТИЦА</a:t>
            </a:r>
            <a:endParaRPr lang="ru-RU" sz="3200" b="1" kern="1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395288" y="5373688"/>
            <a:ext cx="8424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 dirty="0"/>
              <a:t>  </a:t>
            </a:r>
            <a:r>
              <a:rPr lang="ru-RU" alt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безработицы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отношение численности безработных к численности экономически активного населения в рассматриваемом периоде, в процентах.</a:t>
            </a:r>
            <a:endParaRPr lang="ru-RU" alt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9" name="Picture 8" descr="105884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095" y="3706813"/>
            <a:ext cx="1175981" cy="165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 descr="Биржа труда в Латвии. Кадр LZK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599389"/>
            <a:ext cx="2195414" cy="1774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06813"/>
            <a:ext cx="2802549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6008651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БЕЗРАБОТИЦА В КАЗАХСТАНЕ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Прочитайте текст учебника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44-45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показатель безработицы в РК (5,2%) 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Определите, где выше доля безработных:</a:t>
            </a:r>
          </a:p>
          <a:p>
            <a:pPr marL="990600" indent="-533400">
              <a:buFont typeface="+mj-lt"/>
              <a:buAutoNum type="arabicParenR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Городское или сельское население?</a:t>
            </a:r>
          </a:p>
          <a:p>
            <a:pPr marL="990600" indent="-533400">
              <a:buFont typeface="+mj-lt"/>
              <a:buAutoNum type="arabicParenR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Молодые или пожилые?</a:t>
            </a:r>
          </a:p>
          <a:p>
            <a:pPr marL="990600" indent="-533400">
              <a:buFont typeface="+mj-lt"/>
              <a:buAutoNum type="arabicParenR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Женщины и мужчины?</a:t>
            </a:r>
          </a:p>
          <a:p>
            <a:pPr marL="990600" indent="-533400">
              <a:buFont typeface="+mj-lt"/>
              <a:buAutoNum type="arabicParenR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уровню образования 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(табл. 7)</a:t>
            </a:r>
          </a:p>
          <a:p>
            <a:pPr marL="990600" indent="-533400">
              <a:buFont typeface="+mj-lt"/>
              <a:buAutoNum type="arabicParenR"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rabicPeriod"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76008" y="2545864"/>
            <a:ext cx="1584176" cy="410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БОРЬБА С БЕЗРАБОТИЦЕЙ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фонд содействия занятости.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 Правительства РК «О рынке труда» и Закон «О занятости населения».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этих документов: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27940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системы социальной защиты населения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27940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подготовка и переподготовка безработных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27940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бизнеса, особенно на селе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ü"/>
              <a:tabLst>
                <a:tab pos="27940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содействие занятости социально-</a:t>
            </a:r>
          </a:p>
          <a:p>
            <a:pPr marL="457200" indent="-457200">
              <a:lnSpc>
                <a:spcPct val="120000"/>
              </a:lnSpc>
              <a:spcBef>
                <a:spcPts val="0"/>
              </a:spcBef>
              <a:buNone/>
              <a:tabLst>
                <a:tab pos="27940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уязвимых слоев населения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8"/>
          <a:stretch/>
        </p:blipFill>
        <p:spPr>
          <a:xfrm>
            <a:off x="300296" y="177984"/>
            <a:ext cx="8568952" cy="6242992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Вопросы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976664"/>
          </a:xfrm>
        </p:spPr>
        <p:txBody>
          <a:bodyPr>
            <a:normAutofit fontScale="32500" lnSpcReduction="20000"/>
          </a:bodyPr>
          <a:lstStyle/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Дайте определение понятия </a:t>
            </a:r>
            <a:r>
              <a:rPr lang="ru-RU" sz="7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ресурсы.</a:t>
            </a:r>
            <a:endParaRPr lang="ru-RU" sz="7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понимаете термин </a:t>
            </a:r>
            <a:r>
              <a:rPr lang="ru-RU" sz="7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 активное население?</a:t>
            </a:r>
            <a:endParaRPr lang="ru-RU" sz="7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связь существует между размещением отраслей хозяйства и населением?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Охарактеризуйте результаты труда населения.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Объясните изменения в социальной и профессиональной структуре населения.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ли полная занятость трудоспособного населения изменить структуру хозяйства?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специальности востребованы в нашем регионе? Какую бы специальность выбрали вы?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7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решается проблема безработицы в нашем регионе? Как бы вы решили эту проблему?</a:t>
            </a:r>
          </a:p>
          <a:p>
            <a:pPr marL="355600" indent="-3556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480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ЭТНОС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56" cy="5145435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Этнос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(греч. - «народ») -  группа людей, объединенных общими признаками.  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  <a:tabLst>
                <a:tab pos="533400" algn="l"/>
              </a:tabLst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Каковы важнейшие признаки этноса?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Самосознание (сознание своего единства и отличия от других народов)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территория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Общность культуры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8064896" cy="6624736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831" y="404664"/>
            <a:ext cx="8229600" cy="107099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НАРОДЫ КАЗАХСТАНА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2695" y="1412776"/>
            <a:ext cx="8229600" cy="4525963"/>
          </a:xfrm>
        </p:spPr>
        <p:txBody>
          <a:bodyPr>
            <a:normAutofit fontScale="925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Многонациональное государство. </a:t>
            </a:r>
          </a:p>
          <a:p>
            <a:pPr algn="ctr">
              <a:spcBef>
                <a:spcPts val="0"/>
              </a:spcBef>
              <a:buNone/>
            </a:pP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Проживают более 130 этносов и этнических групп: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казахи, русские, украинцы, белорусы, немцы, узбеки, уйгуры, татары, корейцы и другие народы.              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(табл. 8, стр.)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6" r="4090"/>
          <a:stretch/>
        </p:blipFill>
        <p:spPr>
          <a:xfrm>
            <a:off x="393038" y="1232756"/>
            <a:ext cx="8457668" cy="4860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" b="11481"/>
          <a:stretch/>
        </p:blipFill>
        <p:spPr>
          <a:xfrm>
            <a:off x="393038" y="1484784"/>
            <a:ext cx="8435220" cy="51125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6191" y="301372"/>
            <a:ext cx="8208914" cy="102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изменения произошли в этнической структуре населения?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ДИАСПОРА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373616" cy="4968552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все народы проживают на своей исконной родной территории, а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пределами своей страны.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— 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диаспора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(греч. — «рассеяние»). </a:t>
            </a:r>
          </a:p>
          <a:p>
            <a:pPr algn="ctr">
              <a:spcBef>
                <a:spcPts val="0"/>
              </a:spcBef>
              <a:buNone/>
            </a:pPr>
            <a:endParaRPr lang="ru-RU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Диаспора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проживание незначительной части представителей определенной национальности вне пределов своей страны на территории другого государства.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0344"/>
            <a:ext cx="8258864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ТРУДОВЫЕ РЕСУРСЫ -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4018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часть населения страны, обладающая необходимым физическим развитием, знаниями и практическим опытом для работы в народном хозяйстве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(население, способное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работать в экономике – потенциальные ресурсы труда).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604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Казахская диаспора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Казахов в мире -15,5 млн.человек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них в Казахстане проживает – 11 млн.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Этнос казахов по численности находится на 70-м месте среди свыше 3 тыс. народов и народностей мира.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5 млн. казахов проживают в 54 странах мира.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8" b="8088"/>
          <a:stretch/>
        </p:blipFill>
        <p:spPr>
          <a:xfrm>
            <a:off x="323528" y="980728"/>
            <a:ext cx="8496944" cy="55515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3872" y="980728"/>
            <a:ext cx="5832648" cy="55515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Узбекистан (1 млн. 556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 (1 млн. 500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(740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Туркменистан (100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Кыргызстан (45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Украина (15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Монголия (100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Афганистан (30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Турция (25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 (14 тыс.)</a:t>
            </a:r>
          </a:p>
          <a:p>
            <a:pPr marL="635000" lvl="0" indent="-533400">
              <a:buFont typeface="+mj-lt"/>
              <a:buAutoNum type="arabicPeriod"/>
              <a:tabLst>
                <a:tab pos="533400" algn="l"/>
                <a:tab pos="889000" algn="l"/>
              </a:tabLst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Иран (12 тыс.) 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ДЕПОПУЛЯЦИЯ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 между 1646 и 1943 гг. численность населения республики уменьшилась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5,9 млн. человек.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30-х годах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XX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 в результате сталинских репрессий, перегибов при проведении коллективизации, от голода в Казахстане погибли 2 млн. человек, </a:t>
            </a: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100 тыс. эмигрировали.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Естественное сокращение численности населения называется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депопуляцией.</a:t>
            </a:r>
            <a:endParaRPr lang="ru-RU" sz="36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3610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Казахское население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4785395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казахского населения превысила 11 млн. человек и составляет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65,2% всех жителей страны.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Казахи преобладают на юге и западе  РК. </a:t>
            </a:r>
          </a:p>
          <a:p>
            <a:pPr marL="898525" indent="-365125"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Кызылординская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область - 95% </a:t>
            </a:r>
          </a:p>
          <a:p>
            <a:pPr marL="898525" indent="-365125"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Атырауская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89%</a:t>
            </a:r>
          </a:p>
          <a:p>
            <a:pPr marL="898525" indent="-365125"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Мангистауская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— 79%</a:t>
            </a:r>
          </a:p>
          <a:p>
            <a:pPr marL="898525" indent="-365125">
              <a:spcBef>
                <a:spcPts val="0"/>
              </a:spcBef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Южно-Казахстанская — 68% . 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90% населения сельской местности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казахи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(почему?)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3" r="13348" b="9248"/>
          <a:stretch/>
        </p:blipFill>
        <p:spPr>
          <a:xfrm>
            <a:off x="323528" y="1340766"/>
            <a:ext cx="8568952" cy="5212434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Словарь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Этнос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отдельный народ со своей культурой, языком, исторической территорией.</a:t>
            </a:r>
          </a:p>
          <a:p>
            <a:pPr marL="0" indent="0">
              <a:spcBef>
                <a:spcPts val="0"/>
              </a:spcBef>
              <a:buClr>
                <a:schemeClr val="hlink"/>
              </a:buClr>
              <a:buSzPct val="65000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Диаспора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часть этноса, проживающая за пределами своей страны.</a:t>
            </a:r>
          </a:p>
          <a:p>
            <a:pPr marL="0" indent="0">
              <a:spcBef>
                <a:spcPts val="0"/>
              </a:spcBef>
              <a:buClr>
                <a:schemeClr val="hlink"/>
              </a:buClr>
              <a:buSzPct val="65000"/>
              <a:buNone/>
              <a:defRPr/>
            </a:pP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Депопуляция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естественное сокращение численности населения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Этнография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наука о народах, изучающая их состав, происхождение, расселение, культуру.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Толерантность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терпимость к различиям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Депортация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принудительная высылка из страны (обычно под конвоем)</a:t>
            </a:r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Вопросы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самую многочисленную диаспору в Казахстане?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7 наиболее крупных групп этнического состава населения республики.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чем связан в последние годы рост общей численности казахского населения?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Национальное согласие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4713387"/>
          </a:xfrm>
        </p:spPr>
        <p:txBody>
          <a:bodyPr>
            <a:normAutofit fontScale="92500" lnSpcReduction="1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2016 г. казахи должны составить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70% населения республики,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10% —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тюркоязычные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мусульманские народы, </a:t>
            </a: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20% — славянские народы. </a:t>
            </a:r>
          </a:p>
          <a:p>
            <a:pPr algn="ctr">
              <a:spcBef>
                <a:spcPts val="0"/>
              </a:spcBef>
              <a:buNone/>
            </a:pP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Казахстане созданы соответствующие условия для национально-культурного развития всех национальностей.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Работают культурные центры, школы на родном языке, создана Ассамблея народа Казахстана.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3" b="2876"/>
          <a:stretch/>
        </p:blipFill>
        <p:spPr>
          <a:xfrm>
            <a:off x="445448" y="612696"/>
            <a:ext cx="8280920" cy="5353392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496944" cy="8640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Распространенные религии в Казахстане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141075"/>
              </p:ext>
            </p:extLst>
          </p:nvPr>
        </p:nvGraphicFramePr>
        <p:xfrm>
          <a:off x="467544" y="1412776"/>
          <a:ext cx="8208912" cy="42960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82975"/>
                <a:gridCol w="5125937"/>
              </a:tblGrid>
              <a:tr h="764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Преобладающие религии</a:t>
                      </a:r>
                      <a:endParaRPr lang="ru-RU" sz="2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Верующие</a:t>
                      </a:r>
                      <a:endParaRPr lang="ru-RU" sz="2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  <a:tr h="76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1. Ислам (сунниты)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Тюркоязычные</a:t>
                      </a: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кавказские народы, таджики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  <a:tr h="6505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 Православие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Русские, украинцы, белорусы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  <a:tr h="366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Другие религии</a:t>
                      </a:r>
                      <a:endParaRPr lang="ru-RU" sz="2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Верующие</a:t>
                      </a:r>
                      <a:endParaRPr lang="ru-RU" sz="26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  <a:tr h="443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3. Католицизм</a:t>
                      </a:r>
                      <a:endParaRPr lang="ru-RU" sz="2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Поляки, немцы и др.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  <a:tr h="4024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4. Буддизм </a:t>
                      </a:r>
                      <a:endParaRPr lang="ru-RU" sz="26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Буряты, калмыки 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  <a:tr h="3959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 Иудаизм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Евреи</a:t>
                      </a:r>
                      <a:endParaRPr lang="ru-RU" sz="2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28184" marR="28184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16" b="9768"/>
          <a:stretch/>
        </p:blipFill>
        <p:spPr>
          <a:xfrm>
            <a:off x="251520" y="188640"/>
            <a:ext cx="8640959" cy="6428577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480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Все религии – одинаковые права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олее 4200 религиозных объединений, 3200 мечетей, церквей, культовых сооружений. </a:t>
            </a:r>
          </a:p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РК - праздничные дни основных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конфессий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объявлены выходными (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Курбан-айт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православное Рождество).</a:t>
            </a:r>
          </a:p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Казахстане проводятся конференции мировых религиозных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конфессий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0" indent="0" algn="ctr">
              <a:buNone/>
            </a:pPr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08" y="1052736"/>
            <a:ext cx="8557864" cy="5543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Вопросы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733256"/>
          </a:xfrm>
        </p:spPr>
        <p:txBody>
          <a:bodyPr>
            <a:normAutofit fontScale="92500" lnSpcReduction="20000"/>
          </a:bodyPr>
          <a:lstStyle/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вы понимаете «</a:t>
            </a:r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 состав населения»?</a:t>
            </a:r>
            <a:endParaRPr lang="ru-RU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</a:t>
            </a:r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депопуляция?</a:t>
            </a:r>
            <a:endParaRPr lang="ru-RU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чем причина долговременного снижения доли казахского населения и ее быстрого увеличения в последние годы?</a:t>
            </a: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Охарактеризуйте национальный состав населения РК.</a:t>
            </a: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 размещения отдельных национальностей на территории Казахстана.</a:t>
            </a: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изучает этнография?</a:t>
            </a:r>
          </a:p>
          <a:p>
            <a:pPr marL="514350" lvl="0" indent="-5143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распределяется казахская диаспора в мире.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7083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Допишите предложения…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518" r="1711" b="4933"/>
          <a:stretch/>
        </p:blipFill>
        <p:spPr>
          <a:xfrm>
            <a:off x="372162" y="1085252"/>
            <a:ext cx="8306181" cy="5175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08313" y="1609292"/>
            <a:ext cx="1656184" cy="2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32932" y="2017562"/>
            <a:ext cx="717866" cy="2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91865" y="2438112"/>
            <a:ext cx="1513275" cy="26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58424" y="3110792"/>
            <a:ext cx="820690" cy="28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55408" y="3605372"/>
            <a:ext cx="1768152" cy="28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49827" y="4024054"/>
            <a:ext cx="1768152" cy="28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4475235"/>
            <a:ext cx="544198" cy="169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149198" y="5318647"/>
            <a:ext cx="752110" cy="169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152000" y="5752023"/>
            <a:ext cx="104053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9903" y="4559776"/>
            <a:ext cx="214800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742483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638132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</a:t>
            </a: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богатство любой страны – люди. </a:t>
            </a:r>
            <a:endParaRPr lang="ru-RU" sz="1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</a:t>
            </a: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главный производитель разнообразных благ. </a:t>
            </a:r>
            <a:endParaRPr lang="ru-RU" sz="1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азвитие </a:t>
            </a: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экономики </a:t>
            </a: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Казахстана зависит </a:t>
            </a: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ее человеческого потенциала. </a:t>
            </a:r>
            <a:b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Казахстане проживает  ______ млн. </a:t>
            </a: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человек. </a:t>
            </a:r>
            <a:endParaRPr lang="ru-RU" sz="1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1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 </a:t>
            </a: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хозяйства важна не только общая численность населения, но и количество людей, находящихся в трудоспособном возрасте.</a:t>
            </a:r>
            <a:b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1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нашей стране трудоспособными считаются мужчины в возрасте от __ до ___ лет и женщины в возрасте от ___   до____ лет.</a:t>
            </a:r>
            <a:r>
              <a:rPr lang="ru-RU" sz="8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8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8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58600" y="2780700"/>
            <a:ext cx="864096" cy="233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17,5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25300" y="5304616"/>
            <a:ext cx="530696" cy="233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25300" y="5717682"/>
            <a:ext cx="530696" cy="233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5351432"/>
            <a:ext cx="530696" cy="233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06204" y="5771256"/>
            <a:ext cx="530696" cy="233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263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«Трудовые ресурсы»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394082"/>
              </p:ext>
            </p:extLst>
          </p:nvPr>
        </p:nvGraphicFramePr>
        <p:xfrm>
          <a:off x="518404" y="2623141"/>
          <a:ext cx="8230018" cy="226184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5778786"/>
                <a:gridCol w="2451232"/>
              </a:tblGrid>
              <a:tr h="4523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Примеры 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28675" algn="l"/>
                        </a:tabLs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Ответ 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</a:tr>
              <a:tr h="452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Ученики нашего класса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Да/Нет 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</a:tr>
              <a:tr h="452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Женщины 65 лет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Да/Нет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</a:tr>
              <a:tr h="452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Инвалид по зрению 40 лет</a:t>
                      </a:r>
                      <a:endParaRPr lang="ru-RU" sz="18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Да/Нет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</a:tr>
              <a:tr h="4523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Мужчина 30 лет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Да/Нет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551" marR="91551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36727" y="1721920"/>
            <a:ext cx="83933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будет относиться к трудовым ресурсам?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6727" y="908720"/>
            <a:ext cx="8393373" cy="554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ресурсы - это часть населения, способная работать в экономике. </a:t>
            </a:r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Включают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себя 3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группы населения: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27063" indent="-449263">
              <a:lnSpc>
                <a:spcPct val="90000"/>
              </a:lnSpc>
              <a:buFont typeface="+mj-lt"/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работающие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подростки - которым исполнилось 15 лет.</a:t>
            </a:r>
          </a:p>
          <a:p>
            <a:pPr marL="627063" indent="-449263">
              <a:lnSpc>
                <a:spcPct val="90000"/>
              </a:lnSpc>
              <a:buFont typeface="+mj-lt"/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трудоспособные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 в трудоспособном возрасте – самая многочисленная  часть трудовых ресурсов (от 16 лет до 58 лет женщины и до 63 лет мужчины)</a:t>
            </a:r>
          </a:p>
          <a:p>
            <a:pPr marL="627063" indent="-449263">
              <a:lnSpc>
                <a:spcPct val="90000"/>
              </a:lnSpc>
              <a:buFont typeface="+mj-lt"/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работающие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пенсионеры </a:t>
            </a:r>
          </a:p>
          <a:p>
            <a:pPr>
              <a:lnSpc>
                <a:spcPct val="90000"/>
              </a:lnSpc>
            </a:pP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трудовых ресурсах выделяется группа людей, которая называется экономически активное население – это работающие люди и безработные по некоторым причинам, но ищущие работу. </a:t>
            </a:r>
            <a:endParaRPr lang="ru-RU" sz="2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Другая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трудовых ресурсов – экономически  неактивное население, неработающие люди по разным причинам. 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Размещается  </a:t>
            </a:r>
            <a:r>
              <a:rPr lang="ru-RU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активное население  по территории страны неравномерно: 2/3 рабочей силы  сосредоточено на юге и на севере.</a:t>
            </a:r>
          </a:p>
        </p:txBody>
      </p:sp>
    </p:spTree>
    <p:extLst>
      <p:ext uri="{BB962C8B-B14F-4D97-AF65-F5344CB8AC3E}">
        <p14:creationId xmlns:p14="http://schemas.microsoft.com/office/powerpoint/2010/main" val="157387482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Профессиональная структура -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распределение занятого населения по видам деятельности (секторам экономики):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Первичный сектор </a:t>
            </a: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сельское хозяйство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Вторичный сектор </a:t>
            </a: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промышленность, строительство.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Третичный сектор </a:t>
            </a: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сфера услуг (торговля, транспорт, образование и др.)</a:t>
            </a:r>
            <a:endParaRPr lang="ru-RU" sz="1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1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</a:t>
            </a:r>
            <a:r>
              <a:rPr lang="ru-RU" sz="1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 какой группе профессиональной и социальной структуры относятся ваши </a:t>
            </a:r>
            <a:r>
              <a:rPr lang="ru-RU" sz="1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родители,  учителя.</a:t>
            </a:r>
          </a:p>
          <a:p>
            <a:pPr marL="0" indent="0">
              <a:buNone/>
            </a:pPr>
            <a:endParaRPr lang="ru-RU" sz="4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30113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ТРУДОВЫЕ РЕСУРСЫ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160915"/>
              </p:ext>
            </p:extLst>
          </p:nvPr>
        </p:nvGraphicFramePr>
        <p:xfrm>
          <a:off x="395536" y="908720"/>
          <a:ext cx="8424936" cy="56463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0280"/>
                <a:gridCol w="360040"/>
                <a:gridCol w="432048"/>
                <a:gridCol w="5112568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Трудовые ресурсы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Сверхгород,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счет срастания близлежащих городов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Материальные ресурсы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Рост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доли горожан в общей численности населения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09267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Экономически активное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население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Часть населения страны, обладающая опытом, знаниями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опытом для работы в н/х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Урбанизация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Концентрация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городских населенных в окрестностях крупных промышленных центров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Городская агломерация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Часть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населения, занятая в сфере промышленного производства, с/х, сфере услуг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Мегаполис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Люди, работающие на производстве, с/х, строительстве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912448" y="918280"/>
            <a:ext cx="363408" cy="567907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0938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ТРУДОВЫЕ РЕСУРСЫ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43985"/>
              </p:ext>
            </p:extLst>
          </p:nvPr>
        </p:nvGraphicFramePr>
        <p:xfrm>
          <a:off x="395536" y="980728"/>
          <a:ext cx="8352928" cy="548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7347"/>
                <a:gridCol w="428355"/>
                <a:gridCol w="428355"/>
                <a:gridCol w="5068871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Демография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Пребывание части народа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вне страны своего происхождения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0346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Рождаемость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Переезд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людей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8174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Смертность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Возращение людей на исконную родину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Естественный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прирост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смертей на 1000 жителей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3716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Миграция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Количество рожденных детей на 1000 жителей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86862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Плотность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населения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Соотношение между числом родившихся</a:t>
                      </a:r>
                      <a:r>
                        <a:rPr lang="ru-RU" sz="2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и умерших за определенный период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Диаспора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Степень населенности конкретной территории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Репатриация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Наука о закономерностях воспроизводства населения</a:t>
                      </a:r>
                      <a:endParaRPr lang="ru-RU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65356" y="980728"/>
            <a:ext cx="360040" cy="54006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3928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дом: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§9-10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стр.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10-11 (тетрадь</a:t>
            </a:r>
            <a:r>
              <a:rPr lang="ru-RU" sz="4000" b="1" dirty="0" smtClean="0"/>
              <a:t>)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352928" cy="4752528"/>
          </a:xfrm>
          <a:prstGeom prst="rect">
            <a:avLst/>
          </a:prstGeom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2008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Источники информации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400" b="1" dirty="0"/>
              <a:t>Экономическая география Казахстана. Электронное пособие по предмету. Издательство «</a:t>
            </a:r>
            <a:r>
              <a:rPr lang="ru-RU" sz="1400" b="1" dirty="0" err="1"/>
              <a:t>Атамура</a:t>
            </a:r>
            <a:r>
              <a:rPr lang="ru-RU" sz="1400" b="1" dirty="0"/>
              <a:t>», 2013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b="1" dirty="0"/>
              <a:t>Электронный учебник для 9 класса  </a:t>
            </a:r>
            <a:r>
              <a:rPr lang="ru-RU" sz="1400" b="1" dirty="0" smtClean="0"/>
              <a:t>НЦИ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2"/>
              </a:rPr>
              <a:t>http://</a:t>
            </a:r>
            <a:r>
              <a:rPr lang="en-US" sz="1400" b="1" dirty="0" smtClean="0">
                <a:hlinkClick r:id="rId2"/>
              </a:rPr>
              <a:t>24.kz/media/k2/items/cache/264446f61ba7ff862080aef044e7410c_XL.jpg</a:t>
            </a:r>
            <a:r>
              <a:rPr lang="ru-RU" sz="1400" b="1" dirty="0" smtClean="0"/>
              <a:t> Дети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3"/>
              </a:rPr>
              <a:t>http://</a:t>
            </a:r>
            <a:r>
              <a:rPr lang="en-US" sz="1400" b="1" dirty="0" smtClean="0">
                <a:hlinkClick r:id="rId3"/>
              </a:rPr>
              <a:t>ortcom.kz/media/upload/35/2013/03/25/08709df979288395b632630d4616a031.jpg</a:t>
            </a:r>
            <a:r>
              <a:rPr lang="ru-RU" sz="1400" b="1" dirty="0" smtClean="0"/>
              <a:t> Народы 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4"/>
              </a:rPr>
              <a:t>http://</a:t>
            </a:r>
            <a:r>
              <a:rPr lang="en-US" sz="1400" b="1" dirty="0" smtClean="0">
                <a:hlinkClick r:id="rId4"/>
              </a:rPr>
              <a:t>i.kapital.kz/c/d3ab0c524f2f2b4d3309ea683319caa2/n/630/420/d/a/7/5/4/e96917273d35070cbabc2b7c731.jpg</a:t>
            </a:r>
            <a:r>
              <a:rPr lang="ru-RU" sz="1400" b="1" dirty="0" smtClean="0"/>
              <a:t> Производство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5"/>
              </a:rPr>
              <a:t>http://</a:t>
            </a:r>
            <a:r>
              <a:rPr lang="en-US" sz="1400" b="1" dirty="0" smtClean="0">
                <a:hlinkClick r:id="rId5"/>
              </a:rPr>
              <a:t>img0.liveinternet.ru/images/attach/c/7/97/906/97906836_smazmatna_kozhu.jpg</a:t>
            </a:r>
            <a:r>
              <a:rPr lang="ru-RU" sz="1400" b="1" dirty="0" smtClean="0"/>
              <a:t> Добыча нефти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6"/>
              </a:rPr>
              <a:t>http://</a:t>
            </a:r>
            <a:r>
              <a:rPr lang="en-US" sz="1400" b="1" dirty="0" smtClean="0">
                <a:hlinkClick r:id="rId6"/>
              </a:rPr>
              <a:t>i.ytimg.com/vi/J_Cu-In8Jzw/hqdefault.jpg</a:t>
            </a:r>
            <a:r>
              <a:rPr lang="ru-RU" sz="1400" b="1" dirty="0" smtClean="0"/>
              <a:t> Поиск работы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7"/>
              </a:rPr>
              <a:t>http://</a:t>
            </a:r>
            <a:r>
              <a:rPr lang="en-US" sz="1400" b="1" dirty="0" smtClean="0">
                <a:hlinkClick r:id="rId7"/>
              </a:rPr>
              <a:t>www.inform.kz/fotoarticles/02092009103335.jpg</a:t>
            </a:r>
            <a:r>
              <a:rPr lang="ru-RU" sz="1400" b="1" dirty="0" smtClean="0"/>
              <a:t> Борьба с безработицей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8"/>
              </a:rPr>
              <a:t>http://</a:t>
            </a:r>
            <a:r>
              <a:rPr lang="en-US" sz="1400" b="1" dirty="0" smtClean="0">
                <a:hlinkClick r:id="rId8"/>
              </a:rPr>
              <a:t>masterplan.ontustik.gov.kz/files-kz/ataposting/17579/aksha.jpg</a:t>
            </a:r>
            <a:r>
              <a:rPr lang="ru-RU" sz="1400" b="1" dirty="0" smtClean="0"/>
              <a:t> Народ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9"/>
              </a:rPr>
              <a:t>http://</a:t>
            </a:r>
            <a:r>
              <a:rPr lang="en-US" sz="1400" b="1" dirty="0" smtClean="0">
                <a:hlinkClick r:id="rId9"/>
              </a:rPr>
              <a:t>koreilbo.com/cms/uploads/images/12109_1.jpg</a:t>
            </a:r>
            <a:r>
              <a:rPr lang="ru-RU" sz="1400" b="1" dirty="0" smtClean="0"/>
              <a:t> Диаспора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10"/>
              </a:rPr>
              <a:t>http://</a:t>
            </a:r>
            <a:r>
              <a:rPr lang="en-US" sz="1400" b="1" dirty="0" smtClean="0">
                <a:hlinkClick r:id="rId10"/>
              </a:rPr>
              <a:t>abay.vko.gov.kz/images/tab_04.jpg</a:t>
            </a:r>
            <a:r>
              <a:rPr lang="ru-RU" sz="1400" b="1" dirty="0" smtClean="0"/>
              <a:t> Ассамблея народов Казахстана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400" b="1" dirty="0">
                <a:hlinkClick r:id="rId11"/>
              </a:rPr>
              <a:t>http://</a:t>
            </a:r>
            <a:r>
              <a:rPr lang="en-US" sz="1400" b="1" dirty="0" smtClean="0">
                <a:hlinkClick r:id="rId11"/>
              </a:rPr>
              <a:t>www.obzor.lt/images/news/11/2012_06_07/pic.jpg</a:t>
            </a:r>
            <a:r>
              <a:rPr lang="ru-RU" sz="1400" b="1" dirty="0" smtClean="0"/>
              <a:t> Съезд представителей мировых религий в Астане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840938666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895" y="260648"/>
            <a:ext cx="8301608" cy="86409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ТРУДОВЫЕ РЕСУРСЫ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02255"/>
            <a:ext cx="5503792" cy="54006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формирование, темпы и уровень развития промышленности влияют:</a:t>
            </a:r>
          </a:p>
          <a:p>
            <a:pPr marL="365125" indent="-365125"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Численность трудовых ресурсов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(более 9 млн. чел).</a:t>
            </a:r>
          </a:p>
          <a:p>
            <a:pPr marL="365125" indent="-365125"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Образовательный уровень</a:t>
            </a:r>
          </a:p>
          <a:p>
            <a:pPr marL="365125" indent="-365125">
              <a:buFont typeface="Wingdings" pitchFamily="2" charset="2"/>
              <a:buChar char="ü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Половой и возрастной состав населения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(мужчины 48,12 %,  женщины — 51,88%  населения).</a:t>
            </a:r>
          </a:p>
          <a:p>
            <a:pPr>
              <a:buNone/>
            </a:pP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925634"/>
            <a:ext cx="3718792" cy="2634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884" y="1268760"/>
            <a:ext cx="3103432" cy="2638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44886" y="548680"/>
            <a:ext cx="4867788" cy="71976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ресурсы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5802" y="1709584"/>
            <a:ext cx="3411996" cy="9361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 активное население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1709584"/>
            <a:ext cx="3375992" cy="9361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 не активное население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3026140"/>
            <a:ext cx="1800200" cy="1080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Занятые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44015" y="3012428"/>
            <a:ext cx="2570094" cy="1080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Безработные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активном поиске)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3038716"/>
            <a:ext cx="3168352" cy="1080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работающие, пенсионеры, инвалиды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2798876" y="1285692"/>
            <a:ext cx="242316" cy="36004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354862" y="1287028"/>
            <a:ext cx="242316" cy="36004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707904" y="2661008"/>
            <a:ext cx="242316" cy="36004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1583668" y="2666100"/>
            <a:ext cx="242316" cy="36004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991516" y="2661008"/>
            <a:ext cx="242316" cy="360040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6639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712968" cy="6336704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5733256"/>
            <a:ext cx="8064896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ресурсы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(свыше 9 млн. чел. - 59,2%)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348305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Прямая со стрелкой 37"/>
          <p:cNvCxnSpPr/>
          <p:nvPr/>
        </p:nvCxnSpPr>
        <p:spPr>
          <a:xfrm flipV="1">
            <a:off x="6444208" y="3639452"/>
            <a:ext cx="161726" cy="12813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815208" y="620688"/>
            <a:ext cx="3629000" cy="460851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Работающие</a:t>
            </a:r>
          </a:p>
          <a:p>
            <a:pPr algn="ctr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одростки в возрасте  </a:t>
            </a:r>
          </a:p>
          <a:p>
            <a:pPr algn="ctr">
              <a:lnSpc>
                <a:spcPct val="9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15 лет </a:t>
            </a:r>
          </a:p>
          <a:p>
            <a:pPr algn="ctr"/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Трудоспособные в трудоспособном возрасте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мужчины -16-63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енщины 16-58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Работающие  пенсионеры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08720"/>
            <a:ext cx="2304256" cy="13681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работают и не ищут работу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6496" y="2492896"/>
            <a:ext cx="2472008" cy="14653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еактивное население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3969" y="4188114"/>
            <a:ext cx="2304256" cy="14653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Учащиеся, студенты,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омохозяйки,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пенсионеры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94320" y="476672"/>
            <a:ext cx="2304256" cy="14653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аботают и  ищут работу</a:t>
            </a:r>
          </a:p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млн. чел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05934" y="2174140"/>
            <a:ext cx="2430561" cy="14653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 активное население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41185" y="3861048"/>
            <a:ext cx="2495309" cy="16951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Работающие и безработные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(в поисках работы)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438854" y="2276872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52500" y="3968388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758063" y="195283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758063" y="3639452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688506" y="908720"/>
            <a:ext cx="126702" cy="15841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910463" y="2105236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648163" y="3225552"/>
            <a:ext cx="18742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9" idx="1"/>
          </p:cNvCxnSpPr>
          <p:nvPr/>
        </p:nvCxnSpPr>
        <p:spPr>
          <a:xfrm>
            <a:off x="6444208" y="1052736"/>
            <a:ext cx="161726" cy="18540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432662" y="3225552"/>
            <a:ext cx="198314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2835587" y="5556172"/>
            <a:ext cx="3657380" cy="82324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ресурсы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(свыше 9 млн. чел. - 59,2%)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8558988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Кого из предложенного списка можно отнести к ЭАН?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Безработные в поисках работы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Работающие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Пенсионеры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Студенты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Домохозяйки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Подростки до 12 лет</a:t>
            </a:r>
            <a:endParaRPr lang="ru-RU" sz="30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Соотношение между трудоспособной частью населения и неработающими – демографическая нагрузка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6444208" y="2002806"/>
            <a:ext cx="432048" cy="338336"/>
          </a:xfrm>
          <a:prstGeom prst="star5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3212624" y="2341142"/>
            <a:ext cx="432048" cy="338336"/>
          </a:xfrm>
          <a:prstGeom prst="star5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881234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ЭКОНОМИЧЕСКИ АКТИВНОЕ НАСЕЛЕНИЕ -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трудовых ресурсов, занятая в производстве, или находящаяся в поиске  работы.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77800" indent="0">
              <a:spcBef>
                <a:spcPts val="0"/>
              </a:spcBef>
              <a:buNone/>
              <a:tabLst>
                <a:tab pos="0" algn="l"/>
              </a:tabLst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ЭАН:</a:t>
            </a:r>
          </a:p>
          <a:p>
            <a:pPr marL="533400" indent="-355600">
              <a:spcBef>
                <a:spcPts val="0"/>
              </a:spcBef>
              <a:buFont typeface="Wingdings" pitchFamily="2" charset="2"/>
              <a:buChar char="ü"/>
              <a:tabLst>
                <a:tab pos="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трудовые ресурсы, участвующие в общественном производстве </a:t>
            </a:r>
          </a:p>
          <a:p>
            <a:pPr marL="533400" indent="-355600">
              <a:spcBef>
                <a:spcPts val="0"/>
              </a:spcBef>
              <a:buFont typeface="Wingdings" pitchFamily="2" charset="2"/>
              <a:buChar char="ü"/>
              <a:tabLst>
                <a:tab pos="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желающие в нём участвовать и активно ищущие работу (безработные)</a:t>
            </a:r>
          </a:p>
          <a:p>
            <a:pPr marL="177800" indent="0">
              <a:spcBef>
                <a:spcPts val="0"/>
              </a:spcBef>
              <a:buNone/>
              <a:tabLst>
                <a:tab pos="0" algn="l"/>
              </a:tabLst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182" y="4725144"/>
            <a:ext cx="2516898" cy="1887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ТЕР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6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ВЕТЕРОК</Template>
  <TotalTime>706</TotalTime>
  <Words>1608</Words>
  <Application>Microsoft Office PowerPoint</Application>
  <PresentationFormat>Экран (4:3)</PresentationFormat>
  <Paragraphs>330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ВЕТЕРОК</vt:lpstr>
      <vt:lpstr>Презентация PowerPoint</vt:lpstr>
      <vt:lpstr>ТРУДОВЫЕ РЕСУРСЫ -</vt:lpstr>
      <vt:lpstr>Презентация PowerPoint</vt:lpstr>
      <vt:lpstr>ТРУДОВЫЕ РЕСУРСЫ</vt:lpstr>
      <vt:lpstr>Презентация PowerPoint</vt:lpstr>
      <vt:lpstr>Презентация PowerPoint</vt:lpstr>
      <vt:lpstr>Презентация PowerPoint</vt:lpstr>
      <vt:lpstr>Задание</vt:lpstr>
      <vt:lpstr>ЭКОНОМИЧЕСКИ АКТИВНОЕ НАСЕЛЕНИЕ -</vt:lpstr>
      <vt:lpstr>Социальная «пирамида» </vt:lpstr>
      <vt:lpstr>Задание </vt:lpstr>
      <vt:lpstr>ЗАНЯТОСТЬ НАСЕЛЕНИЯ ПО СФЕРАМ ПРОИЗВОДСТВА</vt:lpstr>
      <vt:lpstr>Презентация PowerPoint</vt:lpstr>
      <vt:lpstr>БЕЗРАБОТИЦА В КАЗАХСТАНЕ </vt:lpstr>
      <vt:lpstr>БОРЬБА С БЕЗРАБОТИЦЕЙ</vt:lpstr>
      <vt:lpstr>Вопросы</vt:lpstr>
      <vt:lpstr>ЭТНОС</vt:lpstr>
      <vt:lpstr>НАРОДЫ КАЗАХСТАНА</vt:lpstr>
      <vt:lpstr>ДИАСПОРА</vt:lpstr>
      <vt:lpstr>Казахская диаспора</vt:lpstr>
      <vt:lpstr>ДЕПОПУЛЯЦИЯ</vt:lpstr>
      <vt:lpstr>Казахское население</vt:lpstr>
      <vt:lpstr>Словарь</vt:lpstr>
      <vt:lpstr>Вопросы</vt:lpstr>
      <vt:lpstr>Национальное согласие</vt:lpstr>
      <vt:lpstr> Распространенные религии в Казахстане </vt:lpstr>
      <vt:lpstr>Все религии – одинаковые права</vt:lpstr>
      <vt:lpstr>Вопросы</vt:lpstr>
      <vt:lpstr>Допишите предложения…</vt:lpstr>
      <vt:lpstr>Задание «Трудовые ресурсы»</vt:lpstr>
      <vt:lpstr>Профессиональная структура -</vt:lpstr>
      <vt:lpstr>ТРУДОВЫЕ РЕСУРСЫ</vt:lpstr>
      <vt:lpstr>ТРУДОВЫЕ РЕСУРСЫ</vt:lpstr>
      <vt:lpstr>Презентация PowerPoint</vt:lpstr>
      <vt:lpstr>Источники информации</vt:lpstr>
    </vt:vector>
  </TitlesOfParts>
  <Manager>АКТАУ</Manager>
  <Company>ЭКЛИЦЕЙ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ТРУДОВЫЕ РЕСУРСЫ</dc:title>
  <dc:subject>КАЗАХСТАН</dc:subject>
  <dc:creator>РЯБОВА Л.Н.</dc:creator>
  <cp:keywords>НИКИТА</cp:keywords>
  <cp:lastModifiedBy>Dell</cp:lastModifiedBy>
  <cp:revision>81</cp:revision>
  <dcterms:created xsi:type="dcterms:W3CDTF">2014-04-05T14:56:19Z</dcterms:created>
  <dcterms:modified xsi:type="dcterms:W3CDTF">2015-10-11T15:44:51Z</dcterms:modified>
  <cp:category>9 КЛАСС</cp:category>
</cp:coreProperties>
</file>