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6" r:id="rId3"/>
    <p:sldId id="277" r:id="rId4"/>
    <p:sldId id="263" r:id="rId5"/>
    <p:sldId id="291" r:id="rId6"/>
    <p:sldId id="278" r:id="rId7"/>
    <p:sldId id="264" r:id="rId8"/>
    <p:sldId id="279" r:id="rId9"/>
    <p:sldId id="280" r:id="rId10"/>
    <p:sldId id="281" r:id="rId11"/>
    <p:sldId id="286" r:id="rId12"/>
    <p:sldId id="283" r:id="rId13"/>
    <p:sldId id="282" r:id="rId14"/>
    <p:sldId id="274" r:id="rId15"/>
    <p:sldId id="285" r:id="rId16"/>
    <p:sldId id="287" r:id="rId17"/>
    <p:sldId id="288" r:id="rId18"/>
    <p:sldId id="289" r:id="rId19"/>
    <p:sldId id="290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B9C44-957C-412D-9F53-0BD02E0B05D9}" type="doc">
      <dgm:prSet loTypeId="urn:microsoft.com/office/officeart/2005/8/layout/orgChart1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CB3C2DD-68C2-4A06-A85E-A3AFF7E512DE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ХАРАКТЕР ТЕЧЕНИЯ РЕКИ</a:t>
          </a:r>
          <a:endParaRPr lang="ru-RU" dirty="0">
            <a:solidFill>
              <a:srgbClr val="006600"/>
            </a:solidFill>
          </a:endParaRPr>
        </a:p>
      </dgm:t>
    </dgm:pt>
    <dgm:pt modelId="{667BF330-193C-44FA-BF9D-86A73B66F4FD}" type="parTrans" cxnId="{4AD30FB4-66BE-4841-AEE2-690600A95BDA}">
      <dgm:prSet/>
      <dgm:spPr/>
      <dgm:t>
        <a:bodyPr/>
        <a:lstStyle/>
        <a:p>
          <a:endParaRPr lang="ru-RU"/>
        </a:p>
      </dgm:t>
    </dgm:pt>
    <dgm:pt modelId="{706B4627-B55F-4816-90A8-F1C52D337138}" type="sibTrans" cxnId="{4AD30FB4-66BE-4841-AEE2-690600A95BDA}">
      <dgm:prSet/>
      <dgm:spPr/>
      <dgm:t>
        <a:bodyPr/>
        <a:lstStyle/>
        <a:p>
          <a:endParaRPr lang="ru-RU"/>
        </a:p>
      </dgm:t>
    </dgm:pt>
    <dgm:pt modelId="{8C26A3A4-4A2C-41E4-967E-826248C7191A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Равнинные реки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Малый уклон русла, небольшая скорость течения, широкие поймы,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меандры (изгибы и излучины)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3F38D8-443F-49BF-93DC-145E7994094F}" type="parTrans" cxnId="{CC807ADA-26ED-48FB-827D-18C36F97BC9D}">
      <dgm:prSet/>
      <dgm:spPr/>
      <dgm:t>
        <a:bodyPr/>
        <a:lstStyle/>
        <a:p>
          <a:endParaRPr lang="ru-RU"/>
        </a:p>
      </dgm:t>
    </dgm:pt>
    <dgm:pt modelId="{CE3B2253-AB53-44D1-8E7C-803CEB56843C}" type="sibTrans" cxnId="{CC807ADA-26ED-48FB-827D-18C36F97BC9D}">
      <dgm:prSet/>
      <dgm:spPr/>
      <dgm:t>
        <a:bodyPr/>
        <a:lstStyle/>
        <a:p>
          <a:endParaRPr lang="ru-RU"/>
        </a:p>
      </dgm:t>
    </dgm:pt>
    <dgm:pt modelId="{1134D961-8CBB-4DAA-959A-F508528A844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Горные реки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Большой уклоны и падение, значительная скорость течения, 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глубокие и узкие долины, пороги, водопады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F90134-8684-464B-B811-A18EBB92894B}" type="parTrans" cxnId="{4156F0DC-25F4-49B6-BEAA-58444F769497}">
      <dgm:prSet/>
      <dgm:spPr/>
      <dgm:t>
        <a:bodyPr/>
        <a:lstStyle/>
        <a:p>
          <a:endParaRPr lang="ru-RU"/>
        </a:p>
      </dgm:t>
    </dgm:pt>
    <dgm:pt modelId="{1354B0AA-97BE-4584-B87E-30F9E615EC72}" type="sibTrans" cxnId="{4156F0DC-25F4-49B6-BEAA-58444F769497}">
      <dgm:prSet/>
      <dgm:spPr/>
      <dgm:t>
        <a:bodyPr/>
        <a:lstStyle/>
        <a:p>
          <a:endParaRPr lang="ru-RU"/>
        </a:p>
      </dgm:t>
    </dgm:pt>
    <dgm:pt modelId="{E243B767-0FD3-4BC2-9E44-E0A173161703}" type="pres">
      <dgm:prSet presAssocID="{9A8B9C44-957C-412D-9F53-0BD02E0B05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F06500-3384-4B0C-BC0E-1573E7BDF785}" type="pres">
      <dgm:prSet presAssocID="{FCB3C2DD-68C2-4A06-A85E-A3AFF7E512DE}" presName="hierRoot1" presStyleCnt="0">
        <dgm:presLayoutVars>
          <dgm:hierBranch val="init"/>
        </dgm:presLayoutVars>
      </dgm:prSet>
      <dgm:spPr/>
    </dgm:pt>
    <dgm:pt modelId="{E4432791-F830-4B3F-93E1-9B6DACBDFAE3}" type="pres">
      <dgm:prSet presAssocID="{FCB3C2DD-68C2-4A06-A85E-A3AFF7E512DE}" presName="rootComposite1" presStyleCnt="0"/>
      <dgm:spPr/>
    </dgm:pt>
    <dgm:pt modelId="{C044C99F-6454-4550-8284-DA0F37234759}" type="pres">
      <dgm:prSet presAssocID="{FCB3C2DD-68C2-4A06-A85E-A3AFF7E512DE}" presName="rootText1" presStyleLbl="node0" presStyleIdx="0" presStyleCnt="1" custAng="10800000" custFlipVert="1" custScaleX="227841" custScaleY="65888" custLinFactNeighborX="3099" custLinFactNeighborY="11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8FA8FF-9BA2-4782-8AB2-FEE80216F32D}" type="pres">
      <dgm:prSet presAssocID="{FCB3C2DD-68C2-4A06-A85E-A3AFF7E512D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A8C19BC-FAEB-4341-85E1-9DBA8CF49431}" type="pres">
      <dgm:prSet presAssocID="{FCB3C2DD-68C2-4A06-A85E-A3AFF7E512DE}" presName="hierChild2" presStyleCnt="0"/>
      <dgm:spPr/>
    </dgm:pt>
    <dgm:pt modelId="{69CA2138-3CCC-4B85-A2A3-0D276AF68B17}" type="pres">
      <dgm:prSet presAssocID="{C53F38D8-443F-49BF-93DC-145E7994094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2B4F28B-2C00-4B3A-8BDC-DC6D94F3969D}" type="pres">
      <dgm:prSet presAssocID="{8C26A3A4-4A2C-41E4-967E-826248C7191A}" presName="hierRoot2" presStyleCnt="0">
        <dgm:presLayoutVars>
          <dgm:hierBranch val="init"/>
        </dgm:presLayoutVars>
      </dgm:prSet>
      <dgm:spPr/>
    </dgm:pt>
    <dgm:pt modelId="{6ABAC116-E526-42F3-86F9-0BFB1C3856D2}" type="pres">
      <dgm:prSet presAssocID="{8C26A3A4-4A2C-41E4-967E-826248C7191A}" presName="rootComposite" presStyleCnt="0"/>
      <dgm:spPr/>
    </dgm:pt>
    <dgm:pt modelId="{66FA9E93-BA6E-4708-91F5-DB05646A38A6}" type="pres">
      <dgm:prSet presAssocID="{8C26A3A4-4A2C-41E4-967E-826248C7191A}" presName="rootText" presStyleLbl="node2" presStyleIdx="0" presStyleCnt="2" custScaleX="205301" custScaleY="223164" custLinFactNeighborX="1341" custLinFactNeighborY="11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615823-1F43-42D1-B96B-1372CA904B1F}" type="pres">
      <dgm:prSet presAssocID="{8C26A3A4-4A2C-41E4-967E-826248C7191A}" presName="rootConnector" presStyleLbl="node2" presStyleIdx="0" presStyleCnt="2"/>
      <dgm:spPr/>
      <dgm:t>
        <a:bodyPr/>
        <a:lstStyle/>
        <a:p>
          <a:endParaRPr lang="ru-RU"/>
        </a:p>
      </dgm:t>
    </dgm:pt>
    <dgm:pt modelId="{1C27DBE6-EE63-423F-8B0B-EBA6D4F6E478}" type="pres">
      <dgm:prSet presAssocID="{8C26A3A4-4A2C-41E4-967E-826248C7191A}" presName="hierChild4" presStyleCnt="0"/>
      <dgm:spPr/>
    </dgm:pt>
    <dgm:pt modelId="{49D1BEF4-4CF5-42DE-BBE5-C5F69A62BA1D}" type="pres">
      <dgm:prSet presAssocID="{8C26A3A4-4A2C-41E4-967E-826248C7191A}" presName="hierChild5" presStyleCnt="0"/>
      <dgm:spPr/>
    </dgm:pt>
    <dgm:pt modelId="{41D2C04E-6B6A-48D7-B819-4851463C95AA}" type="pres">
      <dgm:prSet presAssocID="{86F90134-8684-464B-B811-A18EBB92894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FC4C72F-B6E2-432E-9004-488272923CFE}" type="pres">
      <dgm:prSet presAssocID="{1134D961-8CBB-4DAA-959A-F508528A8442}" presName="hierRoot2" presStyleCnt="0">
        <dgm:presLayoutVars>
          <dgm:hierBranch val="init"/>
        </dgm:presLayoutVars>
      </dgm:prSet>
      <dgm:spPr/>
    </dgm:pt>
    <dgm:pt modelId="{B535611E-0E12-4559-95ED-EB77B1E145B3}" type="pres">
      <dgm:prSet presAssocID="{1134D961-8CBB-4DAA-959A-F508528A8442}" presName="rootComposite" presStyleCnt="0"/>
      <dgm:spPr/>
    </dgm:pt>
    <dgm:pt modelId="{FFDA75B6-C6AF-4D3D-AABA-6207E814E74C}" type="pres">
      <dgm:prSet presAssocID="{1134D961-8CBB-4DAA-959A-F508528A8442}" presName="rootText" presStyleLbl="node2" presStyleIdx="1" presStyleCnt="2" custScaleX="202275" custScaleY="216539" custLinFactNeighborX="-1104" custLinFactNeighborY="36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A0ABE7-CAAB-45F8-ADDC-F8B826DC9F36}" type="pres">
      <dgm:prSet presAssocID="{1134D961-8CBB-4DAA-959A-F508528A8442}" presName="rootConnector" presStyleLbl="node2" presStyleIdx="1" presStyleCnt="2"/>
      <dgm:spPr/>
      <dgm:t>
        <a:bodyPr/>
        <a:lstStyle/>
        <a:p>
          <a:endParaRPr lang="ru-RU"/>
        </a:p>
      </dgm:t>
    </dgm:pt>
    <dgm:pt modelId="{A51ED14F-65CB-435E-8A8C-8F958678608A}" type="pres">
      <dgm:prSet presAssocID="{1134D961-8CBB-4DAA-959A-F508528A8442}" presName="hierChild4" presStyleCnt="0"/>
      <dgm:spPr/>
    </dgm:pt>
    <dgm:pt modelId="{E213F108-62FC-4BC0-80A0-FBBD148D7C6C}" type="pres">
      <dgm:prSet presAssocID="{1134D961-8CBB-4DAA-959A-F508528A8442}" presName="hierChild5" presStyleCnt="0"/>
      <dgm:spPr/>
    </dgm:pt>
    <dgm:pt modelId="{1E06004E-5F92-48AD-AAC3-91388DE14FA6}" type="pres">
      <dgm:prSet presAssocID="{FCB3C2DD-68C2-4A06-A85E-A3AFF7E512DE}" presName="hierChild3" presStyleCnt="0"/>
      <dgm:spPr/>
    </dgm:pt>
  </dgm:ptLst>
  <dgm:cxnLst>
    <dgm:cxn modelId="{EECD88C3-B83D-4E09-885D-76C1362A4F30}" type="presOf" srcId="{C53F38D8-443F-49BF-93DC-145E7994094F}" destId="{69CA2138-3CCC-4B85-A2A3-0D276AF68B17}" srcOrd="0" destOrd="0" presId="urn:microsoft.com/office/officeart/2005/8/layout/orgChart1"/>
    <dgm:cxn modelId="{D3785305-340E-4EC9-897C-CC5FF75CFE05}" type="presOf" srcId="{86F90134-8684-464B-B811-A18EBB92894B}" destId="{41D2C04E-6B6A-48D7-B819-4851463C95AA}" srcOrd="0" destOrd="0" presId="urn:microsoft.com/office/officeart/2005/8/layout/orgChart1"/>
    <dgm:cxn modelId="{4CAD0EFE-65AA-481C-902A-086C9460150E}" type="presOf" srcId="{1134D961-8CBB-4DAA-959A-F508528A8442}" destId="{FFDA75B6-C6AF-4D3D-AABA-6207E814E74C}" srcOrd="0" destOrd="0" presId="urn:microsoft.com/office/officeart/2005/8/layout/orgChart1"/>
    <dgm:cxn modelId="{CC807ADA-26ED-48FB-827D-18C36F97BC9D}" srcId="{FCB3C2DD-68C2-4A06-A85E-A3AFF7E512DE}" destId="{8C26A3A4-4A2C-41E4-967E-826248C7191A}" srcOrd="0" destOrd="0" parTransId="{C53F38D8-443F-49BF-93DC-145E7994094F}" sibTransId="{CE3B2253-AB53-44D1-8E7C-803CEB56843C}"/>
    <dgm:cxn modelId="{4AD30FB4-66BE-4841-AEE2-690600A95BDA}" srcId="{9A8B9C44-957C-412D-9F53-0BD02E0B05D9}" destId="{FCB3C2DD-68C2-4A06-A85E-A3AFF7E512DE}" srcOrd="0" destOrd="0" parTransId="{667BF330-193C-44FA-BF9D-86A73B66F4FD}" sibTransId="{706B4627-B55F-4816-90A8-F1C52D337138}"/>
    <dgm:cxn modelId="{096BAFE3-F1C1-4438-B552-AFFC21D32068}" type="presOf" srcId="{FCB3C2DD-68C2-4A06-A85E-A3AFF7E512DE}" destId="{068FA8FF-9BA2-4782-8AB2-FEE80216F32D}" srcOrd="1" destOrd="0" presId="urn:microsoft.com/office/officeart/2005/8/layout/orgChart1"/>
    <dgm:cxn modelId="{63C4C7A7-ACAF-40A6-9FE4-88AC50D0C8AD}" type="presOf" srcId="{FCB3C2DD-68C2-4A06-A85E-A3AFF7E512DE}" destId="{C044C99F-6454-4550-8284-DA0F37234759}" srcOrd="0" destOrd="0" presId="urn:microsoft.com/office/officeart/2005/8/layout/orgChart1"/>
    <dgm:cxn modelId="{D2E0AB4F-C096-413C-AF2B-FC4B598551F4}" type="presOf" srcId="{1134D961-8CBB-4DAA-959A-F508528A8442}" destId="{46A0ABE7-CAAB-45F8-ADDC-F8B826DC9F36}" srcOrd="1" destOrd="0" presId="urn:microsoft.com/office/officeart/2005/8/layout/orgChart1"/>
    <dgm:cxn modelId="{4156F0DC-25F4-49B6-BEAA-58444F769497}" srcId="{FCB3C2DD-68C2-4A06-A85E-A3AFF7E512DE}" destId="{1134D961-8CBB-4DAA-959A-F508528A8442}" srcOrd="1" destOrd="0" parTransId="{86F90134-8684-464B-B811-A18EBB92894B}" sibTransId="{1354B0AA-97BE-4584-B87E-30F9E615EC72}"/>
    <dgm:cxn modelId="{C3771C91-ADCA-49E3-8F64-B99C70896D52}" type="presOf" srcId="{8C26A3A4-4A2C-41E4-967E-826248C7191A}" destId="{66FA9E93-BA6E-4708-91F5-DB05646A38A6}" srcOrd="0" destOrd="0" presId="urn:microsoft.com/office/officeart/2005/8/layout/orgChart1"/>
    <dgm:cxn modelId="{7A81EF22-D949-44D6-B6D9-08BFF8CDE8A8}" type="presOf" srcId="{8C26A3A4-4A2C-41E4-967E-826248C7191A}" destId="{8D615823-1F43-42D1-B96B-1372CA904B1F}" srcOrd="1" destOrd="0" presId="urn:microsoft.com/office/officeart/2005/8/layout/orgChart1"/>
    <dgm:cxn modelId="{3E288D0F-B18A-4801-85ED-D32906E236B9}" type="presOf" srcId="{9A8B9C44-957C-412D-9F53-0BD02E0B05D9}" destId="{E243B767-0FD3-4BC2-9E44-E0A173161703}" srcOrd="0" destOrd="0" presId="urn:microsoft.com/office/officeart/2005/8/layout/orgChart1"/>
    <dgm:cxn modelId="{476B2963-D0BD-49AE-8107-3B589A1FCCDF}" type="presParOf" srcId="{E243B767-0FD3-4BC2-9E44-E0A173161703}" destId="{E7F06500-3384-4B0C-BC0E-1573E7BDF785}" srcOrd="0" destOrd="0" presId="urn:microsoft.com/office/officeart/2005/8/layout/orgChart1"/>
    <dgm:cxn modelId="{3B6DB9DA-3CEC-4FF5-9F61-AB53C28A238B}" type="presParOf" srcId="{E7F06500-3384-4B0C-BC0E-1573E7BDF785}" destId="{E4432791-F830-4B3F-93E1-9B6DACBDFAE3}" srcOrd="0" destOrd="0" presId="urn:microsoft.com/office/officeart/2005/8/layout/orgChart1"/>
    <dgm:cxn modelId="{2A6E1EFD-2CE4-40B9-83A8-427759F2B389}" type="presParOf" srcId="{E4432791-F830-4B3F-93E1-9B6DACBDFAE3}" destId="{C044C99F-6454-4550-8284-DA0F37234759}" srcOrd="0" destOrd="0" presId="urn:microsoft.com/office/officeart/2005/8/layout/orgChart1"/>
    <dgm:cxn modelId="{E598AD7C-E03A-4B33-8EA1-70B7B1A68971}" type="presParOf" srcId="{E4432791-F830-4B3F-93E1-9B6DACBDFAE3}" destId="{068FA8FF-9BA2-4782-8AB2-FEE80216F32D}" srcOrd="1" destOrd="0" presId="urn:microsoft.com/office/officeart/2005/8/layout/orgChart1"/>
    <dgm:cxn modelId="{42A14A44-C813-4BB2-9962-C3F33F1019BA}" type="presParOf" srcId="{E7F06500-3384-4B0C-BC0E-1573E7BDF785}" destId="{DA8C19BC-FAEB-4341-85E1-9DBA8CF49431}" srcOrd="1" destOrd="0" presId="urn:microsoft.com/office/officeart/2005/8/layout/orgChart1"/>
    <dgm:cxn modelId="{BF04DBE1-374F-4B1E-80C6-DC7683785735}" type="presParOf" srcId="{DA8C19BC-FAEB-4341-85E1-9DBA8CF49431}" destId="{69CA2138-3CCC-4B85-A2A3-0D276AF68B17}" srcOrd="0" destOrd="0" presId="urn:microsoft.com/office/officeart/2005/8/layout/orgChart1"/>
    <dgm:cxn modelId="{FEAB31CD-1796-44EB-8916-294FEC6E8710}" type="presParOf" srcId="{DA8C19BC-FAEB-4341-85E1-9DBA8CF49431}" destId="{B2B4F28B-2C00-4B3A-8BDC-DC6D94F3969D}" srcOrd="1" destOrd="0" presId="urn:microsoft.com/office/officeart/2005/8/layout/orgChart1"/>
    <dgm:cxn modelId="{E8070282-8BF1-444A-90B3-D88079F288AB}" type="presParOf" srcId="{B2B4F28B-2C00-4B3A-8BDC-DC6D94F3969D}" destId="{6ABAC116-E526-42F3-86F9-0BFB1C3856D2}" srcOrd="0" destOrd="0" presId="urn:microsoft.com/office/officeart/2005/8/layout/orgChart1"/>
    <dgm:cxn modelId="{3D240B65-B8C8-4A77-8605-DEFB0C27A58D}" type="presParOf" srcId="{6ABAC116-E526-42F3-86F9-0BFB1C3856D2}" destId="{66FA9E93-BA6E-4708-91F5-DB05646A38A6}" srcOrd="0" destOrd="0" presId="urn:microsoft.com/office/officeart/2005/8/layout/orgChart1"/>
    <dgm:cxn modelId="{F64CF3A3-79AC-406E-A230-4CC14149EA2E}" type="presParOf" srcId="{6ABAC116-E526-42F3-86F9-0BFB1C3856D2}" destId="{8D615823-1F43-42D1-B96B-1372CA904B1F}" srcOrd="1" destOrd="0" presId="urn:microsoft.com/office/officeart/2005/8/layout/orgChart1"/>
    <dgm:cxn modelId="{013C4FCE-E952-43DE-9CBC-CD39A9E93B0B}" type="presParOf" srcId="{B2B4F28B-2C00-4B3A-8BDC-DC6D94F3969D}" destId="{1C27DBE6-EE63-423F-8B0B-EBA6D4F6E478}" srcOrd="1" destOrd="0" presId="urn:microsoft.com/office/officeart/2005/8/layout/orgChart1"/>
    <dgm:cxn modelId="{9FD9D312-307E-4A5B-9688-DC13618D8886}" type="presParOf" srcId="{B2B4F28B-2C00-4B3A-8BDC-DC6D94F3969D}" destId="{49D1BEF4-4CF5-42DE-BBE5-C5F69A62BA1D}" srcOrd="2" destOrd="0" presId="urn:microsoft.com/office/officeart/2005/8/layout/orgChart1"/>
    <dgm:cxn modelId="{C4AD3329-21F0-4E2D-BBF8-1F8F07BD2060}" type="presParOf" srcId="{DA8C19BC-FAEB-4341-85E1-9DBA8CF49431}" destId="{41D2C04E-6B6A-48D7-B819-4851463C95AA}" srcOrd="2" destOrd="0" presId="urn:microsoft.com/office/officeart/2005/8/layout/orgChart1"/>
    <dgm:cxn modelId="{478CCF8D-326F-41E9-84A3-C54C722C517B}" type="presParOf" srcId="{DA8C19BC-FAEB-4341-85E1-9DBA8CF49431}" destId="{BFC4C72F-B6E2-432E-9004-488272923CFE}" srcOrd="3" destOrd="0" presId="urn:microsoft.com/office/officeart/2005/8/layout/orgChart1"/>
    <dgm:cxn modelId="{81C7C03C-91C2-457F-99FD-7E62A350BE2E}" type="presParOf" srcId="{BFC4C72F-B6E2-432E-9004-488272923CFE}" destId="{B535611E-0E12-4559-95ED-EB77B1E145B3}" srcOrd="0" destOrd="0" presId="urn:microsoft.com/office/officeart/2005/8/layout/orgChart1"/>
    <dgm:cxn modelId="{21BFDAD5-0526-426D-9102-275A85CA0D15}" type="presParOf" srcId="{B535611E-0E12-4559-95ED-EB77B1E145B3}" destId="{FFDA75B6-C6AF-4D3D-AABA-6207E814E74C}" srcOrd="0" destOrd="0" presId="urn:microsoft.com/office/officeart/2005/8/layout/orgChart1"/>
    <dgm:cxn modelId="{204666FC-F196-4AD4-8581-0A26D0AEDA24}" type="presParOf" srcId="{B535611E-0E12-4559-95ED-EB77B1E145B3}" destId="{46A0ABE7-CAAB-45F8-ADDC-F8B826DC9F36}" srcOrd="1" destOrd="0" presId="urn:microsoft.com/office/officeart/2005/8/layout/orgChart1"/>
    <dgm:cxn modelId="{8AF881B0-D15E-4CCF-866A-3127B7344AF7}" type="presParOf" srcId="{BFC4C72F-B6E2-432E-9004-488272923CFE}" destId="{A51ED14F-65CB-435E-8A8C-8F958678608A}" srcOrd="1" destOrd="0" presId="urn:microsoft.com/office/officeart/2005/8/layout/orgChart1"/>
    <dgm:cxn modelId="{5B55512D-6B2C-4D14-94DF-29D82F88747F}" type="presParOf" srcId="{BFC4C72F-B6E2-432E-9004-488272923CFE}" destId="{E213F108-62FC-4BC0-80A0-FBBD148D7C6C}" srcOrd="2" destOrd="0" presId="urn:microsoft.com/office/officeart/2005/8/layout/orgChart1"/>
    <dgm:cxn modelId="{45433CE5-1149-4621-B12E-3C397FB2A30F}" type="presParOf" srcId="{E7F06500-3384-4B0C-BC0E-1573E7BDF785}" destId="{1E06004E-5F92-48AD-AAC3-91388DE14F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2C04E-6B6A-48D7-B819-4851463C95AA}">
      <dsp:nvSpPr>
        <dsp:cNvPr id="0" name=""/>
        <dsp:cNvSpPr/>
      </dsp:nvSpPr>
      <dsp:spPr>
        <a:xfrm>
          <a:off x="4308419" y="748103"/>
          <a:ext cx="2107506" cy="332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00"/>
              </a:lnTo>
              <a:lnTo>
                <a:pt x="2107506" y="128900"/>
              </a:lnTo>
              <a:lnTo>
                <a:pt x="2107506" y="3320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A2138-3CCC-4B85-A2A3-0D276AF68B17}">
      <dsp:nvSpPr>
        <dsp:cNvPr id="0" name=""/>
        <dsp:cNvSpPr/>
      </dsp:nvSpPr>
      <dsp:spPr>
        <a:xfrm>
          <a:off x="2114870" y="748103"/>
          <a:ext cx="2193549" cy="297730"/>
        </a:xfrm>
        <a:custGeom>
          <a:avLst/>
          <a:gdLst/>
          <a:ahLst/>
          <a:cxnLst/>
          <a:rect l="0" t="0" r="0" b="0"/>
          <a:pathLst>
            <a:path>
              <a:moveTo>
                <a:pt x="2193549" y="0"/>
              </a:moveTo>
              <a:lnTo>
                <a:pt x="2193549" y="94616"/>
              </a:lnTo>
              <a:lnTo>
                <a:pt x="0" y="94616"/>
              </a:lnTo>
              <a:lnTo>
                <a:pt x="0" y="29773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4C99F-6454-4550-8284-DA0F37234759}">
      <dsp:nvSpPr>
        <dsp:cNvPr id="0" name=""/>
        <dsp:cNvSpPr/>
      </dsp:nvSpPr>
      <dsp:spPr>
        <a:xfrm rot="10800000" flipV="1">
          <a:off x="2104714" y="110826"/>
          <a:ext cx="4407410" cy="63727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ХАРАКТЕР ТЕЧЕНИЯ РЕКИ</a:t>
          </a:r>
          <a:endParaRPr lang="ru-RU" sz="3100" kern="1200" dirty="0">
            <a:solidFill>
              <a:srgbClr val="006600"/>
            </a:solidFill>
          </a:endParaRPr>
        </a:p>
      </dsp:txBody>
      <dsp:txXfrm rot="-10800000">
        <a:off x="2104714" y="110826"/>
        <a:ext cx="4407410" cy="637276"/>
      </dsp:txXfrm>
    </dsp:sp>
    <dsp:sp modelId="{66FA9E93-BA6E-4708-91F5-DB05646A38A6}">
      <dsp:nvSpPr>
        <dsp:cNvPr id="0" name=""/>
        <dsp:cNvSpPr/>
      </dsp:nvSpPr>
      <dsp:spPr>
        <a:xfrm>
          <a:off x="129174" y="1045834"/>
          <a:ext cx="3971391" cy="215846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Равнинные реки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Малый уклон русла, небольшая скорость течения, широкие поймы,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меандры (изгибы и излучины)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174" y="1045834"/>
        <a:ext cx="3971391" cy="2158468"/>
      </dsp:txXfrm>
    </dsp:sp>
    <dsp:sp modelId="{FFDA75B6-C6AF-4D3D-AABA-6207E814E74C}">
      <dsp:nvSpPr>
        <dsp:cNvPr id="0" name=""/>
        <dsp:cNvSpPr/>
      </dsp:nvSpPr>
      <dsp:spPr>
        <a:xfrm>
          <a:off x="4459498" y="1080118"/>
          <a:ext cx="3912855" cy="209439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Горные реки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Большой уклоны и падение, значительная скорость течения,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глубокие и узкие долины, пороги, водопады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9498" y="1080118"/>
        <a:ext cx="3912855" cy="209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9842B-C22F-436E-8044-D97DAD4EBC77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EEC36-B941-4E93-98D2-23C758FC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2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>
          <a:xfrm>
            <a:off x="221586" y="267494"/>
            <a:ext cx="8700828" cy="632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 userDrawn="1"/>
        </p:nvSpPr>
        <p:spPr>
          <a:xfrm>
            <a:off x="-396552" y="6137483"/>
            <a:ext cx="918594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Рябова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Л.Н.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EB78F-B0C1-470F-98C4-8357BC2EF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74"/>
          <a:stretch/>
        </p:blipFill>
        <p:spPr>
          <a:xfrm>
            <a:off x="233772" y="275061"/>
            <a:ext cx="8676456" cy="632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02"/>
          <a:stretch/>
        </p:blipFill>
        <p:spPr>
          <a:xfrm>
            <a:off x="215516" y="181760"/>
            <a:ext cx="8712968" cy="649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nikatravel.ru/upload/images/2012-04/115.jpg" TargetMode="External"/><Relationship Id="rId13" Type="http://schemas.openxmlformats.org/officeDocument/2006/relationships/hyperlink" Target="http://onewall.ru/f/34/pingviny_staya_pryzhok_lednik_sneg_antarktida_1920x1200.jpg" TargetMode="External"/><Relationship Id="rId18" Type="http://schemas.openxmlformats.org/officeDocument/2006/relationships/hyperlink" Target="http://hobyto.com/data/image/Turizam/Sviat/Amerika%20Ujna/Peru/Lake%20Titicaca/Titicaca.jpg" TargetMode="External"/><Relationship Id="rId3" Type="http://schemas.openxmlformats.org/officeDocument/2006/relationships/hyperlink" Target="http://borilla.ru/obs/26/reka_les_derevya_1920x1080.jpg" TargetMode="External"/><Relationship Id="rId7" Type="http://schemas.openxmlformats.org/officeDocument/2006/relationships/hyperlink" Target="http://uralresort.ru/netcat_files/Image/kruis.jpg" TargetMode="External"/><Relationship Id="rId12" Type="http://schemas.openxmlformats.org/officeDocument/2006/relationships/hyperlink" Target="https://ru.wikipedia.org/wiki" TargetMode="External"/><Relationship Id="rId17" Type="http://schemas.openxmlformats.org/officeDocument/2006/relationships/hyperlink" Target="http://shools-geograf.at.ua/podzemn_vody/614.jpg" TargetMode="External"/><Relationship Id="rId2" Type="http://schemas.openxmlformats.org/officeDocument/2006/relationships/hyperlink" Target="http://i036.radikal.ru/0803/59/6044cac2d3dd.jpg" TargetMode="External"/><Relationship Id="rId16" Type="http://schemas.openxmlformats.org/officeDocument/2006/relationships/hyperlink" Target="http://www.voenmeh.com/memo/photo/965.jpg" TargetMode="External"/><Relationship Id="rId20" Type="http://schemas.openxmlformats.org/officeDocument/2006/relationships/hyperlink" Target="http://img0.liveinternet.ru/images/attach/c/3/77/296/77296704_large_523138_283_229_ArtFile_ru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42/didetatyana.0/0_16990_b3915ce0_XL" TargetMode="External"/><Relationship Id="rId11" Type="http://schemas.openxmlformats.org/officeDocument/2006/relationships/hyperlink" Target="http://fb.ru/article/143601/karstovoe-ozero-unikalnoe-tvorenie-prirodyi" TargetMode="External"/><Relationship Id="rId5" Type="http://schemas.openxmlformats.org/officeDocument/2006/relationships/hyperlink" Target="http://aramgurum.ru/w/45/bystraya_gornaya_reka_v_yuzhnoy_koree_2128x1416.jpg" TargetMode="External"/><Relationship Id="rId15" Type="http://schemas.openxmlformats.org/officeDocument/2006/relationships/hyperlink" Target="http://900igr.net/datai/okruzhajuschij-mir/Boloto/0005-006-Bolota-vstrechajutsja-v-tundre.jpg" TargetMode="External"/><Relationship Id="rId10" Type="http://schemas.openxmlformats.org/officeDocument/2006/relationships/hyperlink" Target="http://turvmir.ruhttp:/turvmir.ru/%25http:/turvmir.ru/BE.jpg" TargetMode="External"/><Relationship Id="rId19" Type="http://schemas.openxmlformats.org/officeDocument/2006/relationships/hyperlink" Target="http://vk.com/club35772865?z=photo-38363244_313605121/wall-35772865_61" TargetMode="External"/><Relationship Id="rId4" Type="http://schemas.openxmlformats.org/officeDocument/2006/relationships/hyperlink" Target="http://hq-wallpapers.ru/wallpapers/11/hq-wallpapers_ru_nature_54352_1920x1080.jpg" TargetMode="External"/><Relationship Id="rId9" Type="http://schemas.openxmlformats.org/officeDocument/2006/relationships/hyperlink" Target="http://irkutsk.er.ru/media/userdata/news/2013/10/01/92b023583348329a4b8f224421811d13.jpg" TargetMode="External"/><Relationship Id="rId14" Type="http://schemas.openxmlformats.org/officeDocument/2006/relationships/hyperlink" Target="http://megabook.ru/stream/mediapreview?Heigh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323528" y="4077072"/>
            <a:ext cx="8496944" cy="198879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9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ВОДЫ СУШИ</a:t>
            </a:r>
          </a:p>
        </p:txBody>
      </p:sp>
    </p:spTree>
    <p:extLst>
      <p:ext uri="{BB962C8B-B14F-4D97-AF65-F5344CB8AC3E}">
        <p14:creationId xmlns:p14="http://schemas.microsoft.com/office/powerpoint/2010/main" val="4705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977545"/>
              </p:ext>
            </p:extLst>
          </p:nvPr>
        </p:nvGraphicFramePr>
        <p:xfrm>
          <a:off x="323528" y="476672"/>
          <a:ext cx="8460016" cy="5868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5004"/>
                <a:gridCol w="4375870"/>
                <a:gridCol w="1969142"/>
              </a:tblGrid>
              <a:tr h="52920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происхождению</a:t>
                      </a:r>
                      <a:endParaRPr lang="ru-RU" sz="24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15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Остаточные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Появились на месте отступивших морей </a:t>
                      </a:r>
                      <a:endParaRPr lang="ru-RU" sz="2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Каспий, Арал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Тектонические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Результат образования трещин, разломов и опусканий земной коры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Байкал, Чад, Эйр, Титикака, </a:t>
                      </a:r>
                      <a:r>
                        <a:rPr lang="ru-RU" sz="2200" b="1" i="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Маркаколь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428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Вулканические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кратерах вулканов или в понижениях лавовых полей</a:t>
                      </a:r>
                      <a:endParaRPr lang="ru-RU" sz="2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Кроноцкое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Камчатское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15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Ледниковые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Выпахивающая деятельность ледников 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Селигер, Валдайское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495">
                <a:tc>
                  <a:txBody>
                    <a:bodyPr/>
                    <a:lstStyle/>
                    <a:p>
                      <a:r>
                        <a:rPr lang="ru-RU" sz="22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Запрудные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результате преграждения русла (долины) реки глыбами пород при обвалах в горах</a:t>
                      </a:r>
                      <a:endParaRPr lang="ru-RU" sz="2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Севан, </a:t>
                      </a:r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Тана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Сарезское</a:t>
                      </a:r>
                      <a:endParaRPr lang="ru-RU" sz="2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495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Карстовые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Провал</a:t>
                      </a:r>
                      <a:r>
                        <a:rPr lang="ru-RU" sz="2200" b="1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просадки почвы и размыв горных пород (известняки, гипсы, доломиты)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Скадарское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Ханка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Свитязь</a:t>
                      </a:r>
                      <a:endParaRPr lang="ru-RU" sz="2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745">
                <a:tc>
                  <a:txBody>
                    <a:bodyPr/>
                    <a:lstStyle/>
                    <a:p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Старицы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Участок прежнего </a:t>
                      </a:r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русла</a:t>
                      </a:r>
                      <a:r>
                        <a:rPr lang="ru-RU" sz="22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реки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Узбой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(Амударья)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929203"/>
            <a:ext cx="6395386" cy="280831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4"/>
          <a:stretch/>
        </p:blipFill>
        <p:spPr>
          <a:xfrm>
            <a:off x="2411760" y="3789040"/>
            <a:ext cx="6408712" cy="2573660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76056" y="980728"/>
            <a:ext cx="2039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Карстовое озеро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02792" y="3890665"/>
            <a:ext cx="2845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Старица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7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73616" cy="122413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ПОДЗЕМНЫЕ ВОДЫ </a:t>
            </a:r>
            <a:r>
              <a:rPr lang="ru-RU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br>
              <a:rPr lang="ru-RU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воды, находящиеся в почве, горных породах, в верхней части земной коры. </a:t>
            </a:r>
            <a:r>
              <a:rPr lang="ru-RU" sz="27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образования: </a:t>
            </a:r>
            <a:r>
              <a:rPr lang="ru-RU" sz="27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достаточное количество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атмосферных осадков, способность горных пород пропускать воду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34880"/>
              </p:ext>
            </p:extLst>
          </p:nvPr>
        </p:nvGraphicFramePr>
        <p:xfrm>
          <a:off x="335557" y="1988840"/>
          <a:ext cx="4819216" cy="2907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19216"/>
              </a:tblGrid>
              <a:tr h="62285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Почвенные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(верховодка)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верхний почвенный слой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8931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Грунтовые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залегающие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самом верхнем от поверхности постоянном водоупорном слое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8931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Межпластовые (артезианские) –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находящиеся между двумя водоупорными пластами, имеющими форму чаши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619695" cy="4464496"/>
          </a:xfrm>
        </p:spPr>
      </p:pic>
      <p:sp>
        <p:nvSpPr>
          <p:cNvPr id="7" name="TextBox 6"/>
          <p:cNvSpPr txBox="1"/>
          <p:nvPr/>
        </p:nvSpPr>
        <p:spPr>
          <a:xfrm>
            <a:off x="339518" y="4941168"/>
            <a:ext cx="4824536" cy="157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Минеральные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воды, в составе которых содержатся растворенные соли и газы.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Термальные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глубинные с высокой температурой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8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БОЛОТА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643224"/>
              </p:ext>
            </p:extLst>
          </p:nvPr>
        </p:nvGraphicFramePr>
        <p:xfrm>
          <a:off x="467544" y="908720"/>
          <a:ext cx="8229600" cy="3858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418920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Избыточно- увлажненные участки суши с влаголюбивой растительностью, в результате отмирания которой и неполного ее разложения образуется торф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Верховые</a:t>
                      </a:r>
                      <a:endParaRPr lang="ru-RU" sz="24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Низинные</a:t>
                      </a:r>
                      <a:endParaRPr lang="ru-RU" sz="24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Питаются атмосферными осадками, бедны минеральными солями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местах выхода на поверхность или близкого залегания подземных вод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Тундра, лесная зона (избыточное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увлажнение)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Крупные водоразделы рек, речные террасы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Растительность бедна по видовому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составу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Разнообразие флоры: ольха, береза, зеленые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мши, осока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4176464" cy="171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63455"/>
            <a:ext cx="417646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4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48062"/>
              </p:ext>
            </p:extLst>
          </p:nvPr>
        </p:nvGraphicFramePr>
        <p:xfrm>
          <a:off x="395536" y="913530"/>
          <a:ext cx="8291264" cy="529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5632"/>
                <a:gridCol w="4145632"/>
              </a:tblGrid>
              <a:tr h="54006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Подвижные скопления льда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поверхности суши в результате накопления и преобразования твердых осадков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Выпавший снег  уплотняется и превращается </a:t>
                      </a:r>
                      <a:r>
                        <a:rPr lang="ru-RU" sz="2200" b="1" i="0" kern="120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 </a:t>
                      </a:r>
                      <a:r>
                        <a:rPr lang="ru-RU" sz="2200" b="1" i="1" kern="120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фирн</a:t>
                      </a:r>
                      <a:r>
                        <a:rPr lang="ru-RU" sz="2200" b="1" i="0" kern="120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(зернистый непрозрачный лед),</a:t>
                      </a:r>
                      <a:r>
                        <a:rPr lang="ru-RU" sz="2200" b="1" i="0" kern="1200" baseline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потом </a:t>
                      </a:r>
                      <a:r>
                        <a:rPr lang="ru-RU" sz="22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2200" b="1" i="0" kern="120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200" b="1" i="1" kern="120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глетчер</a:t>
                      </a:r>
                      <a:r>
                        <a:rPr lang="ru-RU" sz="2200" b="1" i="0" kern="1200" baseline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200" b="1" i="0" kern="120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плотный прозрачный лед).</a:t>
                      </a:r>
                      <a:endParaRPr lang="ru-RU" sz="22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152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Занимают 11%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суши, 68% пресной воды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152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 влиянием силы тяжести движется 2 см - 250м в 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15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Покровные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Горные</a:t>
                      </a:r>
                    </a:p>
                  </a:txBody>
                  <a:tcPr/>
                </a:tc>
              </a:tr>
              <a:tr h="32415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Имеют форму щитов и куполов, занимают 98% площади оледенения (Гренландия, Антарктида)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Занимают вершины гор, углубления на склонах.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Гималаи, Памир, Тянь-Шань, Кордильеры, Анды      </a:t>
                      </a:r>
                    </a:p>
                  </a:txBody>
                  <a:tcPr/>
                </a:tc>
              </a:tr>
              <a:tr h="64830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Область питания - накопление льда, не успевшего растаять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Область стока (абляция) – разрушение льда за счет таяния</a:t>
                      </a:r>
                    </a:p>
                  </a:txBody>
                  <a:tcPr/>
                </a:tc>
              </a:tr>
              <a:tr h="64830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Айсберг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плавающая глыба льда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Нунатак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«одинокий утес»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20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24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Снеговая линия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граница, выше которой в горах снег не тает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baseline="0" dirty="0" err="1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Троги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корытообразные долины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Морена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ледниковые отложения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4176464" cy="316835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2"/>
            <a:ext cx="4104456" cy="316835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9552" y="33569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Антарктида, Ламберт – 400 миль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3569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 Федченко, Памир, 77 км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1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САМЫЙ, САМОЕ, САМАЯ…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40095"/>
              </p:ext>
            </p:extLst>
          </p:nvPr>
        </p:nvGraphicFramePr>
        <p:xfrm>
          <a:off x="395536" y="836712"/>
          <a:ext cx="8352928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1171"/>
                <a:gridCol w="5011757"/>
              </a:tblGrid>
              <a:tr h="414719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Длинная река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Нил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(6690 км)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Многоводная река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Амазонка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Водосборный бассейн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Амазонка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Мутная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река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Хуанхэ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Высокий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водопад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Анхель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(1054 м, </a:t>
                      </a:r>
                      <a:r>
                        <a:rPr lang="ru-RU" sz="2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Чурун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Венесуэла)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Большое озеро – 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Каспийское море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Пресное озеро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Верхнее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(Северная Америка)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Глубокое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озеро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Байкал (1620 м)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Высокогорное 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озеро</a:t>
                      </a:r>
                      <a:endParaRPr lang="ru-RU" sz="2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Титикака, высота 3812 м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Соленое озеро 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Мертвое море (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300‰) 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Большое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болото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Пантанал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(Бразилия)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Самый большой ледник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Ламберт (700 км, Аляска)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4719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Длинный горный ледник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Хабборд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145 км, Аляска)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36712"/>
            <a:ext cx="5112567" cy="5616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0312" y="126876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Титикака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6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дом: §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24935" cy="5256584"/>
          </a:xfrm>
        </p:spPr>
      </p:pic>
      <p:sp>
        <p:nvSpPr>
          <p:cNvPr id="5" name="TextBox 4"/>
          <p:cNvSpPr txBox="1"/>
          <p:nvPr/>
        </p:nvSpPr>
        <p:spPr>
          <a:xfrm>
            <a:off x="5652120" y="1412776"/>
            <a:ext cx="296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Ниагарский водопад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4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Готовимся к ЕНТ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640615"/>
              </p:ext>
            </p:extLst>
          </p:nvPr>
        </p:nvGraphicFramePr>
        <p:xfrm>
          <a:off x="323528" y="908720"/>
          <a:ext cx="8424936" cy="5431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989"/>
                <a:gridCol w="4614563"/>
                <a:gridCol w="3456384"/>
              </a:tblGrid>
              <a:tr h="43133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Где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образуются айсберги?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Антарктида и Гренландия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Снеговая линия</a:t>
                      </a:r>
                      <a:r>
                        <a:rPr lang="ru-RU" sz="2400" b="1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это…</a:t>
                      </a:r>
                      <a:endParaRPr lang="ru-RU" sz="2400" b="1" i="0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верхняя граница</a:t>
                      </a: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снег</a:t>
                      </a: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-лед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38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 чего зависят направление и скорость течения реки?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Рельеф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1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Самая длинная река Евразии?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Янцзы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38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Чем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объяснить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неисчерпаемость пресных вод на Земле?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Кругооборот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воды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38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Как называется место, по которому течет река?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Русло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38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Сколько % поверхности Земли занимает Мировой океан?</a:t>
                      </a:r>
                      <a:endParaRPr lang="ru-RU" sz="4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71%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30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Самые длинные океанические хребты размещены на дне</a:t>
                      </a: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48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Тихий океан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38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Шельф какого океана занимает 1/3 океанического дна?</a:t>
                      </a:r>
                      <a:endParaRPr lang="ru-RU" sz="60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Северный Ледовитый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352839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820472" cy="5721499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Водная 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оболочка  земного 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шара -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А.   Гидросфера           Б.   Атмосфера           В.  Литосфера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объекту  исследования  наука  гидрология  делится  на 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defTabSz="45085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океанология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этнология  </a:t>
            </a:r>
          </a:p>
          <a:p>
            <a:pPr marL="0" indent="0" defTabSz="45085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океанология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гидрология  суши</a:t>
            </a:r>
          </a:p>
          <a:p>
            <a:pPr marL="0" indent="0" defTabSz="45085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гидрология  суши и геология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океанология и биология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Составная 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 океанов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морей,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вдающаяся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сушу:</a:t>
            </a:r>
            <a:endParaRPr lang="ru-RU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отлив          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алив          В.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прилив           Г.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пролив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Перемещение  водных  масс  на большие  расстояния в горизонтальном  направлении называется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движением      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течением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скольжением     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 круговоротом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Постоянные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водные  потоки, протекающие в разработанных ими же углублениях (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руслах):</a:t>
            </a:r>
            <a:endParaRPr lang="ru-RU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озёрами 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проливами        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 реками    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  потоками</a:t>
            </a:r>
          </a:p>
          <a:p>
            <a:pPr marL="0" indent="0"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Объём  воды, протекающей через  поперечное сечение потока  в  единицу  времени (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м³/сек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– это :</a:t>
            </a:r>
          </a:p>
          <a:p>
            <a:pPr marL="0" indent="0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годовой сток;  Б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режим; В. расход воды;  Г. источник питания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503548" y="764704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287524" y="1916832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2267744" y="3068960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3059832" y="4005064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4563291" y="5100939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4067944" y="6093296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748464" cy="57214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Уплотнение льда 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 влиянием  силы 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тяжести:</a:t>
            </a:r>
            <a:endParaRPr lang="ru-RU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 глетчер       В.  ф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ирн      Б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трог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Г.  </a:t>
            </a:r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нунатак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малом  круговороте воды 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участвуют:</a:t>
            </a:r>
            <a:endParaRPr lang="ru-RU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океан и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          Б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атмосфера и суша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суша  и  океан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Холодные 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течения  обычно 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движутся:</a:t>
            </a:r>
            <a:endParaRPr lang="ru-RU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от  полюсов к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экватору         Б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от  экватора  к  полюсам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10.Наибольшей 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разрушительной  силой 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обладают:</a:t>
            </a:r>
            <a:endParaRPr lang="ru-RU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ветровые  волны     Б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цунами   В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приливы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отливы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Кратковременный 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подъём  уровня  воды в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реке –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бассейну 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океана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относится  Красное 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море.</a:t>
            </a:r>
            <a:endParaRPr lang="ru-RU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Укажите 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верное  утверждение.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глубокий  океан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-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Индийский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солёность  вод  Мирового  океана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- 35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промилле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Большую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 гидросферы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подземные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Средиземное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  является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Индийского  океана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683568" y="836712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457692" y="1499506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575556" y="2492896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3707904" y="3140968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386444" y="4797152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461660" y="3369568"/>
            <a:ext cx="1502827" cy="2880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паводок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8931" y="3742974"/>
            <a:ext cx="1785737" cy="267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Индийского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04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913" y="456048"/>
            <a:ext cx="8604448" cy="576064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Укажите 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верное  утверждение.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Насыщенные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  горные  породы  называются  водоупорными.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грунтовых  вод  зависит от состава  горных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Озера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  которых  берут  начало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реки,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называются  сточными.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Пресная 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 составляет  в гидросфере 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Земли:</a:t>
            </a:r>
            <a:endParaRPr lang="ru-RU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52 %           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            Б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                 Г. 10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чего зависят направление и скорость течения реки: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объема воды в реке;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скорости таяния горных ледников;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скорости таяния весной снега;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обилия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осадков;           д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рельефа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глубокое озеро: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Иссык-Куль;        г) Виктория;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Байкал;            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Танганьика.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большое </a:t>
            </a:r>
            <a:r>
              <a:rPr lang="ru-R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пресное озеро в </a:t>
            </a:r>
            <a:r>
              <a:rPr lang="ru-RU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Сарезское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       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б) Танганьика;             в) 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Байкал;                </a:t>
            </a:r>
            <a:endParaRPr lang="ru-RU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Каспий;                   в</a:t>
            </a: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Виктория.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287524" y="1628800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4139952" y="2492896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3563888" y="3973088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287524" y="4869160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879812" y="6069975"/>
            <a:ext cx="216024" cy="228600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03847" y="476672"/>
            <a:ext cx="2623501" cy="648072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 СУШИ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1556792"/>
            <a:ext cx="2498576" cy="648072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2522897"/>
            <a:ext cx="2498576" cy="648072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1932" y="3412673"/>
            <a:ext cx="2498576" cy="736406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Многолетняя мерзлота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9632" y="1565789"/>
            <a:ext cx="2498576" cy="648072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5550" y="5552095"/>
            <a:ext cx="3202628" cy="613209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Водохранилища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97152" y="1124744"/>
            <a:ext cx="1039514" cy="43204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7906" y="1124744"/>
            <a:ext cx="870155" cy="44104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597152" y="1124744"/>
            <a:ext cx="1343000" cy="172218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2" idx="3"/>
          </p:cNvCxnSpPr>
          <p:nvPr/>
        </p:nvCxnSpPr>
        <p:spPr>
          <a:xfrm flipH="1">
            <a:off x="3203848" y="1124744"/>
            <a:ext cx="1374213" cy="172218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2924078" y="1124744"/>
            <a:ext cx="1673074" cy="256286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9" idx="1"/>
          </p:cNvCxnSpPr>
          <p:nvPr/>
        </p:nvCxnSpPr>
        <p:spPr>
          <a:xfrm>
            <a:off x="4597153" y="1124744"/>
            <a:ext cx="1644779" cy="265613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0" idx="0"/>
          </p:cNvCxnSpPr>
          <p:nvPr/>
        </p:nvCxnSpPr>
        <p:spPr>
          <a:xfrm>
            <a:off x="4576577" y="1124744"/>
            <a:ext cx="20575" cy="265613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14" idx="0"/>
          </p:cNvCxnSpPr>
          <p:nvPr/>
        </p:nvCxnSpPr>
        <p:spPr>
          <a:xfrm>
            <a:off x="4576577" y="4605369"/>
            <a:ext cx="10287" cy="94672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597153" y="4581128"/>
            <a:ext cx="3097214" cy="64693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10" idx="2"/>
            <a:endCxn id="16" idx="0"/>
          </p:cNvCxnSpPr>
          <p:nvPr/>
        </p:nvCxnSpPr>
        <p:spPr>
          <a:xfrm flipH="1">
            <a:off x="1452228" y="4581128"/>
            <a:ext cx="3144924" cy="57713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95536" y="3412672"/>
            <a:ext cx="2498576" cy="736407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Подземные воды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5272" y="2522897"/>
            <a:ext cx="2498576" cy="648072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3270" y="3780876"/>
            <a:ext cx="2827763" cy="800252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 водоемы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48226" y="5228059"/>
            <a:ext cx="2092282" cy="648072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Каналы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5158258"/>
            <a:ext cx="2113384" cy="648072"/>
          </a:xfrm>
          <a:prstGeom prst="roundRect">
            <a:avLst/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Пруды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4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ИСТОЧНИКИ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073427"/>
          </a:xfrm>
        </p:spPr>
        <p:txBody>
          <a:bodyPr>
            <a:normAutofit lnSpcReduction="10000"/>
          </a:bodyPr>
          <a:lstStyle/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2"/>
              </a:rPr>
              <a:t>http://</a:t>
            </a:r>
            <a:r>
              <a:rPr lang="en-US" sz="1400" b="1" dirty="0" smtClean="0">
                <a:hlinkClick r:id="rId2"/>
              </a:rPr>
              <a:t>i036.radikal.ru/0803/59/6044cac2d3dd.jpg</a:t>
            </a:r>
            <a:r>
              <a:rPr lang="ru-RU" sz="1400" b="1" dirty="0" smtClean="0"/>
              <a:t> Водопад</a:t>
            </a:r>
            <a:endParaRPr lang="ru-RU" sz="1400" b="1" dirty="0" smtClean="0">
              <a:hlinkClick r:id="rId3"/>
            </a:endParaRP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 smtClean="0">
                <a:hlinkClick r:id="rId3"/>
              </a:rPr>
              <a:t>http</a:t>
            </a:r>
            <a:r>
              <a:rPr lang="en-US" sz="1400" b="1" dirty="0">
                <a:hlinkClick r:id="rId3"/>
              </a:rPr>
              <a:t>://</a:t>
            </a:r>
            <a:r>
              <a:rPr lang="en-US" sz="1400" b="1" dirty="0" smtClean="0">
                <a:hlinkClick r:id="rId3"/>
              </a:rPr>
              <a:t>borilla.ru/obs/26/reka_les_derevya_1920x1080.jpg</a:t>
            </a:r>
            <a:r>
              <a:rPr lang="ru-RU" sz="1400" b="1" dirty="0" smtClean="0"/>
              <a:t>  Реки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4"/>
              </a:rPr>
              <a:t>http://</a:t>
            </a:r>
            <a:r>
              <a:rPr lang="en-US" sz="1400" b="1" dirty="0" smtClean="0">
                <a:hlinkClick r:id="rId4"/>
              </a:rPr>
              <a:t>hq-wallpapers.ru/wallpapers/11/hq-wallpapers_ru_nature_54352_1920x1080.jpg</a:t>
            </a:r>
            <a:r>
              <a:rPr lang="ru-RU" sz="1400" b="1" dirty="0" smtClean="0"/>
              <a:t> Паводок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5"/>
              </a:rPr>
              <a:t>http://</a:t>
            </a:r>
            <a:r>
              <a:rPr lang="en-US" sz="1400" b="1" dirty="0" smtClean="0">
                <a:hlinkClick r:id="rId5"/>
              </a:rPr>
              <a:t>aramgurum.ru/w/45/bystraya_gornaya_reka_v_yuzhnoy_koree_2128x1416.jpg</a:t>
            </a:r>
            <a:r>
              <a:rPr lang="ru-RU" sz="1400" b="1" dirty="0" smtClean="0"/>
              <a:t> Горная река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6"/>
              </a:rPr>
              <a:t>http://</a:t>
            </a:r>
            <a:r>
              <a:rPr lang="en-US" sz="1400" b="1" dirty="0" smtClean="0">
                <a:hlinkClick r:id="rId6"/>
              </a:rPr>
              <a:t>img-fotki.yandex.ru/get/42/didetatyana.0/0_16990_b3915ce0_XL</a:t>
            </a:r>
            <a:r>
              <a:rPr lang="ru-RU" sz="1400" b="1" dirty="0" smtClean="0"/>
              <a:t>  Равнинная река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7"/>
              </a:rPr>
              <a:t>http://</a:t>
            </a:r>
            <a:r>
              <a:rPr lang="en-US" sz="1400" b="1" dirty="0" smtClean="0">
                <a:hlinkClick r:id="rId7"/>
              </a:rPr>
              <a:t>uralresort.ru/netcat_files/Image/kruis.jpg</a:t>
            </a:r>
            <a:r>
              <a:rPr lang="ru-RU" sz="1400" b="1" dirty="0" smtClean="0"/>
              <a:t> Круиз по Оби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8"/>
              </a:rPr>
              <a:t>http://</a:t>
            </a:r>
            <a:r>
              <a:rPr lang="en-US" sz="1400" b="1" dirty="0" smtClean="0">
                <a:hlinkClick r:id="rId8"/>
              </a:rPr>
              <a:t>nikatravel.ru/upload/images/2012-04/115.jpg</a:t>
            </a:r>
            <a:r>
              <a:rPr lang="ru-RU" sz="1400" b="1" dirty="0" smtClean="0"/>
              <a:t> Амазонка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9"/>
              </a:rPr>
              <a:t>http://</a:t>
            </a:r>
            <a:r>
              <a:rPr lang="en-US" sz="1400" b="1" dirty="0" smtClean="0">
                <a:hlinkClick r:id="rId9"/>
              </a:rPr>
              <a:t>irkutsk.er.ru/media/userdata/news/2013/10/01/92b023583348329a4b8f224421811d13.jpg</a:t>
            </a:r>
            <a:r>
              <a:rPr lang="ru-RU" sz="1400" b="1" dirty="0" smtClean="0"/>
              <a:t> Байкал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10"/>
              </a:rPr>
              <a:t>http://</a:t>
            </a:r>
            <a:r>
              <a:rPr lang="en-US" sz="1400" b="1" dirty="0" smtClean="0">
                <a:hlinkClick r:id="rId10"/>
              </a:rPr>
              <a:t>turvmir.ru</a:t>
            </a:r>
            <a:r>
              <a:rPr lang="en-US" sz="1400" b="1" dirty="0">
                <a:hlinkClick r:id="rId10"/>
              </a:rPr>
              <a:t>http://turvmir.ru</a:t>
            </a:r>
            <a:r>
              <a:rPr lang="en-US" sz="1400" b="1" dirty="0" smtClean="0">
                <a:hlinkClick r:id="rId10"/>
              </a:rPr>
              <a:t>/%</a:t>
            </a:r>
            <a:r>
              <a:rPr lang="en-US" sz="1400" b="1" dirty="0">
                <a:hlinkClick r:id="rId10"/>
              </a:rPr>
              <a:t>http://</a:t>
            </a:r>
            <a:r>
              <a:rPr lang="en-US" sz="1400" b="1" dirty="0" smtClean="0">
                <a:hlinkClick r:id="rId10"/>
              </a:rPr>
              <a:t>turvmir.ru/BE.jpg</a:t>
            </a:r>
            <a:r>
              <a:rPr lang="ru-RU" sz="1400" b="1" dirty="0" smtClean="0"/>
              <a:t> Эйр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11"/>
              </a:rPr>
              <a:t>http://</a:t>
            </a:r>
            <a:r>
              <a:rPr lang="en-US" sz="1400" b="1" dirty="0" smtClean="0">
                <a:hlinkClick r:id="rId11"/>
              </a:rPr>
              <a:t>fb.ru/article/143601/karstovoe-ozero-unikalnoe-tvorenie-prirodyi</a:t>
            </a:r>
            <a:r>
              <a:rPr lang="ru-RU" sz="1400" b="1" dirty="0" smtClean="0"/>
              <a:t>  Карстовые озера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12"/>
              </a:rPr>
              <a:t>https://</a:t>
            </a:r>
            <a:r>
              <a:rPr lang="en-US" sz="1400" b="1" dirty="0" smtClean="0">
                <a:hlinkClick r:id="rId12"/>
              </a:rPr>
              <a:t>ru.wikipedia.org/wiki</a:t>
            </a:r>
            <a:r>
              <a:rPr lang="ru-RU" sz="1400" b="1" dirty="0" smtClean="0"/>
              <a:t>  Меандры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13"/>
              </a:rPr>
              <a:t>http://</a:t>
            </a:r>
            <a:r>
              <a:rPr lang="en-US" sz="1400" b="1" dirty="0" smtClean="0">
                <a:hlinkClick r:id="rId13"/>
              </a:rPr>
              <a:t>onewall.ru/f/34/pingviny_staya_pryzhok_lednik_sneg_antarktida_1920x1200.jpg</a:t>
            </a:r>
            <a:r>
              <a:rPr lang="ru-RU" sz="1400" b="1" dirty="0" smtClean="0"/>
              <a:t> Антарктида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14"/>
              </a:rPr>
              <a:t>http://</a:t>
            </a:r>
            <a:r>
              <a:rPr lang="en-US" sz="1400" b="1" dirty="0" smtClean="0">
                <a:hlinkClick r:id="rId14"/>
              </a:rPr>
              <a:t>megabook.ru/stream/mediapreview?Height</a:t>
            </a:r>
            <a:r>
              <a:rPr lang="ru-RU" sz="1400" b="1" dirty="0" smtClean="0"/>
              <a:t> Ледник Федченко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15"/>
              </a:rPr>
              <a:t>http://</a:t>
            </a:r>
            <a:r>
              <a:rPr lang="en-US" sz="1400" b="1" dirty="0" smtClean="0">
                <a:hlinkClick r:id="rId15"/>
              </a:rPr>
              <a:t>900igr.net/datai/okruzhajuschij-mir/Boloto/0005-006-Bolota-vstrechajutsja-v-tundre.jpg</a:t>
            </a:r>
            <a:r>
              <a:rPr lang="ru-RU" sz="1400" b="1" dirty="0" smtClean="0"/>
              <a:t> Верховое болото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16"/>
              </a:rPr>
              <a:t>http://</a:t>
            </a:r>
            <a:r>
              <a:rPr lang="en-US" sz="1400" b="1" dirty="0" smtClean="0">
                <a:hlinkClick r:id="rId16"/>
              </a:rPr>
              <a:t>www.voenmeh.com/memo/photo/965.jpg</a:t>
            </a:r>
            <a:r>
              <a:rPr lang="ru-RU" sz="1400" b="1" dirty="0" smtClean="0"/>
              <a:t> Низинное болото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 smtClean="0">
                <a:hlinkClick r:id="rId17"/>
              </a:rPr>
              <a:t>http</a:t>
            </a:r>
            <a:r>
              <a:rPr lang="en-US" sz="1400" b="1" dirty="0">
                <a:hlinkClick r:id="rId17"/>
              </a:rPr>
              <a:t>://</a:t>
            </a:r>
            <a:r>
              <a:rPr lang="en-US" sz="1400" b="1" dirty="0" smtClean="0">
                <a:hlinkClick r:id="rId17"/>
              </a:rPr>
              <a:t>shools-geograf.at.ua/podzemn_vody/614.jpg</a:t>
            </a:r>
            <a:r>
              <a:rPr lang="ru-RU" sz="1400" b="1" dirty="0" smtClean="0"/>
              <a:t> Подземные воды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18"/>
              </a:rPr>
              <a:t>http://</a:t>
            </a:r>
            <a:r>
              <a:rPr lang="en-US" sz="1400" b="1" dirty="0" smtClean="0">
                <a:hlinkClick r:id="rId18"/>
              </a:rPr>
              <a:t>hobyto.com/data/image/Turizam/Sviat/Amerika%20Ujna/Peru/Lake%20Titicaca/Titicaca.jpg</a:t>
            </a:r>
            <a:r>
              <a:rPr lang="ru-RU" sz="1400" b="1" dirty="0" smtClean="0"/>
              <a:t> Титикака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19"/>
              </a:rPr>
              <a:t>http://</a:t>
            </a:r>
            <a:r>
              <a:rPr lang="en-US" sz="1400" b="1" dirty="0" smtClean="0">
                <a:hlinkClick r:id="rId19"/>
              </a:rPr>
              <a:t>vk.com/club35772865?z=photo-38363244_313605121%2Fwall-35772865_61</a:t>
            </a:r>
            <a:r>
              <a:rPr lang="ru-RU" sz="1400" b="1" dirty="0" smtClean="0"/>
              <a:t> Ниагарский водопад</a:t>
            </a:r>
          </a:p>
          <a:p>
            <a:pPr marL="180975" indent="-180975">
              <a:buFont typeface="Wingdings" pitchFamily="2" charset="2"/>
              <a:buChar char="ü"/>
            </a:pPr>
            <a:r>
              <a:rPr lang="en-US" sz="1400" b="1" dirty="0">
                <a:hlinkClick r:id="rId20"/>
              </a:rPr>
              <a:t>http://</a:t>
            </a:r>
            <a:r>
              <a:rPr lang="en-US" sz="1400" b="1" dirty="0" smtClean="0">
                <a:hlinkClick r:id="rId20"/>
              </a:rPr>
              <a:t>img0.liveinternet.ru/images/attach/c/3/77/296/77296704_large_523138_283_229_ArtFile_ru.jpg</a:t>
            </a:r>
            <a:r>
              <a:rPr lang="ru-RU" sz="1400" b="1" dirty="0" smtClean="0"/>
              <a:t> Айсберг</a:t>
            </a:r>
          </a:p>
        </p:txBody>
      </p:sp>
    </p:spTree>
    <p:extLst>
      <p:ext uri="{BB962C8B-B14F-4D97-AF65-F5344CB8AC3E}">
        <p14:creationId xmlns:p14="http://schemas.microsoft.com/office/powerpoint/2010/main" val="40496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600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293579"/>
              </p:ext>
            </p:extLst>
          </p:nvPr>
        </p:nvGraphicFramePr>
        <p:xfrm>
          <a:off x="467544" y="836714"/>
          <a:ext cx="8352928" cy="516400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04256"/>
                <a:gridCol w="6048672"/>
              </a:tblGrid>
              <a:tr h="64807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Естественный водный поток, текущий в выработанном им русле – углублении, занятом водой</a:t>
                      </a:r>
                      <a:endParaRPr lang="ru-RU" sz="240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5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Речная система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Главная река со всеми притоками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5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Исток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Место, где река берет начало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5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Устье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 впадения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реки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5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Приток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Река, впадающая в другую реку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5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Речная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долина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Понижение, в котором протекает река от истока до устья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5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Русло реки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Углубление в речной долине,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 которому воды реки текут постоянно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5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Бассейн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реки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Площадь,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 которой река собирает свои воды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5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Водораздел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Граница между бассейнами рек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604867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995936" y="465313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«Река – продукт климата»</a:t>
            </a: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Воейков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5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3102619" cy="6808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РЕКИ</a:t>
            </a:r>
          </a:p>
        </p:txBody>
      </p:sp>
      <p:grpSp>
        <p:nvGrpSpPr>
          <p:cNvPr id="18435" name="Group 29"/>
          <p:cNvGrpSpPr>
            <a:grpSpLocks/>
          </p:cNvGrpSpPr>
          <p:nvPr/>
        </p:nvGrpSpPr>
        <p:grpSpPr bwMode="auto">
          <a:xfrm>
            <a:off x="285750" y="571500"/>
            <a:ext cx="8390706" cy="3577580"/>
            <a:chOff x="288" y="1162"/>
            <a:chExt cx="3738" cy="2697"/>
          </a:xfrm>
        </p:grpSpPr>
        <p:sp>
          <p:nvSpPr>
            <p:cNvPr id="18438" name="Freeform 5"/>
            <p:cNvSpPr>
              <a:spLocks/>
            </p:cNvSpPr>
            <p:nvPr/>
          </p:nvSpPr>
          <p:spPr bwMode="auto">
            <a:xfrm>
              <a:off x="790" y="1432"/>
              <a:ext cx="2707" cy="1604"/>
            </a:xfrm>
            <a:custGeom>
              <a:avLst/>
              <a:gdLst>
                <a:gd name="T0" fmla="*/ 2707 w 2707"/>
                <a:gd name="T1" fmla="*/ 0 h 1604"/>
                <a:gd name="T2" fmla="*/ 2551 w 2707"/>
                <a:gd name="T3" fmla="*/ 181 h 1604"/>
                <a:gd name="T4" fmla="*/ 2501 w 2707"/>
                <a:gd name="T5" fmla="*/ 205 h 1604"/>
                <a:gd name="T6" fmla="*/ 2304 w 2707"/>
                <a:gd name="T7" fmla="*/ 337 h 1604"/>
                <a:gd name="T8" fmla="*/ 2106 w 2707"/>
                <a:gd name="T9" fmla="*/ 403 h 1604"/>
                <a:gd name="T10" fmla="*/ 1835 w 2707"/>
                <a:gd name="T11" fmla="*/ 477 h 1604"/>
                <a:gd name="T12" fmla="*/ 1530 w 2707"/>
                <a:gd name="T13" fmla="*/ 568 h 1604"/>
                <a:gd name="T14" fmla="*/ 1506 w 2707"/>
                <a:gd name="T15" fmla="*/ 584 h 1604"/>
                <a:gd name="T16" fmla="*/ 1456 w 2707"/>
                <a:gd name="T17" fmla="*/ 600 h 1604"/>
                <a:gd name="T18" fmla="*/ 1374 w 2707"/>
                <a:gd name="T19" fmla="*/ 642 h 1604"/>
                <a:gd name="T20" fmla="*/ 1292 w 2707"/>
                <a:gd name="T21" fmla="*/ 691 h 1604"/>
                <a:gd name="T22" fmla="*/ 1201 w 2707"/>
                <a:gd name="T23" fmla="*/ 757 h 1604"/>
                <a:gd name="T24" fmla="*/ 1160 w 2707"/>
                <a:gd name="T25" fmla="*/ 790 h 1604"/>
                <a:gd name="T26" fmla="*/ 1094 w 2707"/>
                <a:gd name="T27" fmla="*/ 856 h 1604"/>
                <a:gd name="T28" fmla="*/ 996 w 2707"/>
                <a:gd name="T29" fmla="*/ 938 h 1604"/>
                <a:gd name="T30" fmla="*/ 699 w 2707"/>
                <a:gd name="T31" fmla="*/ 1209 h 1604"/>
                <a:gd name="T32" fmla="*/ 568 w 2707"/>
                <a:gd name="T33" fmla="*/ 1316 h 1604"/>
                <a:gd name="T34" fmla="*/ 527 w 2707"/>
                <a:gd name="T35" fmla="*/ 1341 h 1604"/>
                <a:gd name="T36" fmla="*/ 477 w 2707"/>
                <a:gd name="T37" fmla="*/ 1374 h 1604"/>
                <a:gd name="T38" fmla="*/ 444 w 2707"/>
                <a:gd name="T39" fmla="*/ 1390 h 1604"/>
                <a:gd name="T40" fmla="*/ 395 w 2707"/>
                <a:gd name="T41" fmla="*/ 1415 h 1604"/>
                <a:gd name="T42" fmla="*/ 329 w 2707"/>
                <a:gd name="T43" fmla="*/ 1456 h 1604"/>
                <a:gd name="T44" fmla="*/ 288 w 2707"/>
                <a:gd name="T45" fmla="*/ 1481 h 1604"/>
                <a:gd name="T46" fmla="*/ 239 w 2707"/>
                <a:gd name="T47" fmla="*/ 1514 h 1604"/>
                <a:gd name="T48" fmla="*/ 0 w 2707"/>
                <a:gd name="T49" fmla="*/ 1604 h 16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7"/>
                <a:gd name="T76" fmla="*/ 0 h 1604"/>
                <a:gd name="T77" fmla="*/ 2707 w 2707"/>
                <a:gd name="T78" fmla="*/ 1604 h 16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7" h="1604">
                  <a:moveTo>
                    <a:pt x="2707" y="0"/>
                  </a:moveTo>
                  <a:cubicBezTo>
                    <a:pt x="2687" y="59"/>
                    <a:pt x="2603" y="149"/>
                    <a:pt x="2551" y="181"/>
                  </a:cubicBezTo>
                  <a:cubicBezTo>
                    <a:pt x="2490" y="218"/>
                    <a:pt x="2564" y="154"/>
                    <a:pt x="2501" y="205"/>
                  </a:cubicBezTo>
                  <a:cubicBezTo>
                    <a:pt x="2440" y="254"/>
                    <a:pt x="2379" y="313"/>
                    <a:pt x="2304" y="337"/>
                  </a:cubicBezTo>
                  <a:cubicBezTo>
                    <a:pt x="2251" y="373"/>
                    <a:pt x="2169" y="391"/>
                    <a:pt x="2106" y="403"/>
                  </a:cubicBezTo>
                  <a:cubicBezTo>
                    <a:pt x="2022" y="445"/>
                    <a:pt x="1926" y="457"/>
                    <a:pt x="1835" y="477"/>
                  </a:cubicBezTo>
                  <a:cubicBezTo>
                    <a:pt x="1730" y="500"/>
                    <a:pt x="1632" y="540"/>
                    <a:pt x="1530" y="568"/>
                  </a:cubicBezTo>
                  <a:cubicBezTo>
                    <a:pt x="1522" y="573"/>
                    <a:pt x="1515" y="580"/>
                    <a:pt x="1506" y="584"/>
                  </a:cubicBezTo>
                  <a:cubicBezTo>
                    <a:pt x="1490" y="591"/>
                    <a:pt x="1456" y="600"/>
                    <a:pt x="1456" y="600"/>
                  </a:cubicBezTo>
                  <a:cubicBezTo>
                    <a:pt x="1429" y="619"/>
                    <a:pt x="1403" y="626"/>
                    <a:pt x="1374" y="642"/>
                  </a:cubicBezTo>
                  <a:cubicBezTo>
                    <a:pt x="1345" y="659"/>
                    <a:pt x="1325" y="681"/>
                    <a:pt x="1292" y="691"/>
                  </a:cubicBezTo>
                  <a:cubicBezTo>
                    <a:pt x="1266" y="717"/>
                    <a:pt x="1236" y="746"/>
                    <a:pt x="1201" y="757"/>
                  </a:cubicBezTo>
                  <a:cubicBezTo>
                    <a:pt x="1167" y="808"/>
                    <a:pt x="1206" y="760"/>
                    <a:pt x="1160" y="790"/>
                  </a:cubicBezTo>
                  <a:cubicBezTo>
                    <a:pt x="1134" y="807"/>
                    <a:pt x="1120" y="839"/>
                    <a:pt x="1094" y="856"/>
                  </a:cubicBezTo>
                  <a:cubicBezTo>
                    <a:pt x="1059" y="879"/>
                    <a:pt x="1027" y="910"/>
                    <a:pt x="996" y="938"/>
                  </a:cubicBezTo>
                  <a:cubicBezTo>
                    <a:pt x="896" y="1026"/>
                    <a:pt x="812" y="1137"/>
                    <a:pt x="699" y="1209"/>
                  </a:cubicBezTo>
                  <a:cubicBezTo>
                    <a:pt x="672" y="1252"/>
                    <a:pt x="618" y="1299"/>
                    <a:pt x="568" y="1316"/>
                  </a:cubicBezTo>
                  <a:cubicBezTo>
                    <a:pt x="530" y="1354"/>
                    <a:pt x="574" y="1315"/>
                    <a:pt x="527" y="1341"/>
                  </a:cubicBezTo>
                  <a:cubicBezTo>
                    <a:pt x="510" y="1351"/>
                    <a:pt x="495" y="1365"/>
                    <a:pt x="477" y="1374"/>
                  </a:cubicBezTo>
                  <a:cubicBezTo>
                    <a:pt x="466" y="1379"/>
                    <a:pt x="455" y="1385"/>
                    <a:pt x="444" y="1390"/>
                  </a:cubicBezTo>
                  <a:cubicBezTo>
                    <a:pt x="407" y="1429"/>
                    <a:pt x="454" y="1385"/>
                    <a:pt x="395" y="1415"/>
                  </a:cubicBezTo>
                  <a:cubicBezTo>
                    <a:pt x="370" y="1428"/>
                    <a:pt x="364" y="1445"/>
                    <a:pt x="329" y="1456"/>
                  </a:cubicBezTo>
                  <a:cubicBezTo>
                    <a:pt x="299" y="1488"/>
                    <a:pt x="329" y="1461"/>
                    <a:pt x="288" y="1481"/>
                  </a:cubicBezTo>
                  <a:cubicBezTo>
                    <a:pt x="270" y="1490"/>
                    <a:pt x="257" y="1506"/>
                    <a:pt x="239" y="1514"/>
                  </a:cubicBezTo>
                  <a:cubicBezTo>
                    <a:pt x="161" y="1549"/>
                    <a:pt x="76" y="1566"/>
                    <a:pt x="0" y="16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auto">
            <a:xfrm>
              <a:off x="2370" y="1243"/>
              <a:ext cx="378" cy="748"/>
            </a:xfrm>
            <a:custGeom>
              <a:avLst/>
              <a:gdLst>
                <a:gd name="T0" fmla="*/ 378 w 378"/>
                <a:gd name="T1" fmla="*/ 0 h 748"/>
                <a:gd name="T2" fmla="*/ 296 w 378"/>
                <a:gd name="T3" fmla="*/ 263 h 748"/>
                <a:gd name="T4" fmla="*/ 230 w 378"/>
                <a:gd name="T5" fmla="*/ 353 h 748"/>
                <a:gd name="T6" fmla="*/ 164 w 378"/>
                <a:gd name="T7" fmla="*/ 452 h 748"/>
                <a:gd name="T8" fmla="*/ 131 w 378"/>
                <a:gd name="T9" fmla="*/ 501 h 748"/>
                <a:gd name="T10" fmla="*/ 90 w 378"/>
                <a:gd name="T11" fmla="*/ 567 h 748"/>
                <a:gd name="T12" fmla="*/ 49 w 378"/>
                <a:gd name="T13" fmla="*/ 633 h 748"/>
                <a:gd name="T14" fmla="*/ 16 w 378"/>
                <a:gd name="T15" fmla="*/ 699 h 748"/>
                <a:gd name="T16" fmla="*/ 0 w 378"/>
                <a:gd name="T17" fmla="*/ 748 h 7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8"/>
                <a:gd name="T28" fmla="*/ 0 h 748"/>
                <a:gd name="T29" fmla="*/ 378 w 378"/>
                <a:gd name="T30" fmla="*/ 748 h 7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8" h="748">
                  <a:moveTo>
                    <a:pt x="378" y="0"/>
                  </a:moveTo>
                  <a:cubicBezTo>
                    <a:pt x="349" y="88"/>
                    <a:pt x="336" y="179"/>
                    <a:pt x="296" y="263"/>
                  </a:cubicBezTo>
                  <a:cubicBezTo>
                    <a:pt x="279" y="298"/>
                    <a:pt x="248" y="316"/>
                    <a:pt x="230" y="353"/>
                  </a:cubicBezTo>
                  <a:cubicBezTo>
                    <a:pt x="212" y="390"/>
                    <a:pt x="194" y="424"/>
                    <a:pt x="164" y="452"/>
                  </a:cubicBezTo>
                  <a:cubicBezTo>
                    <a:pt x="150" y="497"/>
                    <a:pt x="166" y="459"/>
                    <a:pt x="131" y="501"/>
                  </a:cubicBezTo>
                  <a:cubicBezTo>
                    <a:pt x="112" y="524"/>
                    <a:pt x="112" y="546"/>
                    <a:pt x="90" y="567"/>
                  </a:cubicBezTo>
                  <a:cubicBezTo>
                    <a:pt x="81" y="595"/>
                    <a:pt x="71" y="613"/>
                    <a:pt x="49" y="633"/>
                  </a:cubicBezTo>
                  <a:cubicBezTo>
                    <a:pt x="31" y="690"/>
                    <a:pt x="45" y="670"/>
                    <a:pt x="16" y="699"/>
                  </a:cubicBezTo>
                  <a:cubicBezTo>
                    <a:pt x="11" y="715"/>
                    <a:pt x="0" y="748"/>
                    <a:pt x="0" y="7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auto">
            <a:xfrm>
              <a:off x="1369" y="1596"/>
              <a:ext cx="195" cy="1144"/>
            </a:xfrm>
            <a:custGeom>
              <a:avLst/>
              <a:gdLst>
                <a:gd name="T0" fmla="*/ 153 w 195"/>
                <a:gd name="T1" fmla="*/ 0 h 1144"/>
                <a:gd name="T2" fmla="*/ 112 w 195"/>
                <a:gd name="T3" fmla="*/ 552 h 1144"/>
                <a:gd name="T4" fmla="*/ 87 w 195"/>
                <a:gd name="T5" fmla="*/ 609 h 1144"/>
                <a:gd name="T6" fmla="*/ 13 w 195"/>
                <a:gd name="T7" fmla="*/ 897 h 1144"/>
                <a:gd name="T8" fmla="*/ 5 w 195"/>
                <a:gd name="T9" fmla="*/ 1144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144"/>
                <a:gd name="T17" fmla="*/ 195 w 195"/>
                <a:gd name="T18" fmla="*/ 1144 h 1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144">
                  <a:moveTo>
                    <a:pt x="153" y="0"/>
                  </a:moveTo>
                  <a:cubicBezTo>
                    <a:pt x="150" y="145"/>
                    <a:pt x="195" y="390"/>
                    <a:pt x="112" y="552"/>
                  </a:cubicBezTo>
                  <a:cubicBezTo>
                    <a:pt x="90" y="644"/>
                    <a:pt x="121" y="533"/>
                    <a:pt x="87" y="609"/>
                  </a:cubicBezTo>
                  <a:cubicBezTo>
                    <a:pt x="49" y="694"/>
                    <a:pt x="25" y="806"/>
                    <a:pt x="13" y="897"/>
                  </a:cubicBezTo>
                  <a:cubicBezTo>
                    <a:pt x="0" y="1000"/>
                    <a:pt x="5" y="1020"/>
                    <a:pt x="5" y="1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Freeform 11"/>
            <p:cNvSpPr>
              <a:spLocks/>
            </p:cNvSpPr>
            <p:nvPr/>
          </p:nvSpPr>
          <p:spPr bwMode="auto">
            <a:xfrm>
              <a:off x="1876" y="2304"/>
              <a:ext cx="1267" cy="179"/>
            </a:xfrm>
            <a:custGeom>
              <a:avLst/>
              <a:gdLst>
                <a:gd name="T0" fmla="*/ 1267 w 1267"/>
                <a:gd name="T1" fmla="*/ 49 h 179"/>
                <a:gd name="T2" fmla="*/ 1177 w 1267"/>
                <a:gd name="T3" fmla="*/ 107 h 179"/>
                <a:gd name="T4" fmla="*/ 1103 w 1267"/>
                <a:gd name="T5" fmla="*/ 132 h 179"/>
                <a:gd name="T6" fmla="*/ 1078 w 1267"/>
                <a:gd name="T7" fmla="*/ 148 h 179"/>
                <a:gd name="T8" fmla="*/ 897 w 1267"/>
                <a:gd name="T9" fmla="*/ 165 h 179"/>
                <a:gd name="T10" fmla="*/ 568 w 1267"/>
                <a:gd name="T11" fmla="*/ 148 h 179"/>
                <a:gd name="T12" fmla="*/ 140 w 1267"/>
                <a:gd name="T13" fmla="*/ 25 h 179"/>
                <a:gd name="T14" fmla="*/ 0 w 1267"/>
                <a:gd name="T15" fmla="*/ 0 h 1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7"/>
                <a:gd name="T25" fmla="*/ 0 h 179"/>
                <a:gd name="T26" fmla="*/ 1267 w 1267"/>
                <a:gd name="T27" fmla="*/ 179 h 1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7" h="179">
                  <a:moveTo>
                    <a:pt x="1267" y="49"/>
                  </a:moveTo>
                  <a:cubicBezTo>
                    <a:pt x="1237" y="70"/>
                    <a:pt x="1211" y="92"/>
                    <a:pt x="1177" y="107"/>
                  </a:cubicBezTo>
                  <a:cubicBezTo>
                    <a:pt x="1153" y="117"/>
                    <a:pt x="1126" y="120"/>
                    <a:pt x="1103" y="132"/>
                  </a:cubicBezTo>
                  <a:cubicBezTo>
                    <a:pt x="1094" y="136"/>
                    <a:pt x="1088" y="146"/>
                    <a:pt x="1078" y="148"/>
                  </a:cubicBezTo>
                  <a:cubicBezTo>
                    <a:pt x="1019" y="162"/>
                    <a:pt x="957" y="160"/>
                    <a:pt x="897" y="165"/>
                  </a:cubicBezTo>
                  <a:cubicBezTo>
                    <a:pt x="805" y="162"/>
                    <a:pt x="672" y="179"/>
                    <a:pt x="568" y="148"/>
                  </a:cubicBezTo>
                  <a:cubicBezTo>
                    <a:pt x="420" y="105"/>
                    <a:pt x="296" y="48"/>
                    <a:pt x="140" y="25"/>
                  </a:cubicBezTo>
                  <a:cubicBezTo>
                    <a:pt x="93" y="18"/>
                    <a:pt x="48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14"/>
            <p:cNvSpPr>
              <a:spLocks/>
            </p:cNvSpPr>
            <p:nvPr/>
          </p:nvSpPr>
          <p:spPr bwMode="auto">
            <a:xfrm>
              <a:off x="288" y="2932"/>
              <a:ext cx="955" cy="927"/>
            </a:xfrm>
            <a:custGeom>
              <a:avLst/>
              <a:gdLst>
                <a:gd name="T0" fmla="*/ 0 w 955"/>
                <a:gd name="T1" fmla="*/ 71 h 927"/>
                <a:gd name="T2" fmla="*/ 49 w 955"/>
                <a:gd name="T3" fmla="*/ 55 h 927"/>
                <a:gd name="T4" fmla="*/ 74 w 955"/>
                <a:gd name="T5" fmla="*/ 39 h 927"/>
                <a:gd name="T6" fmla="*/ 181 w 955"/>
                <a:gd name="T7" fmla="*/ 22 h 927"/>
                <a:gd name="T8" fmla="*/ 420 w 955"/>
                <a:gd name="T9" fmla="*/ 39 h 927"/>
                <a:gd name="T10" fmla="*/ 485 w 955"/>
                <a:gd name="T11" fmla="*/ 88 h 927"/>
                <a:gd name="T12" fmla="*/ 576 w 955"/>
                <a:gd name="T13" fmla="*/ 137 h 927"/>
                <a:gd name="T14" fmla="*/ 699 w 955"/>
                <a:gd name="T15" fmla="*/ 285 h 927"/>
                <a:gd name="T16" fmla="*/ 716 w 955"/>
                <a:gd name="T17" fmla="*/ 335 h 927"/>
                <a:gd name="T18" fmla="*/ 765 w 955"/>
                <a:gd name="T19" fmla="*/ 433 h 927"/>
                <a:gd name="T20" fmla="*/ 823 w 955"/>
                <a:gd name="T21" fmla="*/ 582 h 927"/>
                <a:gd name="T22" fmla="*/ 880 w 955"/>
                <a:gd name="T23" fmla="*/ 730 h 927"/>
                <a:gd name="T24" fmla="*/ 913 w 955"/>
                <a:gd name="T25" fmla="*/ 796 h 927"/>
                <a:gd name="T26" fmla="*/ 955 w 955"/>
                <a:gd name="T27" fmla="*/ 927 h 9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5"/>
                <a:gd name="T43" fmla="*/ 0 h 927"/>
                <a:gd name="T44" fmla="*/ 955 w 955"/>
                <a:gd name="T45" fmla="*/ 927 h 9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5" h="927">
                  <a:moveTo>
                    <a:pt x="0" y="71"/>
                  </a:moveTo>
                  <a:cubicBezTo>
                    <a:pt x="16" y="66"/>
                    <a:pt x="35" y="64"/>
                    <a:pt x="49" y="55"/>
                  </a:cubicBezTo>
                  <a:cubicBezTo>
                    <a:pt x="57" y="50"/>
                    <a:pt x="65" y="43"/>
                    <a:pt x="74" y="39"/>
                  </a:cubicBezTo>
                  <a:cubicBezTo>
                    <a:pt x="98" y="30"/>
                    <a:pt x="162" y="24"/>
                    <a:pt x="181" y="22"/>
                  </a:cubicBezTo>
                  <a:cubicBezTo>
                    <a:pt x="248" y="0"/>
                    <a:pt x="353" y="5"/>
                    <a:pt x="420" y="39"/>
                  </a:cubicBezTo>
                  <a:cubicBezTo>
                    <a:pt x="445" y="52"/>
                    <a:pt x="461" y="74"/>
                    <a:pt x="485" y="88"/>
                  </a:cubicBezTo>
                  <a:cubicBezTo>
                    <a:pt x="487" y="89"/>
                    <a:pt x="560" y="122"/>
                    <a:pt x="576" y="137"/>
                  </a:cubicBezTo>
                  <a:cubicBezTo>
                    <a:pt x="626" y="181"/>
                    <a:pt x="663" y="230"/>
                    <a:pt x="699" y="285"/>
                  </a:cubicBezTo>
                  <a:cubicBezTo>
                    <a:pt x="705" y="294"/>
                    <a:pt x="711" y="326"/>
                    <a:pt x="716" y="335"/>
                  </a:cubicBezTo>
                  <a:cubicBezTo>
                    <a:pt x="732" y="367"/>
                    <a:pt x="745" y="403"/>
                    <a:pt x="765" y="433"/>
                  </a:cubicBezTo>
                  <a:cubicBezTo>
                    <a:pt x="781" y="483"/>
                    <a:pt x="799" y="535"/>
                    <a:pt x="823" y="582"/>
                  </a:cubicBezTo>
                  <a:cubicBezTo>
                    <a:pt x="835" y="633"/>
                    <a:pt x="856" y="684"/>
                    <a:pt x="880" y="730"/>
                  </a:cubicBezTo>
                  <a:cubicBezTo>
                    <a:pt x="893" y="755"/>
                    <a:pt x="893" y="775"/>
                    <a:pt x="913" y="796"/>
                  </a:cubicBezTo>
                  <a:cubicBezTo>
                    <a:pt x="926" y="829"/>
                    <a:pt x="955" y="891"/>
                    <a:pt x="955" y="9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Text Box 15"/>
            <p:cNvSpPr txBox="1">
              <a:spLocks noChangeArrowheads="1"/>
            </p:cNvSpPr>
            <p:nvPr/>
          </p:nvSpPr>
          <p:spPr bwMode="auto">
            <a:xfrm>
              <a:off x="431" y="3306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море</a:t>
              </a:r>
            </a:p>
          </p:txBody>
        </p:sp>
        <p:sp>
          <p:nvSpPr>
            <p:cNvPr id="18444" name="Freeform 17"/>
            <p:cNvSpPr>
              <a:spLocks/>
            </p:cNvSpPr>
            <p:nvPr/>
          </p:nvSpPr>
          <p:spPr bwMode="auto">
            <a:xfrm>
              <a:off x="3311" y="1185"/>
              <a:ext cx="715" cy="288"/>
            </a:xfrm>
            <a:custGeom>
              <a:avLst/>
              <a:gdLst>
                <a:gd name="T0" fmla="*/ 178 w 715"/>
                <a:gd name="T1" fmla="*/ 255 h 288"/>
                <a:gd name="T2" fmla="*/ 30 w 715"/>
                <a:gd name="T3" fmla="*/ 173 h 288"/>
                <a:gd name="T4" fmla="*/ 145 w 715"/>
                <a:gd name="T5" fmla="*/ 25 h 288"/>
                <a:gd name="T6" fmla="*/ 211 w 715"/>
                <a:gd name="T7" fmla="*/ 0 h 288"/>
                <a:gd name="T8" fmla="*/ 565 w 715"/>
                <a:gd name="T9" fmla="*/ 8 h 288"/>
                <a:gd name="T10" fmla="*/ 680 w 715"/>
                <a:gd name="T11" fmla="*/ 90 h 288"/>
                <a:gd name="T12" fmla="*/ 705 w 715"/>
                <a:gd name="T13" fmla="*/ 173 h 288"/>
                <a:gd name="T14" fmla="*/ 647 w 715"/>
                <a:gd name="T15" fmla="*/ 288 h 288"/>
                <a:gd name="T16" fmla="*/ 359 w 715"/>
                <a:gd name="T17" fmla="*/ 230 h 288"/>
                <a:gd name="T18" fmla="*/ 178 w 715"/>
                <a:gd name="T19" fmla="*/ 255 h 2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5"/>
                <a:gd name="T31" fmla="*/ 0 h 288"/>
                <a:gd name="T32" fmla="*/ 715 w 715"/>
                <a:gd name="T33" fmla="*/ 288 h 2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5" h="288">
                  <a:moveTo>
                    <a:pt x="178" y="255"/>
                  </a:moveTo>
                  <a:cubicBezTo>
                    <a:pt x="114" y="243"/>
                    <a:pt x="67" y="229"/>
                    <a:pt x="30" y="173"/>
                  </a:cubicBezTo>
                  <a:cubicBezTo>
                    <a:pt x="0" y="80"/>
                    <a:pt x="79" y="57"/>
                    <a:pt x="145" y="25"/>
                  </a:cubicBezTo>
                  <a:cubicBezTo>
                    <a:pt x="169" y="0"/>
                    <a:pt x="162" y="0"/>
                    <a:pt x="211" y="0"/>
                  </a:cubicBezTo>
                  <a:cubicBezTo>
                    <a:pt x="329" y="0"/>
                    <a:pt x="447" y="5"/>
                    <a:pt x="565" y="8"/>
                  </a:cubicBezTo>
                  <a:cubicBezTo>
                    <a:pt x="625" y="22"/>
                    <a:pt x="645" y="40"/>
                    <a:pt x="680" y="90"/>
                  </a:cubicBezTo>
                  <a:cubicBezTo>
                    <a:pt x="699" y="151"/>
                    <a:pt x="691" y="123"/>
                    <a:pt x="705" y="173"/>
                  </a:cubicBezTo>
                  <a:cubicBezTo>
                    <a:pt x="697" y="254"/>
                    <a:pt x="715" y="271"/>
                    <a:pt x="647" y="288"/>
                  </a:cubicBezTo>
                  <a:cubicBezTo>
                    <a:pt x="542" y="281"/>
                    <a:pt x="457" y="265"/>
                    <a:pt x="359" y="230"/>
                  </a:cubicBezTo>
                  <a:cubicBezTo>
                    <a:pt x="306" y="238"/>
                    <a:pt x="230" y="272"/>
                    <a:pt x="178" y="25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Text Box 18"/>
            <p:cNvSpPr txBox="1">
              <a:spLocks noChangeArrowheads="1"/>
            </p:cNvSpPr>
            <p:nvPr/>
          </p:nvSpPr>
          <p:spPr bwMode="auto">
            <a:xfrm>
              <a:off x="3424" y="1162"/>
              <a:ext cx="5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dirty="0"/>
                <a:t>озеро</a:t>
              </a:r>
            </a:p>
          </p:txBody>
        </p:sp>
        <p:sp>
          <p:nvSpPr>
            <p:cNvPr id="18446" name="Text Box 19"/>
            <p:cNvSpPr txBox="1">
              <a:spLocks noChangeArrowheads="1"/>
            </p:cNvSpPr>
            <p:nvPr/>
          </p:nvSpPr>
          <p:spPr bwMode="auto">
            <a:xfrm>
              <a:off x="3457" y="144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1</a:t>
              </a:r>
            </a:p>
          </p:txBody>
        </p:sp>
        <p:sp>
          <p:nvSpPr>
            <p:cNvPr id="18447" name="Text Box 20"/>
            <p:cNvSpPr txBox="1">
              <a:spLocks noChangeArrowheads="1"/>
            </p:cNvSpPr>
            <p:nvPr/>
          </p:nvSpPr>
          <p:spPr bwMode="auto">
            <a:xfrm>
              <a:off x="690" y="276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2</a:t>
              </a:r>
            </a:p>
          </p:txBody>
        </p:sp>
        <p:sp>
          <p:nvSpPr>
            <p:cNvPr id="18448" name="Text Box 21"/>
            <p:cNvSpPr txBox="1">
              <a:spLocks noChangeArrowheads="1"/>
            </p:cNvSpPr>
            <p:nvPr/>
          </p:nvSpPr>
          <p:spPr bwMode="auto">
            <a:xfrm>
              <a:off x="2867" y="17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3</a:t>
              </a:r>
            </a:p>
          </p:txBody>
        </p:sp>
        <p:sp>
          <p:nvSpPr>
            <p:cNvPr id="18449" name="Text Box 22"/>
            <p:cNvSpPr txBox="1">
              <a:spLocks noChangeArrowheads="1"/>
            </p:cNvSpPr>
            <p:nvPr/>
          </p:nvSpPr>
          <p:spPr bwMode="auto">
            <a:xfrm>
              <a:off x="1869" y="199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4</a:t>
              </a:r>
            </a:p>
          </p:txBody>
        </p:sp>
        <p:sp>
          <p:nvSpPr>
            <p:cNvPr id="18450" name="Text Box 23"/>
            <p:cNvSpPr txBox="1">
              <a:spLocks noChangeArrowheads="1"/>
            </p:cNvSpPr>
            <p:nvPr/>
          </p:nvSpPr>
          <p:spPr bwMode="auto">
            <a:xfrm>
              <a:off x="1189" y="276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5</a:t>
              </a:r>
            </a:p>
          </p:txBody>
        </p:sp>
        <p:sp>
          <p:nvSpPr>
            <p:cNvPr id="18451" name="Text Box 24"/>
            <p:cNvSpPr txBox="1">
              <a:spLocks noChangeArrowheads="1"/>
            </p:cNvSpPr>
            <p:nvPr/>
          </p:nvSpPr>
          <p:spPr bwMode="auto">
            <a:xfrm>
              <a:off x="2504" y="13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7</a:t>
              </a:r>
            </a:p>
          </p:txBody>
        </p:sp>
        <p:sp>
          <p:nvSpPr>
            <p:cNvPr id="18452" name="Text Box 25"/>
            <p:cNvSpPr txBox="1">
              <a:spLocks noChangeArrowheads="1"/>
            </p:cNvSpPr>
            <p:nvPr/>
          </p:nvSpPr>
          <p:spPr bwMode="auto">
            <a:xfrm>
              <a:off x="1338" y="1855"/>
              <a:ext cx="2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6</a:t>
              </a:r>
            </a:p>
          </p:txBody>
        </p:sp>
        <p:sp>
          <p:nvSpPr>
            <p:cNvPr id="18453" name="Text Box 26"/>
            <p:cNvSpPr txBox="1">
              <a:spLocks noChangeArrowheads="1"/>
            </p:cNvSpPr>
            <p:nvPr/>
          </p:nvSpPr>
          <p:spPr bwMode="auto">
            <a:xfrm>
              <a:off x="2459" y="244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/>
                <a:t>8</a:t>
              </a:r>
            </a:p>
          </p:txBody>
        </p:sp>
      </p:grpSp>
      <p:sp>
        <p:nvSpPr>
          <p:cNvPr id="18436" name="Text Box 2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94527" y="3000328"/>
            <a:ext cx="32153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1 - исток</a:t>
            </a:r>
          </a:p>
          <a:p>
            <a:pPr eaLnBrk="1" hangingPunct="1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2 - устье</a:t>
            </a:r>
          </a:p>
          <a:p>
            <a:pPr eaLnBrk="1" hangingPunct="1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3 - верховье</a:t>
            </a:r>
          </a:p>
          <a:p>
            <a:pPr eaLnBrk="1" hangingPunct="1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– среднее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течение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7" name="TextBox 20"/>
          <p:cNvSpPr txBox="1">
            <a:spLocks noChangeArrowheads="1"/>
          </p:cNvSpPr>
          <p:nvPr/>
        </p:nvSpPr>
        <p:spPr bwMode="auto">
          <a:xfrm>
            <a:off x="369042" y="4492549"/>
            <a:ext cx="8523437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Падение реки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высотная разница между истоком и устьем.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Уклон реки </a:t>
            </a:r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падения к реки к ее длине.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Фарватер </a:t>
            </a:r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линия наибольших глубин 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 воды 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протекающей через поперечное сечение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единицу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(м³/сек).</a:t>
            </a: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8966" y="2919411"/>
            <a:ext cx="3602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низовье реки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7 – правые притоки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левый приток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73616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рассчитать падение и уклон реки?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Волга берёт начало на Валдайской возвышенности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(высота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 м) , впадает в Каспийское море.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лежит на 28 м ниже уровня моря. Общее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падение равно 256 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Волги 3530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Уклон будет равен  256 м/3530 км, или 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0,0000725% или 0,07‰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461814"/>
            <a:ext cx="1582032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517232"/>
            <a:ext cx="5328592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1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 РЕК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064561"/>
              </p:ext>
            </p:extLst>
          </p:nvPr>
        </p:nvGraphicFramePr>
        <p:xfrm>
          <a:off x="323528" y="1052736"/>
          <a:ext cx="8496946" cy="4864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1248139"/>
                <a:gridCol w="192021"/>
                <a:gridCol w="1944216"/>
                <a:gridCol w="696079"/>
                <a:gridCol w="1032113"/>
                <a:gridCol w="18002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Дождевое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Снеговое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Ледниковое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Подземное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Смешанное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Амазонка, Конго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Печора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Амударья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Многие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Лена, Енисей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8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РЕЖИМ РЕК</a:t>
                      </a:r>
                      <a:endParaRPr lang="ru-RU" sz="28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Изменение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уровня в реке, ее водоносности, процессы замерзания и вскрытия определяют режим реки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Половодье</a:t>
                      </a:r>
                      <a:endParaRPr lang="ru-RU" sz="24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Паводок</a:t>
                      </a:r>
                      <a:endParaRPr lang="ru-RU" sz="24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Межень</a:t>
                      </a:r>
                      <a:endParaRPr lang="ru-RU" sz="2400" b="1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Ежегодно повторяющееся в определенный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сезон года увеличение количества воды в реке в результате дождей, таяния снега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Внезапный, кратковременный подъем воды в реке, вызванный сильным дождем,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усиленным таянием снега или ледника в период оттепели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Самый низкий уровень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воды в реке, обусловленный очень жаркой или морозной погодой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28"/>
            <a:ext cx="885698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04248" y="389855"/>
            <a:ext cx="166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Половодье</a:t>
            </a: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3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241" y="4122076"/>
            <a:ext cx="2019180" cy="332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9" name="Line 45"/>
          <p:cNvSpPr>
            <a:spLocks noChangeShapeType="1"/>
          </p:cNvSpPr>
          <p:nvPr/>
        </p:nvSpPr>
        <p:spPr bwMode="auto">
          <a:xfrm>
            <a:off x="2771775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0" name="Text Box 70"/>
          <p:cNvSpPr txBox="1">
            <a:spLocks noChangeArrowheads="1"/>
          </p:cNvSpPr>
          <p:nvPr/>
        </p:nvSpPr>
        <p:spPr bwMode="auto">
          <a:xfrm>
            <a:off x="-992188" y="6184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9461" name="Line 73"/>
          <p:cNvSpPr>
            <a:spLocks noChangeShapeType="1"/>
          </p:cNvSpPr>
          <p:nvPr/>
        </p:nvSpPr>
        <p:spPr bwMode="auto">
          <a:xfrm>
            <a:off x="3132138" y="43656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462" name="Group 88"/>
          <p:cNvGrpSpPr>
            <a:grpSpLocks/>
          </p:cNvGrpSpPr>
          <p:nvPr/>
        </p:nvGrpSpPr>
        <p:grpSpPr bwMode="auto">
          <a:xfrm>
            <a:off x="397986" y="4125729"/>
            <a:ext cx="4298164" cy="2260127"/>
            <a:chOff x="249" y="1253"/>
            <a:chExt cx="2372" cy="2317"/>
          </a:xfrm>
        </p:grpSpPr>
        <p:sp>
          <p:nvSpPr>
            <p:cNvPr id="19465" name="Rectangle 4"/>
            <p:cNvSpPr>
              <a:spLocks noChangeArrowheads="1"/>
            </p:cNvSpPr>
            <p:nvPr/>
          </p:nvSpPr>
          <p:spPr bwMode="auto">
            <a:xfrm>
              <a:off x="255" y="1822"/>
              <a:ext cx="2307" cy="17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9466" name="Freeform 13"/>
            <p:cNvSpPr>
              <a:spLocks/>
            </p:cNvSpPr>
            <p:nvPr/>
          </p:nvSpPr>
          <p:spPr bwMode="auto">
            <a:xfrm>
              <a:off x="267" y="1933"/>
              <a:ext cx="2321" cy="1114"/>
            </a:xfrm>
            <a:custGeom>
              <a:avLst/>
              <a:gdLst>
                <a:gd name="T0" fmla="*/ 0 w 2321"/>
                <a:gd name="T1" fmla="*/ 0 h 1161"/>
                <a:gd name="T2" fmla="*/ 129 w 2321"/>
                <a:gd name="T3" fmla="*/ 32 h 1161"/>
                <a:gd name="T4" fmla="*/ 223 w 2321"/>
                <a:gd name="T5" fmla="*/ 99 h 1161"/>
                <a:gd name="T6" fmla="*/ 240 w 2321"/>
                <a:gd name="T7" fmla="*/ 122 h 1161"/>
                <a:gd name="T8" fmla="*/ 258 w 2321"/>
                <a:gd name="T9" fmla="*/ 144 h 1161"/>
                <a:gd name="T10" fmla="*/ 301 w 2321"/>
                <a:gd name="T11" fmla="*/ 236 h 1161"/>
                <a:gd name="T12" fmla="*/ 438 w 2321"/>
                <a:gd name="T13" fmla="*/ 470 h 1161"/>
                <a:gd name="T14" fmla="*/ 507 w 2321"/>
                <a:gd name="T15" fmla="*/ 556 h 1161"/>
                <a:gd name="T16" fmla="*/ 541 w 2321"/>
                <a:gd name="T17" fmla="*/ 623 h 1161"/>
                <a:gd name="T18" fmla="*/ 593 w 2321"/>
                <a:gd name="T19" fmla="*/ 774 h 1161"/>
                <a:gd name="T20" fmla="*/ 636 w 2321"/>
                <a:gd name="T21" fmla="*/ 897 h 1161"/>
                <a:gd name="T22" fmla="*/ 868 w 2321"/>
                <a:gd name="T23" fmla="*/ 1011 h 1161"/>
                <a:gd name="T24" fmla="*/ 1100 w 2321"/>
                <a:gd name="T25" fmla="*/ 1017 h 1161"/>
                <a:gd name="T26" fmla="*/ 1289 w 2321"/>
                <a:gd name="T27" fmla="*/ 1026 h 1161"/>
                <a:gd name="T28" fmla="*/ 1453 w 2321"/>
                <a:gd name="T29" fmla="*/ 1017 h 1161"/>
                <a:gd name="T30" fmla="*/ 1530 w 2321"/>
                <a:gd name="T31" fmla="*/ 988 h 1161"/>
                <a:gd name="T32" fmla="*/ 1625 w 2321"/>
                <a:gd name="T33" fmla="*/ 935 h 1161"/>
                <a:gd name="T34" fmla="*/ 1668 w 2321"/>
                <a:gd name="T35" fmla="*/ 865 h 1161"/>
                <a:gd name="T36" fmla="*/ 1702 w 2321"/>
                <a:gd name="T37" fmla="*/ 820 h 1161"/>
                <a:gd name="T38" fmla="*/ 1745 w 2321"/>
                <a:gd name="T39" fmla="*/ 752 h 1161"/>
                <a:gd name="T40" fmla="*/ 1814 w 2321"/>
                <a:gd name="T41" fmla="*/ 570 h 1161"/>
                <a:gd name="T42" fmla="*/ 1848 w 2321"/>
                <a:gd name="T43" fmla="*/ 533 h 1161"/>
                <a:gd name="T44" fmla="*/ 1891 w 2321"/>
                <a:gd name="T45" fmla="*/ 502 h 1161"/>
                <a:gd name="T46" fmla="*/ 2003 w 2321"/>
                <a:gd name="T47" fmla="*/ 410 h 1161"/>
                <a:gd name="T48" fmla="*/ 2140 w 2321"/>
                <a:gd name="T49" fmla="*/ 175 h 1161"/>
                <a:gd name="T50" fmla="*/ 2269 w 2321"/>
                <a:gd name="T51" fmla="*/ 83 h 1161"/>
                <a:gd name="T52" fmla="*/ 2304 w 2321"/>
                <a:gd name="T53" fmla="*/ 54 h 1161"/>
                <a:gd name="T54" fmla="*/ 2321 w 2321"/>
                <a:gd name="T55" fmla="*/ 32 h 11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21"/>
                <a:gd name="T85" fmla="*/ 0 h 1161"/>
                <a:gd name="T86" fmla="*/ 2321 w 2321"/>
                <a:gd name="T87" fmla="*/ 1161 h 11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21" h="1161">
                  <a:moveTo>
                    <a:pt x="0" y="0"/>
                  </a:moveTo>
                  <a:cubicBezTo>
                    <a:pt x="41" y="27"/>
                    <a:pt x="81" y="28"/>
                    <a:pt x="129" y="35"/>
                  </a:cubicBezTo>
                  <a:cubicBezTo>
                    <a:pt x="192" y="66"/>
                    <a:pt x="179" y="44"/>
                    <a:pt x="223" y="112"/>
                  </a:cubicBezTo>
                  <a:cubicBezTo>
                    <a:pt x="229" y="121"/>
                    <a:pt x="234" y="129"/>
                    <a:pt x="240" y="138"/>
                  </a:cubicBezTo>
                  <a:cubicBezTo>
                    <a:pt x="246" y="146"/>
                    <a:pt x="258" y="163"/>
                    <a:pt x="258" y="163"/>
                  </a:cubicBezTo>
                  <a:cubicBezTo>
                    <a:pt x="269" y="200"/>
                    <a:pt x="291" y="231"/>
                    <a:pt x="301" y="267"/>
                  </a:cubicBezTo>
                  <a:cubicBezTo>
                    <a:pt x="328" y="362"/>
                    <a:pt x="328" y="499"/>
                    <a:pt x="438" y="533"/>
                  </a:cubicBezTo>
                  <a:cubicBezTo>
                    <a:pt x="458" y="564"/>
                    <a:pt x="495" y="592"/>
                    <a:pt x="507" y="628"/>
                  </a:cubicBezTo>
                  <a:cubicBezTo>
                    <a:pt x="527" y="689"/>
                    <a:pt x="514" y="664"/>
                    <a:pt x="541" y="705"/>
                  </a:cubicBezTo>
                  <a:cubicBezTo>
                    <a:pt x="553" y="764"/>
                    <a:pt x="576" y="819"/>
                    <a:pt x="593" y="877"/>
                  </a:cubicBezTo>
                  <a:cubicBezTo>
                    <a:pt x="605" y="917"/>
                    <a:pt x="612" y="980"/>
                    <a:pt x="636" y="1015"/>
                  </a:cubicBezTo>
                  <a:cubicBezTo>
                    <a:pt x="673" y="1069"/>
                    <a:pt x="801" y="1140"/>
                    <a:pt x="868" y="1144"/>
                  </a:cubicBezTo>
                  <a:cubicBezTo>
                    <a:pt x="945" y="1149"/>
                    <a:pt x="1023" y="1149"/>
                    <a:pt x="1100" y="1152"/>
                  </a:cubicBezTo>
                  <a:cubicBezTo>
                    <a:pt x="1163" y="1155"/>
                    <a:pt x="1226" y="1158"/>
                    <a:pt x="1289" y="1161"/>
                  </a:cubicBezTo>
                  <a:cubicBezTo>
                    <a:pt x="1344" y="1158"/>
                    <a:pt x="1399" y="1159"/>
                    <a:pt x="1453" y="1152"/>
                  </a:cubicBezTo>
                  <a:cubicBezTo>
                    <a:pt x="1460" y="1151"/>
                    <a:pt x="1515" y="1122"/>
                    <a:pt x="1530" y="1118"/>
                  </a:cubicBezTo>
                  <a:cubicBezTo>
                    <a:pt x="1563" y="1096"/>
                    <a:pt x="1596" y="1086"/>
                    <a:pt x="1625" y="1058"/>
                  </a:cubicBezTo>
                  <a:cubicBezTo>
                    <a:pt x="1635" y="1027"/>
                    <a:pt x="1644" y="1003"/>
                    <a:pt x="1668" y="980"/>
                  </a:cubicBezTo>
                  <a:cubicBezTo>
                    <a:pt x="1682" y="934"/>
                    <a:pt x="1666" y="972"/>
                    <a:pt x="1702" y="929"/>
                  </a:cubicBezTo>
                  <a:cubicBezTo>
                    <a:pt x="1722" y="906"/>
                    <a:pt x="1728" y="876"/>
                    <a:pt x="1745" y="851"/>
                  </a:cubicBezTo>
                  <a:cubicBezTo>
                    <a:pt x="1760" y="795"/>
                    <a:pt x="1772" y="684"/>
                    <a:pt x="1814" y="645"/>
                  </a:cubicBezTo>
                  <a:cubicBezTo>
                    <a:pt x="1830" y="594"/>
                    <a:pt x="1809" y="641"/>
                    <a:pt x="1848" y="602"/>
                  </a:cubicBezTo>
                  <a:cubicBezTo>
                    <a:pt x="1887" y="563"/>
                    <a:pt x="1840" y="584"/>
                    <a:pt x="1891" y="568"/>
                  </a:cubicBezTo>
                  <a:cubicBezTo>
                    <a:pt x="1927" y="530"/>
                    <a:pt x="1966" y="501"/>
                    <a:pt x="2003" y="464"/>
                  </a:cubicBezTo>
                  <a:cubicBezTo>
                    <a:pt x="2033" y="375"/>
                    <a:pt x="2031" y="233"/>
                    <a:pt x="2140" y="198"/>
                  </a:cubicBezTo>
                  <a:cubicBezTo>
                    <a:pt x="2180" y="160"/>
                    <a:pt x="2225" y="129"/>
                    <a:pt x="2269" y="95"/>
                  </a:cubicBezTo>
                  <a:cubicBezTo>
                    <a:pt x="2275" y="90"/>
                    <a:pt x="2299" y="66"/>
                    <a:pt x="2304" y="60"/>
                  </a:cubicBezTo>
                  <a:cubicBezTo>
                    <a:pt x="2310" y="52"/>
                    <a:pt x="2321" y="35"/>
                    <a:pt x="2321" y="3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18"/>
            <p:cNvSpPr>
              <a:spLocks noChangeShapeType="1"/>
            </p:cNvSpPr>
            <p:nvPr/>
          </p:nvSpPr>
          <p:spPr bwMode="auto">
            <a:xfrm>
              <a:off x="839" y="2750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Freeform 21"/>
            <p:cNvSpPr>
              <a:spLocks/>
            </p:cNvSpPr>
            <p:nvPr/>
          </p:nvSpPr>
          <p:spPr bwMode="auto">
            <a:xfrm>
              <a:off x="1247" y="2750"/>
              <a:ext cx="382" cy="138"/>
            </a:xfrm>
            <a:custGeom>
              <a:avLst/>
              <a:gdLst>
                <a:gd name="T0" fmla="*/ 0 w 382"/>
                <a:gd name="T1" fmla="*/ 0 h 138"/>
                <a:gd name="T2" fmla="*/ 86 w 382"/>
                <a:gd name="T3" fmla="*/ 120 h 138"/>
                <a:gd name="T4" fmla="*/ 138 w 382"/>
                <a:gd name="T5" fmla="*/ 138 h 138"/>
                <a:gd name="T6" fmla="*/ 250 w 382"/>
                <a:gd name="T7" fmla="*/ 129 h 138"/>
                <a:gd name="T8" fmla="*/ 361 w 382"/>
                <a:gd name="T9" fmla="*/ 43 h 138"/>
                <a:gd name="T10" fmla="*/ 379 w 382"/>
                <a:gd name="T11" fmla="*/ 0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2"/>
                <a:gd name="T19" fmla="*/ 0 h 138"/>
                <a:gd name="T20" fmla="*/ 382 w 382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2" h="138">
                  <a:moveTo>
                    <a:pt x="0" y="0"/>
                  </a:moveTo>
                  <a:cubicBezTo>
                    <a:pt x="24" y="35"/>
                    <a:pt x="40" y="104"/>
                    <a:pt x="86" y="120"/>
                  </a:cubicBezTo>
                  <a:cubicBezTo>
                    <a:pt x="103" y="126"/>
                    <a:pt x="138" y="138"/>
                    <a:pt x="138" y="138"/>
                  </a:cubicBezTo>
                  <a:cubicBezTo>
                    <a:pt x="175" y="135"/>
                    <a:pt x="213" y="134"/>
                    <a:pt x="250" y="129"/>
                  </a:cubicBezTo>
                  <a:cubicBezTo>
                    <a:pt x="295" y="123"/>
                    <a:pt x="324" y="68"/>
                    <a:pt x="361" y="43"/>
                  </a:cubicBezTo>
                  <a:cubicBezTo>
                    <a:pt x="382" y="12"/>
                    <a:pt x="379" y="28"/>
                    <a:pt x="3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33"/>
            <p:cNvSpPr>
              <a:spLocks noChangeShapeType="1"/>
            </p:cNvSpPr>
            <p:nvPr/>
          </p:nvSpPr>
          <p:spPr bwMode="auto">
            <a:xfrm>
              <a:off x="271" y="1678"/>
              <a:ext cx="2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Text Box 35"/>
            <p:cNvSpPr txBox="1">
              <a:spLocks noChangeArrowheads="1"/>
            </p:cNvSpPr>
            <p:nvPr/>
          </p:nvSpPr>
          <p:spPr bwMode="auto">
            <a:xfrm>
              <a:off x="898" y="1253"/>
              <a:ext cx="121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Речная долина</a:t>
              </a:r>
            </a:p>
          </p:txBody>
        </p:sp>
        <p:sp>
          <p:nvSpPr>
            <p:cNvPr id="19471" name="Line 41"/>
            <p:cNvSpPr>
              <a:spLocks noChangeShapeType="1"/>
            </p:cNvSpPr>
            <p:nvPr/>
          </p:nvSpPr>
          <p:spPr bwMode="auto">
            <a:xfrm>
              <a:off x="930" y="284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Line 42"/>
            <p:cNvSpPr>
              <a:spLocks noChangeShapeType="1"/>
            </p:cNvSpPr>
            <p:nvPr/>
          </p:nvSpPr>
          <p:spPr bwMode="auto">
            <a:xfrm>
              <a:off x="1156" y="2931"/>
              <a:ext cx="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43"/>
            <p:cNvSpPr>
              <a:spLocks noChangeShapeType="1"/>
            </p:cNvSpPr>
            <p:nvPr/>
          </p:nvSpPr>
          <p:spPr bwMode="auto">
            <a:xfrm>
              <a:off x="1565" y="2976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46"/>
            <p:cNvSpPr>
              <a:spLocks noChangeShapeType="1"/>
            </p:cNvSpPr>
            <p:nvPr/>
          </p:nvSpPr>
          <p:spPr bwMode="auto">
            <a:xfrm>
              <a:off x="1701" y="284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Line 47"/>
            <p:cNvSpPr>
              <a:spLocks noChangeShapeType="1"/>
            </p:cNvSpPr>
            <p:nvPr/>
          </p:nvSpPr>
          <p:spPr bwMode="auto">
            <a:xfrm>
              <a:off x="1338" y="2976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Text Box 66"/>
            <p:cNvSpPr txBox="1">
              <a:spLocks noChangeArrowheads="1"/>
            </p:cNvSpPr>
            <p:nvPr/>
          </p:nvSpPr>
          <p:spPr bwMode="auto">
            <a:xfrm>
              <a:off x="1174" y="2387"/>
              <a:ext cx="54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усло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77" name="Line 67"/>
            <p:cNvSpPr>
              <a:spLocks noChangeShapeType="1"/>
            </p:cNvSpPr>
            <p:nvPr/>
          </p:nvSpPr>
          <p:spPr bwMode="auto">
            <a:xfrm>
              <a:off x="1429" y="2568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Text Box 68"/>
            <p:cNvSpPr txBox="1">
              <a:spLocks noChangeArrowheads="1"/>
            </p:cNvSpPr>
            <p:nvPr/>
          </p:nvSpPr>
          <p:spPr bwMode="auto">
            <a:xfrm>
              <a:off x="1129" y="2172"/>
              <a:ext cx="63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Пойма</a:t>
              </a:r>
            </a:p>
          </p:txBody>
        </p:sp>
        <p:sp>
          <p:nvSpPr>
            <p:cNvPr id="19479" name="Line 69"/>
            <p:cNvSpPr>
              <a:spLocks noChangeShapeType="1"/>
            </p:cNvSpPr>
            <p:nvPr/>
          </p:nvSpPr>
          <p:spPr bwMode="auto">
            <a:xfrm flipV="1">
              <a:off x="857" y="1888"/>
              <a:ext cx="1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Line 72"/>
            <p:cNvSpPr>
              <a:spLocks noChangeShapeType="1"/>
            </p:cNvSpPr>
            <p:nvPr/>
          </p:nvSpPr>
          <p:spPr bwMode="auto">
            <a:xfrm flipV="1">
              <a:off x="1991" y="1888"/>
              <a:ext cx="1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Line 75"/>
            <p:cNvSpPr>
              <a:spLocks noChangeShapeType="1"/>
            </p:cNvSpPr>
            <p:nvPr/>
          </p:nvSpPr>
          <p:spPr bwMode="auto">
            <a:xfrm>
              <a:off x="857" y="2387"/>
              <a:ext cx="1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Line 77"/>
            <p:cNvSpPr>
              <a:spLocks noChangeShapeType="1"/>
            </p:cNvSpPr>
            <p:nvPr/>
          </p:nvSpPr>
          <p:spPr bwMode="auto">
            <a:xfrm>
              <a:off x="249" y="1933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Line 78"/>
            <p:cNvSpPr>
              <a:spLocks noChangeShapeType="1"/>
            </p:cNvSpPr>
            <p:nvPr/>
          </p:nvSpPr>
          <p:spPr bwMode="auto">
            <a:xfrm>
              <a:off x="1991" y="1979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Text Box 79"/>
            <p:cNvSpPr txBox="1">
              <a:spLocks noChangeArrowheads="1"/>
            </p:cNvSpPr>
            <p:nvPr/>
          </p:nvSpPr>
          <p:spPr bwMode="auto">
            <a:xfrm>
              <a:off x="255" y="1849"/>
              <a:ext cx="55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Склон</a:t>
              </a:r>
            </a:p>
          </p:txBody>
        </p:sp>
        <p:sp>
          <p:nvSpPr>
            <p:cNvPr id="19485" name="Text Box 82"/>
            <p:cNvSpPr txBox="1">
              <a:spLocks noChangeArrowheads="1"/>
            </p:cNvSpPr>
            <p:nvPr/>
          </p:nvSpPr>
          <p:spPr bwMode="auto">
            <a:xfrm>
              <a:off x="1949" y="1787"/>
              <a:ext cx="67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долины</a:t>
              </a:r>
            </a:p>
          </p:txBody>
        </p:sp>
      </p:grpSp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val="1089557024"/>
              </p:ext>
            </p:extLst>
          </p:nvPr>
        </p:nvGraphicFramePr>
        <p:xfrm>
          <a:off x="323528" y="332656"/>
          <a:ext cx="8496944" cy="320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2" name="Group 4"/>
          <p:cNvGrpSpPr>
            <a:grpSpLocks/>
          </p:cNvGrpSpPr>
          <p:nvPr/>
        </p:nvGrpSpPr>
        <p:grpSpPr bwMode="auto">
          <a:xfrm>
            <a:off x="4788024" y="4142390"/>
            <a:ext cx="3974559" cy="2260127"/>
            <a:chOff x="2925" y="1159"/>
            <a:chExt cx="2495" cy="2453"/>
          </a:xfrm>
        </p:grpSpPr>
        <p:sp>
          <p:nvSpPr>
            <p:cNvPr id="53" name="Rectangle 5"/>
            <p:cNvSpPr>
              <a:spLocks noChangeArrowheads="1"/>
            </p:cNvSpPr>
            <p:nvPr/>
          </p:nvSpPr>
          <p:spPr bwMode="auto">
            <a:xfrm>
              <a:off x="2925" y="1162"/>
              <a:ext cx="2495" cy="2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3056" y="1159"/>
              <a:ext cx="2070" cy="1858"/>
            </a:xfrm>
            <a:custGeom>
              <a:avLst/>
              <a:gdLst>
                <a:gd name="T0" fmla="*/ 0 w 2070"/>
                <a:gd name="T1" fmla="*/ 13 h 1858"/>
                <a:gd name="T2" fmla="*/ 97 w 2070"/>
                <a:gd name="T3" fmla="*/ 71 h 1858"/>
                <a:gd name="T4" fmla="*/ 117 w 2070"/>
                <a:gd name="T5" fmla="*/ 100 h 1858"/>
                <a:gd name="T6" fmla="*/ 175 w 2070"/>
                <a:gd name="T7" fmla="*/ 139 h 1858"/>
                <a:gd name="T8" fmla="*/ 215 w 2070"/>
                <a:gd name="T9" fmla="*/ 198 h 1858"/>
                <a:gd name="T10" fmla="*/ 263 w 2070"/>
                <a:gd name="T11" fmla="*/ 286 h 1858"/>
                <a:gd name="T12" fmla="*/ 371 w 2070"/>
                <a:gd name="T13" fmla="*/ 598 h 1858"/>
                <a:gd name="T14" fmla="*/ 449 w 2070"/>
                <a:gd name="T15" fmla="*/ 745 h 1858"/>
                <a:gd name="T16" fmla="*/ 537 w 2070"/>
                <a:gd name="T17" fmla="*/ 881 h 1858"/>
                <a:gd name="T18" fmla="*/ 703 w 2070"/>
                <a:gd name="T19" fmla="*/ 1096 h 1858"/>
                <a:gd name="T20" fmla="*/ 751 w 2070"/>
                <a:gd name="T21" fmla="*/ 1184 h 1858"/>
                <a:gd name="T22" fmla="*/ 771 w 2070"/>
                <a:gd name="T23" fmla="*/ 1213 h 1858"/>
                <a:gd name="T24" fmla="*/ 830 w 2070"/>
                <a:gd name="T25" fmla="*/ 1379 h 1858"/>
                <a:gd name="T26" fmla="*/ 888 w 2070"/>
                <a:gd name="T27" fmla="*/ 1536 h 1858"/>
                <a:gd name="T28" fmla="*/ 996 w 2070"/>
                <a:gd name="T29" fmla="*/ 1789 h 1858"/>
                <a:gd name="T30" fmla="*/ 1005 w 2070"/>
                <a:gd name="T31" fmla="*/ 1819 h 1858"/>
                <a:gd name="T32" fmla="*/ 1035 w 2070"/>
                <a:gd name="T33" fmla="*/ 1828 h 1858"/>
                <a:gd name="T34" fmla="*/ 1093 w 2070"/>
                <a:gd name="T35" fmla="*/ 1858 h 1858"/>
                <a:gd name="T36" fmla="*/ 1161 w 2070"/>
                <a:gd name="T37" fmla="*/ 1789 h 1858"/>
                <a:gd name="T38" fmla="*/ 1201 w 2070"/>
                <a:gd name="T39" fmla="*/ 1731 h 1858"/>
                <a:gd name="T40" fmla="*/ 1279 w 2070"/>
                <a:gd name="T41" fmla="*/ 1487 h 1858"/>
                <a:gd name="T42" fmla="*/ 1327 w 2070"/>
                <a:gd name="T43" fmla="*/ 1321 h 1858"/>
                <a:gd name="T44" fmla="*/ 1435 w 2070"/>
                <a:gd name="T45" fmla="*/ 1174 h 1858"/>
                <a:gd name="T46" fmla="*/ 1611 w 2070"/>
                <a:gd name="T47" fmla="*/ 872 h 1858"/>
                <a:gd name="T48" fmla="*/ 1650 w 2070"/>
                <a:gd name="T49" fmla="*/ 686 h 1858"/>
                <a:gd name="T50" fmla="*/ 1689 w 2070"/>
                <a:gd name="T51" fmla="*/ 462 h 1858"/>
                <a:gd name="T52" fmla="*/ 1786 w 2070"/>
                <a:gd name="T53" fmla="*/ 227 h 1858"/>
                <a:gd name="T54" fmla="*/ 1864 w 2070"/>
                <a:gd name="T55" fmla="*/ 149 h 1858"/>
                <a:gd name="T56" fmla="*/ 1913 w 2070"/>
                <a:gd name="T57" fmla="*/ 110 h 1858"/>
                <a:gd name="T58" fmla="*/ 1972 w 2070"/>
                <a:gd name="T59" fmla="*/ 71 h 1858"/>
                <a:gd name="T60" fmla="*/ 2001 w 2070"/>
                <a:gd name="T61" fmla="*/ 42 h 1858"/>
                <a:gd name="T62" fmla="*/ 2030 w 2070"/>
                <a:gd name="T63" fmla="*/ 32 h 1858"/>
                <a:gd name="T64" fmla="*/ 2060 w 2070"/>
                <a:gd name="T65" fmla="*/ 3 h 18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0"/>
                <a:gd name="T100" fmla="*/ 0 h 1858"/>
                <a:gd name="T101" fmla="*/ 2070 w 2070"/>
                <a:gd name="T102" fmla="*/ 1858 h 18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0" h="1858">
                  <a:moveTo>
                    <a:pt x="0" y="13"/>
                  </a:moveTo>
                  <a:cubicBezTo>
                    <a:pt x="32" y="34"/>
                    <a:pt x="65" y="50"/>
                    <a:pt x="97" y="71"/>
                  </a:cubicBezTo>
                  <a:cubicBezTo>
                    <a:pt x="104" y="81"/>
                    <a:pt x="108" y="92"/>
                    <a:pt x="117" y="100"/>
                  </a:cubicBezTo>
                  <a:cubicBezTo>
                    <a:pt x="135" y="115"/>
                    <a:pt x="175" y="139"/>
                    <a:pt x="175" y="139"/>
                  </a:cubicBezTo>
                  <a:cubicBezTo>
                    <a:pt x="193" y="192"/>
                    <a:pt x="173" y="148"/>
                    <a:pt x="215" y="198"/>
                  </a:cubicBezTo>
                  <a:cubicBezTo>
                    <a:pt x="234" y="220"/>
                    <a:pt x="251" y="259"/>
                    <a:pt x="263" y="286"/>
                  </a:cubicBezTo>
                  <a:cubicBezTo>
                    <a:pt x="308" y="386"/>
                    <a:pt x="329" y="497"/>
                    <a:pt x="371" y="598"/>
                  </a:cubicBezTo>
                  <a:cubicBezTo>
                    <a:pt x="394" y="652"/>
                    <a:pt x="407" y="702"/>
                    <a:pt x="449" y="745"/>
                  </a:cubicBezTo>
                  <a:cubicBezTo>
                    <a:pt x="468" y="799"/>
                    <a:pt x="502" y="834"/>
                    <a:pt x="537" y="881"/>
                  </a:cubicBezTo>
                  <a:cubicBezTo>
                    <a:pt x="591" y="953"/>
                    <a:pt x="652" y="1022"/>
                    <a:pt x="703" y="1096"/>
                  </a:cubicBezTo>
                  <a:cubicBezTo>
                    <a:pt x="719" y="1147"/>
                    <a:pt x="707" y="1118"/>
                    <a:pt x="751" y="1184"/>
                  </a:cubicBezTo>
                  <a:cubicBezTo>
                    <a:pt x="758" y="1194"/>
                    <a:pt x="771" y="1213"/>
                    <a:pt x="771" y="1213"/>
                  </a:cubicBezTo>
                  <a:cubicBezTo>
                    <a:pt x="790" y="1269"/>
                    <a:pt x="803" y="1327"/>
                    <a:pt x="830" y="1379"/>
                  </a:cubicBezTo>
                  <a:cubicBezTo>
                    <a:pt x="841" y="1437"/>
                    <a:pt x="867" y="1482"/>
                    <a:pt x="888" y="1536"/>
                  </a:cubicBezTo>
                  <a:cubicBezTo>
                    <a:pt x="923" y="1623"/>
                    <a:pt x="941" y="1710"/>
                    <a:pt x="996" y="1789"/>
                  </a:cubicBezTo>
                  <a:cubicBezTo>
                    <a:pt x="999" y="1799"/>
                    <a:pt x="998" y="1812"/>
                    <a:pt x="1005" y="1819"/>
                  </a:cubicBezTo>
                  <a:cubicBezTo>
                    <a:pt x="1012" y="1826"/>
                    <a:pt x="1025" y="1825"/>
                    <a:pt x="1035" y="1828"/>
                  </a:cubicBezTo>
                  <a:cubicBezTo>
                    <a:pt x="1073" y="1840"/>
                    <a:pt x="1058" y="1834"/>
                    <a:pt x="1093" y="1858"/>
                  </a:cubicBezTo>
                  <a:cubicBezTo>
                    <a:pt x="1209" y="1781"/>
                    <a:pt x="1124" y="1856"/>
                    <a:pt x="1161" y="1789"/>
                  </a:cubicBezTo>
                  <a:cubicBezTo>
                    <a:pt x="1172" y="1768"/>
                    <a:pt x="1201" y="1731"/>
                    <a:pt x="1201" y="1731"/>
                  </a:cubicBezTo>
                  <a:cubicBezTo>
                    <a:pt x="1226" y="1649"/>
                    <a:pt x="1256" y="1569"/>
                    <a:pt x="1279" y="1487"/>
                  </a:cubicBezTo>
                  <a:cubicBezTo>
                    <a:pt x="1294" y="1435"/>
                    <a:pt x="1300" y="1369"/>
                    <a:pt x="1327" y="1321"/>
                  </a:cubicBezTo>
                  <a:cubicBezTo>
                    <a:pt x="1358" y="1266"/>
                    <a:pt x="1398" y="1222"/>
                    <a:pt x="1435" y="1174"/>
                  </a:cubicBezTo>
                  <a:cubicBezTo>
                    <a:pt x="1507" y="1081"/>
                    <a:pt x="1558" y="976"/>
                    <a:pt x="1611" y="872"/>
                  </a:cubicBezTo>
                  <a:cubicBezTo>
                    <a:pt x="1622" y="811"/>
                    <a:pt x="1630" y="745"/>
                    <a:pt x="1650" y="686"/>
                  </a:cubicBezTo>
                  <a:cubicBezTo>
                    <a:pt x="1660" y="611"/>
                    <a:pt x="1678" y="537"/>
                    <a:pt x="1689" y="462"/>
                  </a:cubicBezTo>
                  <a:cubicBezTo>
                    <a:pt x="1703" y="370"/>
                    <a:pt x="1696" y="273"/>
                    <a:pt x="1786" y="227"/>
                  </a:cubicBezTo>
                  <a:cubicBezTo>
                    <a:pt x="1809" y="194"/>
                    <a:pt x="1831" y="172"/>
                    <a:pt x="1864" y="149"/>
                  </a:cubicBezTo>
                  <a:cubicBezTo>
                    <a:pt x="1908" y="85"/>
                    <a:pt x="1857" y="147"/>
                    <a:pt x="1913" y="110"/>
                  </a:cubicBezTo>
                  <a:cubicBezTo>
                    <a:pt x="1986" y="61"/>
                    <a:pt x="1903" y="95"/>
                    <a:pt x="1972" y="71"/>
                  </a:cubicBezTo>
                  <a:cubicBezTo>
                    <a:pt x="1982" y="61"/>
                    <a:pt x="1990" y="50"/>
                    <a:pt x="2001" y="42"/>
                  </a:cubicBezTo>
                  <a:cubicBezTo>
                    <a:pt x="2009" y="36"/>
                    <a:pt x="2022" y="38"/>
                    <a:pt x="2030" y="32"/>
                  </a:cubicBezTo>
                  <a:cubicBezTo>
                    <a:pt x="2070" y="0"/>
                    <a:pt x="2033" y="3"/>
                    <a:pt x="206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4003" y="2835"/>
              <a:ext cx="254" cy="25"/>
            </a:xfrm>
            <a:custGeom>
              <a:avLst/>
              <a:gdLst>
                <a:gd name="T0" fmla="*/ 0 w 254"/>
                <a:gd name="T1" fmla="*/ 25 h 25"/>
                <a:gd name="T2" fmla="*/ 254 w 254"/>
                <a:gd name="T3" fmla="*/ 16 h 25"/>
                <a:gd name="T4" fmla="*/ 0 60000 65536"/>
                <a:gd name="T5" fmla="*/ 0 60000 65536"/>
                <a:gd name="T6" fmla="*/ 0 w 254"/>
                <a:gd name="T7" fmla="*/ 0 h 25"/>
                <a:gd name="T8" fmla="*/ 254 w 254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" h="25">
                  <a:moveTo>
                    <a:pt x="0" y="25"/>
                  </a:moveTo>
                  <a:cubicBezTo>
                    <a:pt x="109" y="0"/>
                    <a:pt x="26" y="16"/>
                    <a:pt x="254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3379" y="1570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3560" y="1220"/>
              <a:ext cx="113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Речная долина</a:t>
              </a: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3923" y="1991"/>
              <a:ext cx="621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Русло</a:t>
              </a: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 flipH="1">
              <a:off x="4150" y="2205"/>
              <a:ext cx="45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" y="3573016"/>
            <a:ext cx="4670573" cy="307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38" y="3568794"/>
            <a:ext cx="4342632" cy="307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16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274" y="476672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НА РЕЖИМ И ХАРАКТЕР ТЕЧЕНИЯ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117692"/>
              </p:ext>
            </p:extLst>
          </p:nvPr>
        </p:nvGraphicFramePr>
        <p:xfrm>
          <a:off x="385533" y="1124744"/>
          <a:ext cx="8352928" cy="2799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0511"/>
                <a:gridCol w="3752417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Климат</a:t>
                      </a:r>
                      <a:endParaRPr lang="ru-RU" sz="24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Рельеф</a:t>
                      </a:r>
                      <a:endParaRPr lang="ru-RU" sz="24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85655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расход воды и увеличение стока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характер течения реки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0225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воды в реке, половодья и паводки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величину стока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8565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Замерзание и вскрытие ото льда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форму долины реки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5684"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Бифуркация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разделение бассейна</a:t>
                      </a:r>
                      <a:r>
                        <a:rPr lang="ru-RU" sz="2400" b="1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одной реки на две части, (относящиеся к разным бассейнам стока (река </a:t>
                      </a:r>
                      <a:r>
                        <a:rPr lang="ru-RU" sz="2400" b="1" i="0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Касикьяре</a:t>
                      </a:r>
                      <a:r>
                        <a:rPr lang="ru-RU" sz="2400" b="1" i="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693" y="4293096"/>
            <a:ext cx="82007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Территории, не имеющие стока в океан или море –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внутреннего стока</a:t>
            </a: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источник пресной воды для промышленности, сельского хозяйства и водоснабжения, рекреационные ресурсы, транспортные артерии, ГЭС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2" y="4077072"/>
            <a:ext cx="4178591" cy="2442084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57" y="4077072"/>
            <a:ext cx="4100381" cy="2428204"/>
          </a:xfrm>
          <a:prstGeom prst="rect">
            <a:avLst/>
          </a:prstGeom>
          <a:ln w="381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0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 - 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21744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риродные водоем, </a:t>
            </a: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образовавшийся в </a:t>
            </a:r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естественном </a:t>
            </a: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углублении  поверхности </a:t>
            </a:r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Занимают 2% поверхности суши и размещены неравномерно.</a:t>
            </a:r>
            <a:endParaRPr lang="ru-RU" sz="2400" dirty="0">
              <a:solidFill>
                <a:srgbClr val="0033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36501"/>
              </p:ext>
            </p:extLst>
          </p:nvPr>
        </p:nvGraphicFramePr>
        <p:xfrm>
          <a:off x="395536" y="2132856"/>
          <a:ext cx="8208912" cy="2322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952328"/>
                <a:gridCol w="3168352"/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приходу воды и расходу воды</a:t>
                      </a:r>
                      <a:endParaRPr lang="ru-RU" sz="24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4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4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Сточные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Байкал,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Виннипег, Онтарио, Онежское, Женевское, Гурон 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Бессточные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Каспийское,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Балкаш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Чад, Эйр, 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Алаколь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Иссык-Куль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83748"/>
              </p:ext>
            </p:extLst>
          </p:nvPr>
        </p:nvGraphicFramePr>
        <p:xfrm>
          <a:off x="467544" y="4581128"/>
          <a:ext cx="8208912" cy="1536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304256"/>
                <a:gridCol w="3744416"/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</a:t>
                      </a:r>
                      <a:r>
                        <a:rPr lang="ru-RU" sz="24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солёности</a:t>
                      </a:r>
                      <a:endParaRPr lang="ru-RU" sz="24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4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Пресные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менее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Байкал, Верхнее, Эри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Соленные 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1-47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Каспий, Арал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Минеральные 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более 47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Баскунчак, Мертвое море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3203848" y="2611026"/>
            <a:ext cx="1440160" cy="77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22306" y="3573016"/>
            <a:ext cx="1440160" cy="77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44008" y="2996218"/>
            <a:ext cx="621235" cy="385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55776" y="2611026"/>
            <a:ext cx="735189" cy="157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483768" y="3251369"/>
            <a:ext cx="858979" cy="1128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662467" y="3958208"/>
            <a:ext cx="701621" cy="16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555776" y="3691886"/>
            <a:ext cx="786971" cy="135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583476" y="4224551"/>
            <a:ext cx="858979" cy="1128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39" y="2548281"/>
            <a:ext cx="3059491" cy="195493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30" y="2548281"/>
            <a:ext cx="3056118" cy="1954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2555776" y="2583380"/>
            <a:ext cx="117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24128" y="254828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Эйр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1660</Words>
  <Application>Microsoft Office PowerPoint</Application>
  <PresentationFormat>Экран (4:3)</PresentationFormat>
  <Paragraphs>323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ВОДЫ СУШИ</vt:lpstr>
      <vt:lpstr>Презентация PowerPoint</vt:lpstr>
      <vt:lpstr>РЕКИ</vt:lpstr>
      <vt:lpstr>СХЕМА РЕКИ</vt:lpstr>
      <vt:lpstr>Как рассчитать падение и уклон реки?</vt:lpstr>
      <vt:lpstr>ПИТАНИЕ РЕК</vt:lpstr>
      <vt:lpstr>Презентация PowerPoint</vt:lpstr>
      <vt:lpstr>ВЛИЯНИЕ НА РЕЖИМ И ХАРАКТЕР ТЕЧЕНИЯ</vt:lpstr>
      <vt:lpstr>ОЗЕРО - </vt:lpstr>
      <vt:lpstr>Презентация PowerPoint</vt:lpstr>
      <vt:lpstr>ПОДЗЕМНЫЕ ВОДЫ – воды, находящиеся в почве, горных породах, в верхней части земной коры.  Условия образования: достаточное количество атмосферных осадков, способность горных пород пропускать воду</vt:lpstr>
      <vt:lpstr>БОЛОТА</vt:lpstr>
      <vt:lpstr>ЛЕДНИКИ</vt:lpstr>
      <vt:lpstr>САМЫЙ, САМОЕ, САМАЯ…</vt:lpstr>
      <vt:lpstr>На дом: §</vt:lpstr>
      <vt:lpstr>Готовимся к ЕНТ</vt:lpstr>
      <vt:lpstr>Презентация PowerPoint</vt:lpstr>
      <vt:lpstr>Презентация PowerPoint</vt:lpstr>
      <vt:lpstr>Презентация PowerPoint</vt:lpstr>
      <vt:lpstr>ИНТЕРНЕТ ИСТОЧНИКИ</vt:lpstr>
    </vt:vector>
  </TitlesOfParts>
  <Manager>АКТАУ</Manager>
  <Company>ЭКЛИЦЕЙ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ВОДЫ СУШИ</dc:title>
  <dc:subject>ГИДРОСФЕРА</dc:subject>
  <dc:creator>РЯБОВА Л.Н.</dc:creator>
  <cp:keywords>НИКИТА</cp:keywords>
  <dc:description>ГЕОГРАФИЯ</dc:description>
  <cp:lastModifiedBy>Dell</cp:lastModifiedBy>
  <cp:revision>73</cp:revision>
  <dcterms:created xsi:type="dcterms:W3CDTF">2015-07-18T16:55:19Z</dcterms:created>
  <dcterms:modified xsi:type="dcterms:W3CDTF">2015-10-22T15:32:16Z</dcterms:modified>
  <cp:category>10 КЛАСС</cp:category>
</cp:coreProperties>
</file>