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2" r:id="rId4"/>
    <p:sldId id="262" r:id="rId5"/>
    <p:sldId id="264" r:id="rId6"/>
    <p:sldId id="279" r:id="rId7"/>
    <p:sldId id="273" r:id="rId8"/>
    <p:sldId id="276" r:id="rId9"/>
    <p:sldId id="275" r:id="rId10"/>
    <p:sldId id="280" r:id="rId11"/>
    <p:sldId id="269" r:id="rId12"/>
    <p:sldId id="270" r:id="rId13"/>
    <p:sldId id="277" r:id="rId14"/>
    <p:sldId id="278" r:id="rId15"/>
    <p:sldId id="281" r:id="rId16"/>
    <p:sldId id="282" r:id="rId17"/>
    <p:sldId id="283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71" autoAdjust="0"/>
  </p:normalViewPr>
  <p:slideViewPr>
    <p:cSldViewPr>
      <p:cViewPr varScale="1">
        <p:scale>
          <a:sx n="90" d="100"/>
          <a:sy n="90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F271E-78D2-499E-9822-27AFDC631865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CAC1D-93F6-44E6-A66B-6C3F3BDD2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2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CAC1D-93F6-44E6-A66B-6C3F3BDD25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"/>
          <a:stretch/>
        </p:blipFill>
        <p:spPr>
          <a:xfrm>
            <a:off x="-11470" y="-34124"/>
            <a:ext cx="9155469" cy="68921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 userDrawn="1"/>
        </p:nvSpPr>
        <p:spPr>
          <a:xfrm>
            <a:off x="1835696" y="6381328"/>
            <a:ext cx="721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Рябова Л.Н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E642-1336-4476-8BF4-031DEB8CA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045" r="1540" b="4410"/>
          <a:stretch/>
        </p:blipFill>
        <p:spPr>
          <a:xfrm>
            <a:off x="-80864" y="-38135"/>
            <a:ext cx="9227118" cy="70590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5503" r="4603" b="4973"/>
          <a:stretch/>
        </p:blipFill>
        <p:spPr>
          <a:xfrm>
            <a:off x="67219" y="195129"/>
            <a:ext cx="8930952" cy="66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"/>
          <a:stretch/>
        </p:blipFill>
        <p:spPr>
          <a:xfrm>
            <a:off x="2952" y="0"/>
            <a:ext cx="9155469" cy="68921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5503" r="4603" b="4973"/>
          <a:stretch/>
        </p:blipFill>
        <p:spPr>
          <a:xfrm>
            <a:off x="115210" y="215969"/>
            <a:ext cx="8930952" cy="646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cosystema.ru/07referats/slovgeo/img/851.jpg" TargetMode="External"/><Relationship Id="rId13" Type="http://schemas.openxmlformats.org/officeDocument/2006/relationships/hyperlink" Target="http://900igr.net/datai/okruzhajuschij-mir/More-okean/0007-004-Poluostrova.jpg" TargetMode="External"/><Relationship Id="rId3" Type="http://schemas.openxmlformats.org/officeDocument/2006/relationships/hyperlink" Target="http://www.liveinternet.ru/users/rosavetrov/post220028208/" TargetMode="External"/><Relationship Id="rId7" Type="http://schemas.openxmlformats.org/officeDocument/2006/relationships/hyperlink" Target="http://www.holidaym.ru/finland/fin_history_5_b.jpg" TargetMode="External"/><Relationship Id="rId12" Type="http://schemas.openxmlformats.org/officeDocument/2006/relationships/hyperlink" Target="http://www.lifanovsky.com/wp-content/uploads/2012/10/ol1_.jpg" TargetMode="External"/><Relationship Id="rId2" Type="http://schemas.openxmlformats.org/officeDocument/2006/relationships/hyperlink" Target="http://m.io.ua/img_aa/medium/0080/08/0080084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ldives.grandtour.ru/static/hotel_images/45/31475_613975.jpg" TargetMode="External"/><Relationship Id="rId11" Type="http://schemas.openxmlformats.org/officeDocument/2006/relationships/hyperlink" Target="http://daypic.ru/pars/20131117/20131117_6265/25.jpg" TargetMode="External"/><Relationship Id="rId5" Type="http://schemas.openxmlformats.org/officeDocument/2006/relationships/hyperlink" Target="http://d3mlntcv38ck9k.cloudfront.net/content/konspekt_image/15957/0663ee5f15c39acaa404179dd4098294.jpg" TargetMode="External"/><Relationship Id="rId10" Type="http://schemas.openxmlformats.org/officeDocument/2006/relationships/hyperlink" Target="http://onewall.ru/f/33/golubaya_laguna_1920x1080.jpg" TargetMode="External"/><Relationship Id="rId4" Type="http://schemas.openxmlformats.org/officeDocument/2006/relationships/hyperlink" Target="http://900igr.net/datas/biologija/Krugovorot/0006-006-Krugovorot-vody-v-prirode-vsemirnyj-protsess.jpg" TargetMode="External"/><Relationship Id="rId9" Type="http://schemas.openxmlformats.org/officeDocument/2006/relationships/hyperlink" Target="http://repartee.ru/wp-content/uploads/2012/03/%D0%9A%D0%B0%D1%80%D1%82%D0%B0-%D0%B1%D0%B0%D1%81%D1%81%D0%B5%D0%B9%D0%BD%D0%B0-%D0%9E%D0%B1%D1%8C.png" TargetMode="External"/><Relationship Id="rId14" Type="http://schemas.openxmlformats.org/officeDocument/2006/relationships/hyperlink" Target="http://&#1079;&#1085;&#1072;&#1081;&#1075;&#1076;&#1077;.&#1088;&#1092;/wp-content/uploads/2014/01/Tihiy_okean_-_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8352928" cy="2304256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 </a:t>
            </a:r>
            <a:br>
              <a:rPr lang="ru-RU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ЕЕ СОСТАВНЫЕ ЧАСТИ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/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7947" y="444373"/>
            <a:ext cx="6048672" cy="516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движения воды в океане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7947" y="1301552"/>
            <a:ext cx="2381133" cy="7592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0533" y="1301552"/>
            <a:ext cx="2293122" cy="7592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051" y="4653136"/>
            <a:ext cx="3498464" cy="759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Приливы и отливы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64" y="2260352"/>
            <a:ext cx="1800199" cy="513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Ветровые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8190" y="2274302"/>
            <a:ext cx="1755441" cy="513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Цунами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18415" y="2308019"/>
            <a:ext cx="1755441" cy="5137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Теплые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2697" y="2274302"/>
            <a:ext cx="1909126" cy="513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112" y="3236551"/>
            <a:ext cx="2027502" cy="7299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Переменные ветры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12811" y="3140968"/>
            <a:ext cx="2277936" cy="7299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Постоянные ветры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53313" y="5822585"/>
            <a:ext cx="2453141" cy="7299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Притяжение Луны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>
            <a:stCxn id="5" idx="2"/>
            <a:endCxn id="6" idx="0"/>
          </p:cNvCxnSpPr>
          <p:nvPr/>
        </p:nvCxnSpPr>
        <p:spPr>
          <a:xfrm flipH="1">
            <a:off x="2758514" y="961005"/>
            <a:ext cx="1833769" cy="34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73380" y="942006"/>
            <a:ext cx="0" cy="369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5" idx="2"/>
            <a:endCxn id="7" idx="0"/>
          </p:cNvCxnSpPr>
          <p:nvPr/>
        </p:nvCxnSpPr>
        <p:spPr>
          <a:xfrm>
            <a:off x="4592283" y="961005"/>
            <a:ext cx="2074811" cy="340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353049" y="3230014"/>
            <a:ext cx="2277936" cy="7299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Землетрясения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я соединительная линия 29"/>
          <p:cNvCxnSpPr>
            <a:stCxn id="6" idx="2"/>
            <a:endCxn id="9" idx="0"/>
          </p:cNvCxnSpPr>
          <p:nvPr/>
        </p:nvCxnSpPr>
        <p:spPr>
          <a:xfrm flipH="1">
            <a:off x="1235864" y="2060846"/>
            <a:ext cx="1522650" cy="199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0" idx="0"/>
          </p:cNvCxnSpPr>
          <p:nvPr/>
        </p:nvCxnSpPr>
        <p:spPr>
          <a:xfrm flipH="1" flipV="1">
            <a:off x="2700219" y="2078742"/>
            <a:ext cx="555692" cy="195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9" idx="2"/>
            <a:endCxn id="15" idx="0"/>
          </p:cNvCxnSpPr>
          <p:nvPr/>
        </p:nvCxnSpPr>
        <p:spPr>
          <a:xfrm flipH="1">
            <a:off x="1235863" y="2774122"/>
            <a:ext cx="1" cy="46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453314" y="2821789"/>
            <a:ext cx="0" cy="389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2" idx="2"/>
            <a:endCxn id="18" idx="0"/>
          </p:cNvCxnSpPr>
          <p:nvPr/>
        </p:nvCxnSpPr>
        <p:spPr>
          <a:xfrm>
            <a:off x="5796136" y="2821789"/>
            <a:ext cx="1155643" cy="319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3" idx="2"/>
            <a:endCxn id="18" idx="0"/>
          </p:cNvCxnSpPr>
          <p:nvPr/>
        </p:nvCxnSpPr>
        <p:spPr>
          <a:xfrm flipH="1">
            <a:off x="6951779" y="2788072"/>
            <a:ext cx="945481" cy="352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573380" y="5412432"/>
            <a:ext cx="0" cy="389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7" idx="2"/>
          </p:cNvCxnSpPr>
          <p:nvPr/>
        </p:nvCxnSpPr>
        <p:spPr>
          <a:xfrm flipH="1" flipV="1">
            <a:off x="6667094" y="2060847"/>
            <a:ext cx="864785" cy="210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2" idx="0"/>
            <a:endCxn id="7" idx="2"/>
          </p:cNvCxnSpPr>
          <p:nvPr/>
        </p:nvCxnSpPr>
        <p:spPr>
          <a:xfrm flipV="1">
            <a:off x="5796136" y="2060847"/>
            <a:ext cx="870958" cy="247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9"/>
            <a:ext cx="8568952" cy="50405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ОКЕАНИЧЕСКОЙ ВОДЫ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25192"/>
              </p:ext>
            </p:extLst>
          </p:nvPr>
        </p:nvGraphicFramePr>
        <p:xfrm>
          <a:off x="251520" y="776547"/>
          <a:ext cx="8568952" cy="576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792088"/>
                <a:gridCol w="1368152"/>
                <a:gridCol w="3240360"/>
              </a:tblGrid>
              <a:tr h="463359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Волнения –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колебательные движения воды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85"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Ветер</a:t>
                      </a:r>
                      <a:endParaRPr lang="ru-RU" sz="22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Ветровые волны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85"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Подводные землетрясения</a:t>
                      </a:r>
                      <a:endParaRPr lang="ru-RU" sz="22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Цунами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85"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Притяжения</a:t>
                      </a:r>
                      <a:r>
                        <a:rPr lang="ru-RU" sz="22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Луны и Солнце</a:t>
                      </a:r>
                      <a:endParaRPr lang="ru-RU" sz="22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Приливы и отливы: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Фанди – 18 м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806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Течения- поступательные движения воды 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85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продолжительность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глубине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температуре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97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Постоянные</a:t>
                      </a:r>
                      <a:endParaRPr lang="ru-RU" sz="20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Периодические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Временные</a:t>
                      </a:r>
                      <a:endParaRPr lang="ru-RU" sz="20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Поверхностные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Глубинные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Придонные</a:t>
                      </a:r>
                      <a:endParaRPr lang="ru-RU" sz="20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Теплые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(от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экватора):  </a:t>
                      </a:r>
                      <a:r>
                        <a:rPr lang="ru-RU" sz="2000" b="1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Гольстрим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Бразильское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Холодные (к экватору):</a:t>
                      </a:r>
                      <a:r>
                        <a:rPr lang="ru-RU" sz="20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2000" b="1" baseline="0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Лабрадорское</a:t>
                      </a:r>
                      <a:endParaRPr lang="ru-RU" sz="2000" b="1" dirty="0" smtClean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Постоянные ветры</a:t>
                      </a:r>
                      <a:endParaRPr lang="ru-RU" sz="24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Дрейфовые (Западных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ветров)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Сезонные ветры</a:t>
                      </a:r>
                      <a:endParaRPr lang="ru-RU" sz="24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Ветровые (Сомалийское)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806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Разница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высот уровня воды</a:t>
                      </a:r>
                      <a:endParaRPr lang="ru-RU" sz="24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Сточные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Мозамбикское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06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Возмещение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убыли воды</a:t>
                      </a:r>
                      <a:endParaRPr lang="ru-RU" sz="24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Компенсационные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4074807" y="1240397"/>
            <a:ext cx="244602" cy="388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074807" y="1628800"/>
            <a:ext cx="244602" cy="388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90882" y="2078248"/>
            <a:ext cx="244602" cy="388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90882" y="4690040"/>
            <a:ext cx="244602" cy="388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90882" y="5215560"/>
            <a:ext cx="244602" cy="388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094876" y="5663434"/>
            <a:ext cx="244602" cy="388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02357" y="6170308"/>
            <a:ext cx="244602" cy="388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51" y="652610"/>
            <a:ext cx="9297766" cy="6304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00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САМЫЙ, САМАЯ, САМОЕ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640960" cy="4886672"/>
          </a:xfrm>
        </p:spPr>
        <p:txBody>
          <a:bodyPr>
            <a:normAutofit/>
          </a:bodyPr>
          <a:lstStyle/>
          <a:p>
            <a:pPr marL="358775" indent="-35877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Крупнейшие 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тёплые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течения: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Гольфстрим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Куросио, Бразильское</a:t>
            </a:r>
          </a:p>
          <a:p>
            <a:pPr marL="358775" indent="-35877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Крупнейшее 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холодное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Антарктическое или Западных ветров</a:t>
            </a:r>
          </a:p>
          <a:p>
            <a:pPr marL="358775" indent="-358775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и глубокое -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Филиппинское море</a:t>
            </a:r>
          </a:p>
          <a:p>
            <a:pPr marL="358775" indent="-358775" eaLnBrk="1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Тёплое -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Красное море (28-29С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°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58775" indent="-35877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Солёное -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Красное море (41‰)</a:t>
            </a:r>
          </a:p>
          <a:p>
            <a:pPr marL="358775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впадинах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Красного моря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+72С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(внутреннее тепло Земли)</a:t>
            </a:r>
          </a:p>
          <a:p>
            <a:pPr marL="358775" indent="-35877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маленькое –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Мраморное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разломе земной коры)</a:t>
            </a:r>
          </a:p>
          <a:p>
            <a:pPr marL="358775" indent="-358775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прозрачное море –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Саргассово (60 м)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9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08" y="0"/>
            <a:ext cx="9252520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§11-12 (СТР. 50-57)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0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ЕНТ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336704"/>
          </a:xfrm>
        </p:spPr>
        <p:txBody>
          <a:bodyPr>
            <a:normAutofit fontScale="55000" lnSpcReduction="20000"/>
          </a:bodyPr>
          <a:lstStyle/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изменяется температура на поверхности океана с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изменением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широты?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зависит соленость вод морей и океанов?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средняя температура вод океана?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изменяется температура океанической воды с глубиной?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какой температуре замерзает вода в океане?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факторы обусловливают соленость поверхностных вод?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какой причине возникают волны? 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волны выше — возникающие во внутренних морях или океанические? Почему?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распределяется соленость океанических вод по географи­ческим широтам?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влиянием каких сил возникают приливы и отливы?</a:t>
            </a:r>
          </a:p>
          <a:p>
            <a:pPr marL="358775" lvl="0" indent="-358775">
              <a:buFont typeface="+mj-lt"/>
              <a:buAutoNum type="arabicPeriod"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составные части Мирового океана.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9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  <a:endParaRPr lang="ru-RU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какой части земного шара образуются айсберги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у побережья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Африки;         б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северном побережье Евразии;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на полярном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круге;              г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экваторе;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у побережья Антарктиды и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Гренландии.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Сколько процентов поверхности Земли занимает Мировой океан: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40%;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29%;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60%;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%;        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70,8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Шельф какого океана занимает 1/3 океанического дна: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Тихого океана;                         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г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Индийского океана;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Атлантического океана;                  д) Средиземного моря.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Северного Ледовитого океана;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Крупная форма </a:t>
            </a:r>
            <a:r>
              <a:rPr lang="ru-RU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рельефа </a:t>
            </a: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океанического дна: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материковая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отмель;    б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срединные океанические хребты;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желоб;                                г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впадина;               д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подводные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причина образования океанических течений: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воздушные массы;     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давление воздуха;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постоянные ветры;    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температура океанической воды.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осадки;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38559" y="1671092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652120" y="2564904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42664" y="3789040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63888" y="4509120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54837" y="5877272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Части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Мирового океана: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полуострова, заливы, проливы     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Моря, материк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шельф             г)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Море, пролив, рифы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Архипелаг, коралловые рифы.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7.Средняя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глубина мирового океана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составляет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б) 3000м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3260м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г)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4555м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д)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3700м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8.Самый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и глубокий </a:t>
            </a: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океан: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Атлантический          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Ледовитый океан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Тихий океан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д)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океан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Испанский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путешественник, открывший Тихий океан: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Колумб                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Магеллан           в)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Кук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Гамма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Ливингстон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Самый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глубокий участок океана: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Пуэрто-Рико желоб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Зондский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желоб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Гренландское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     г)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Марианский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желоб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Желоб Ява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соленость Мирового океана: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20 промилле            б) 30 промилле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40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промилле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35 промилле            д) 32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промилле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Небольшая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океана или моря,  глубоко вдающаяся в сушу: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Море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б) Залив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в) Пролив        г) Озеро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д) Остров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23515" y="620688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69798" y="1772816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203848" y="2708920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925571" y="3282443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563888" y="4437112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95553" y="5373216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895990" y="6144158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98477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Доля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 Мирового океана в составе гидросферы составляет ...(%)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а) 97     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77          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87               г) 94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Главным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источником атмосферной влаги является ..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73050" indent="-952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а) водяной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б) Мировой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     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952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в) поверхность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 и озер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г) зеленые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Для соленой воды, по сравнению с пресной, характерны ...</a:t>
            </a:r>
          </a:p>
          <a:p>
            <a:pPr marL="273050" indent="-1778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а) пониженные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температуры  замерзания и кипения</a:t>
            </a:r>
          </a:p>
          <a:p>
            <a:pPr marL="273050" indent="-1778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б) пониженная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замерзания и повышенная температура кипения</a:t>
            </a:r>
          </a:p>
          <a:p>
            <a:pPr marL="273050" indent="-1778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в) повышенная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замерзания и пониженная температура кипения</a:t>
            </a:r>
          </a:p>
          <a:p>
            <a:pPr marL="273050" indent="-1778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повышенные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температуры замерзания и кипения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Зависимость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океанской воды от географической широты более всего заметна...</a:t>
            </a:r>
          </a:p>
          <a:p>
            <a:pPr marL="273050" indent="-2730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а) 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поверхности воды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глубине 500 м     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3050" indent="-2730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в) 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глубине 1000 м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дна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17.Наиболее </a:t>
            </a:r>
            <a:r>
              <a:rPr 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соленость океанских вод характерна для ... широт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экваториальных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тропических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умеренных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арктических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24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5087770" y="929866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644008" y="1484784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056596" y="5870151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5536" y="4725144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95536" y="2420888"/>
            <a:ext cx="167444" cy="1863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ИСТОЧНИКИ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289451"/>
          </a:xfrm>
        </p:spPr>
        <p:txBody>
          <a:bodyPr/>
          <a:lstStyle/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http://m.io.ua/img_aa/medium/0080/08/00800844.jpg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Вода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http://www.liveinternet.ru/users/rosavetrov/post220028208/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Водопад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900igr.net/datas/biologija/Krugovorot/0006-006-Krugovorot-vody-v-prirode-vsemirnyj-protsess.jpg</a:t>
            </a:r>
            <a:r>
              <a:rPr lang="ru-RU" sz="1400" dirty="0" smtClean="0"/>
              <a:t>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d3mlntcv38ck9k.cloudfront.net/content/konspekt_image/15957/0663ee5f15c39acaa404179dd4098294.jpg</a:t>
            </a:r>
            <a:r>
              <a:rPr lang="ru-RU" sz="1400" dirty="0" smtClean="0"/>
              <a:t> Карта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maldives.grandtour.ru/static/hotel_images/45/31475_613975.jpg</a:t>
            </a:r>
            <a:r>
              <a:rPr lang="ru-RU" sz="1400" dirty="0" smtClean="0"/>
              <a:t> Атолл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www.holidaym.ru/finland/fin_history_5_b.jpg</a:t>
            </a:r>
            <a:r>
              <a:rPr lang="ru-RU" sz="1400" dirty="0" smtClean="0"/>
              <a:t> Финский архипелаг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ecosystema.ru/07referats/slovgeo/img/851.jpg</a:t>
            </a:r>
            <a:r>
              <a:rPr lang="ru-RU" sz="1400" dirty="0" smtClean="0"/>
              <a:t> Карта морских течений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9"/>
              </a:rPr>
              <a:t>http://repartee.ru/wp-content/uploads/2012/03/%D0%9A%D0%B0%D1%80%D1%82%D0%B0-%D0%B1%D0%B0%D1%81%D1%81%D0%B5%D0%B9%D0%BD%D0%B0-%</a:t>
            </a:r>
            <a:r>
              <a:rPr lang="en-US" sz="1400" dirty="0" smtClean="0">
                <a:hlinkClick r:id="rId9"/>
              </a:rPr>
              <a:t>D0%9E%D0%B1%D1%8C.png</a:t>
            </a:r>
            <a:r>
              <a:rPr lang="ru-RU" sz="1400" dirty="0" smtClean="0"/>
              <a:t> Эстуарий Оби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onewall.ru/f/33/golubaya_laguna_1920x1080.jpg</a:t>
            </a:r>
            <a:r>
              <a:rPr lang="ru-RU" sz="1400" dirty="0" smtClean="0"/>
              <a:t> Лагуна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daypic.ru/pars/20131117/20131117_6265/25.jpg</a:t>
            </a:r>
            <a:r>
              <a:rPr lang="ru-RU" sz="1400" dirty="0" smtClean="0"/>
              <a:t> Фьорды Норвегии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12"/>
              </a:rPr>
              <a:t>http://www.lifanovsky.com/wp-content/uploads/2012/10/ol1_.</a:t>
            </a:r>
            <a:r>
              <a:rPr lang="en-US" sz="1400" dirty="0" smtClean="0">
                <a:hlinkClick r:id="rId12"/>
              </a:rPr>
              <a:t>jpg</a:t>
            </a:r>
            <a:r>
              <a:rPr lang="ru-RU" sz="1400" dirty="0" smtClean="0"/>
              <a:t> Лиман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900igr.net/datai/okruzhajuschij-mir/More-okean/0007-004-Poluostrova.jpg</a:t>
            </a:r>
            <a:r>
              <a:rPr lang="ru-RU" sz="1400" dirty="0" smtClean="0"/>
              <a:t> Полуостров Индостан</a:t>
            </a:r>
          </a:p>
          <a:p>
            <a:pPr marL="182563" indent="-18256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>
                <a:hlinkClick r:id="rId14"/>
              </a:rPr>
              <a:t>http://xn--80agdegn0a.xn--p1ai/wp-content/uploads/2014/01/Tihiy_okean_-_</a:t>
            </a:r>
            <a:r>
              <a:rPr lang="en-US" sz="1400" dirty="0" smtClean="0">
                <a:hlinkClick r:id="rId14"/>
              </a:rPr>
              <a:t>02.jpg</a:t>
            </a:r>
            <a:r>
              <a:rPr lang="ru-RU" sz="1400" dirty="0" smtClean="0"/>
              <a:t> </a:t>
            </a:r>
            <a:r>
              <a:rPr lang="ru-RU" sz="1400" dirty="0"/>
              <a:t>Т</a:t>
            </a:r>
            <a:r>
              <a:rPr lang="ru-RU" sz="1400" dirty="0" smtClean="0"/>
              <a:t>ихий океан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6016" y="188640"/>
            <a:ext cx="4427984" cy="65527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Вода!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 тебя нет ни вкуса,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цвета, ни запаха,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 невозможно описать, тобой наслаждаются,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ведая, что ты такое!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Нельзя сказать, что ты необходима для жизни: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сама жизнь.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Ты наполняешь нас радостью, которую не объяснишь нашими чувствами. 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Ты самое большое  богатство на свете.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Антуан де </a:t>
            </a:r>
            <a:r>
              <a:rPr lang="ru-RU" sz="2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</a:t>
            </a:r>
            <a:r>
              <a:rPr lang="ru-RU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Экзюпери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4608512" cy="59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8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 – водная оболочка Земли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5" y="764704"/>
            <a:ext cx="5400600" cy="5303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Гидросфера – 1,4 млрд. км³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412776"/>
            <a:ext cx="2843504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океан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 элемента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1404366"/>
            <a:ext cx="2736304" cy="10165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68932" y="4077072"/>
            <a:ext cx="2130152" cy="712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0,013%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66764" y="3159946"/>
            <a:ext cx="2130152" cy="7011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0,0002%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80031" y="4986055"/>
            <a:ext cx="30813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Водохранилища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0,0004%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967866" y="4986055"/>
            <a:ext cx="320453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1,72%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34538" y="4069686"/>
            <a:ext cx="2130152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0,0008%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53010" y="3159946"/>
            <a:ext cx="2130152" cy="7011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1,74%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Прямая со стрелкой 40"/>
          <p:cNvCxnSpPr>
            <a:stCxn id="8" idx="2"/>
            <a:endCxn id="39" idx="0"/>
          </p:cNvCxnSpPr>
          <p:nvPr/>
        </p:nvCxnSpPr>
        <p:spPr>
          <a:xfrm>
            <a:off x="4590100" y="2420888"/>
            <a:ext cx="1427986" cy="73905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8" idx="2"/>
            <a:endCxn id="35" idx="0"/>
          </p:cNvCxnSpPr>
          <p:nvPr/>
        </p:nvCxnSpPr>
        <p:spPr>
          <a:xfrm flipH="1">
            <a:off x="3131840" y="2420888"/>
            <a:ext cx="1458260" cy="73905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55274" y="2356836"/>
            <a:ext cx="479264" cy="17922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8" idx="2"/>
          </p:cNvCxnSpPr>
          <p:nvPr/>
        </p:nvCxnSpPr>
        <p:spPr>
          <a:xfrm flipH="1">
            <a:off x="4099085" y="2420888"/>
            <a:ext cx="491015" cy="17281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8" idx="2"/>
          </p:cNvCxnSpPr>
          <p:nvPr/>
        </p:nvCxnSpPr>
        <p:spPr>
          <a:xfrm>
            <a:off x="4590100" y="2420888"/>
            <a:ext cx="444438" cy="256516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4196918" y="2420888"/>
            <a:ext cx="358356" cy="256516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113432" y="1442436"/>
            <a:ext cx="2953336" cy="9784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суши</a:t>
            </a: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259632" y="6058767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Пресные воды – 2,58%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58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6" name="TextBox 145"/>
          <p:cNvSpPr txBox="1"/>
          <p:nvPr/>
        </p:nvSpPr>
        <p:spPr>
          <a:xfrm>
            <a:off x="2066764" y="908720"/>
            <a:ext cx="7087129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Гидрология ?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Океанология?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Гидрология суши?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2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6429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ВОД МИРОВОГО ОКЕАНА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568952" cy="6021288"/>
          </a:xfrm>
        </p:spPr>
        <p:txBody>
          <a:bodyPr>
            <a:normAutofit fontScale="92500"/>
          </a:bodyPr>
          <a:lstStyle/>
          <a:p>
            <a:pPr marL="531813" indent="-439738" eaLnBrk="1" hangingPunct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агрегатных состояния воды -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31813" indent="-439738" eaLnBrk="1" hangingPunct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объёма при замерзании на 10%. </a:t>
            </a:r>
          </a:p>
          <a:p>
            <a:pPr marL="531813" indent="-439738" eaLnBrk="1" hangingPunct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замерзания воды -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1813" indent="-439738" eaLnBrk="1" hangingPunct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– растворитель (солёность).</a:t>
            </a:r>
          </a:p>
          <a:p>
            <a:pPr marL="531813" indent="-439738" eaLnBrk="1" hangingPunct="1">
              <a:buFont typeface="Wingdings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Медленно прогревается и медленно остывает (теплоёмкость).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/>
              <a:t>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охлаждении 1 см³ воды на 1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выделяется тепло для прогревания 3000 см³ воздуха.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– накопитель тепла на планете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5458" r="4002" b="5823"/>
          <a:stretch/>
        </p:blipFill>
        <p:spPr>
          <a:xfrm>
            <a:off x="251520" y="983848"/>
            <a:ext cx="8640960" cy="57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02229"/>
              </p:ext>
            </p:extLst>
          </p:nvPr>
        </p:nvGraphicFramePr>
        <p:xfrm>
          <a:off x="251520" y="1074618"/>
          <a:ext cx="8640960" cy="52054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14317"/>
                <a:gridCol w="4826643"/>
              </a:tblGrid>
              <a:tr h="6234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Соленость  (</a:t>
                      </a:r>
                      <a:r>
                        <a:rPr lang="ru-RU" sz="28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‰)</a:t>
                      </a:r>
                      <a:endParaRPr lang="ru-RU" sz="40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Температура воды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3512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Ср.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соленость МО - 35</a:t>
                      </a:r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Поглощает 2/3 солнечной радиации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4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Пресная вода – менее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Ср.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воды МО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40356">
                <a:tc rowSpan="3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Зональность: зависимость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солености воды  от соотношения выпадающих атмосферных осадков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испарения</a:t>
                      </a:r>
                      <a:endParaRPr lang="ru-RU" sz="24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глубине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2000-4000 м 0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+2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 </a:t>
                      </a:r>
                    </a:p>
                  </a:txBody>
                  <a:tcPr/>
                </a:tc>
              </a:tr>
              <a:tr h="635120">
                <a:tc v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Зональность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зависимость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воды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 широты</a:t>
                      </a:r>
                      <a:endParaRPr lang="ru-RU" sz="2400" b="1" dirty="0" smtClean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78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экваториальные широты  +28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тропические широты  +20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+25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умеренные широты  0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+10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приполярные широты  0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3469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Поваренная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соль (85%)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Хлориды и  сульфаты магния и кальция</a:t>
                      </a:r>
                      <a:endParaRPr lang="ru-RU" sz="24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t°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поверхностного слоя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КРУГОВОРОТ ВОДЫ В ПРИРОДЕ -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12968" cy="496855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непрерывный замкнутый процесс перемещения воды в оболочках Земли, происходящий под влиянием солнечной энергии и под действием силы тяжести.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b="1" dirty="0"/>
          </a:p>
          <a:p>
            <a:pPr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Таблица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стр. 50. </a:t>
            </a:r>
          </a:p>
          <a:p>
            <a:pPr marL="449263" indent="-361950">
              <a:buFont typeface="+mj-lt"/>
              <a:buAutoNum type="arabicPeriod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обновления воды в разных частях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гидросферы - 16 стр. тетрадь</a:t>
            </a:r>
          </a:p>
          <a:p>
            <a:pPr marL="449263" indent="-361950">
              <a:buFont typeface="+mj-lt"/>
              <a:buAutoNum type="arabicPeriod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Большой и малый круговорот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361950">
              <a:buFont typeface="+mj-lt"/>
              <a:buAutoNum type="arabicPeriod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кругооборота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50-51)</a:t>
            </a:r>
          </a:p>
          <a:p>
            <a:pPr marL="722313" indent="-635000">
              <a:buFont typeface="+mj-lt"/>
              <a:buAutoNum type="arabicPeriod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2313" indent="-635000">
              <a:buFont typeface="+mj-lt"/>
              <a:buAutoNum type="arabicPeriod"/>
              <a:defRPr/>
            </a:pPr>
            <a:endParaRPr lang="ru-RU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586798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Перемещение воды и тепла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5"/>
          <a:stretch/>
        </p:blipFill>
        <p:spPr>
          <a:xfrm>
            <a:off x="0" y="0"/>
            <a:ext cx="90364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89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8501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ОКЕАН</a:t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1520" y="692696"/>
            <a:ext cx="8676964" cy="557748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 вод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– 1 млрд. 370 млн.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км³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94%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гидросферы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Занимает ¾ поверхности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-  71%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глубина – 4000 м 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8568952" cy="42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60913"/>
              </p:ext>
            </p:extLst>
          </p:nvPr>
        </p:nvGraphicFramePr>
        <p:xfrm>
          <a:off x="250825" y="1268413"/>
          <a:ext cx="8569325" cy="521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60935"/>
                <a:gridCol w="1008112"/>
                <a:gridCol w="936104"/>
                <a:gridCol w="1224136"/>
                <a:gridCol w="3240038"/>
              </a:tblGrid>
              <a:tr h="288379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Океан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млн.км²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Глубина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3227">
                <a:tc v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максим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Тихий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179,7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4028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11022</a:t>
                      </a:r>
                    </a:p>
                    <a:p>
                      <a:pPr algn="ctr"/>
                      <a:r>
                        <a:rPr lang="ru-RU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Марианский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желоб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 большой, глубокий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теплый, волны и цунами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1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Атлантический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3600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8428</a:t>
                      </a:r>
                    </a:p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Пуэрто-Рико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 соленый и загрязненный, приливы (Фанди)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Индийский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74,9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3897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7450</a:t>
                      </a:r>
                    </a:p>
                    <a:p>
                      <a:pPr algn="ctr"/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Зондский желоб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 молодой.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Флора и фауна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Северно-Ледовитый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5449</a:t>
                      </a:r>
                    </a:p>
                    <a:p>
                      <a:pPr algn="ctr"/>
                      <a:r>
                        <a:rPr lang="ru-RU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Гренладское</a:t>
                      </a: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море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маленький, неглубокий, холодный 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(90% покрыто льдом)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ОКЕАН И ЕГО ЧАСТИ </a:t>
            </a:r>
            <a:b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3"/>
          <a:stretch/>
        </p:blipFill>
        <p:spPr>
          <a:xfrm>
            <a:off x="-108520" y="0"/>
            <a:ext cx="9252520" cy="698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Залив Фанди  - прилив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27" y="0"/>
            <a:ext cx="9139223" cy="703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299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Залив Фанди  - отлив</a:t>
            </a:r>
          </a:p>
        </p:txBody>
      </p:sp>
    </p:spTree>
    <p:extLst>
      <p:ext uri="{BB962C8B-B14F-4D97-AF65-F5344CB8AC3E}">
        <p14:creationId xmlns:p14="http://schemas.microsoft.com/office/powerpoint/2010/main" val="34195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ОКЕАНА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184497"/>
              </p:ext>
            </p:extLst>
          </p:nvPr>
        </p:nvGraphicFramePr>
        <p:xfrm>
          <a:off x="179512" y="836712"/>
          <a:ext cx="8712969" cy="54924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400"/>
                <a:gridCol w="2448272"/>
                <a:gridCol w="2664297"/>
              </a:tblGrid>
              <a:tr h="43271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Моря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Заливы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Проливы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Окраинные: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Баренцево, Восточно-Китайское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Восточно-Сибирское, Карское, Лаптевых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Бухты, эстуарии,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фьорды, лагуны, лиманы, губы: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Обская, Гвинейский, Бискайский, Персидский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Разделяют сушу, соединяют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водоемы</a:t>
                      </a:r>
                      <a:endParaRPr lang="ru-RU" sz="24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72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Внутренние: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Средиземное, Красное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Черное, Балтийское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Азовское, Мраморное</a:t>
                      </a:r>
                      <a:endParaRPr lang="ru-RU" sz="32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Дрейка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(самый широкий и глубокий),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Мозамбикский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(самый длинный),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Гибралтарский</a:t>
                      </a:r>
                    </a:p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Межостровные: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Яванское, Сулавеси,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Банда, Фиджи, Филиппинское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Море без берегов: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Саргассово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07904" y="116632"/>
            <a:ext cx="518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Эстуарий однорукавное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воронкообразное устье реки, расширяющееся в сторону моря.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"/>
          <a:stretch/>
        </p:blipFill>
        <p:spPr>
          <a:xfrm>
            <a:off x="-108520" y="-99392"/>
            <a:ext cx="9252519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1" y="116632"/>
            <a:ext cx="8892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Фьорд - узкий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извилистый и глубоко врезавшийся в сушу морской залив со скалистыми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берегами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/>
          <a:stretch/>
        </p:blipFill>
        <p:spPr>
          <a:xfrm>
            <a:off x="-108520" y="0"/>
            <a:ext cx="9252520" cy="698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396551" y="0"/>
            <a:ext cx="954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Лиман образуется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затоплении морем равнинных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отделённый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моря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полосой суши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пересыпью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98259" cy="698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-72516" y="35058"/>
            <a:ext cx="8892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Лагуна - мелкий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водоём, отделённый от моря узкой полосой намытого песка (пересыпью) или коралловыми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рифами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ОСТРОВА, АРХИПЕЛАГИ, ПОЛУОСТРОВА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414189"/>
              </p:ext>
            </p:extLst>
          </p:nvPr>
        </p:nvGraphicFramePr>
        <p:xfrm>
          <a:off x="251520" y="1268760"/>
          <a:ext cx="8569326" cy="4962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1015"/>
                <a:gridCol w="2831869"/>
                <a:gridCol w="285644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Острова</a:t>
                      </a:r>
                      <a:endParaRPr lang="ru-RU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Материковые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бывшая часть материка:</a:t>
                      </a:r>
                      <a:endParaRPr lang="ru-RU" sz="2400" b="1" dirty="0" smtClean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Тасмания, Сахалин, Мадагаскар.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Вулканические – верхушки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вулканов, образуют цепочки: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Курильские, Гавайские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Коралловые – в жарком поясе.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Атоллы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форма разорванных колец.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Большой Барьерный риф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Архипелаг – группа островов, сходных по происхождению: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Канадский Арктический архипелаг,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Большие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Зондские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острова, Огненная Земля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Полуостров</a:t>
                      </a:r>
                      <a:r>
                        <a:rPr lang="ru-RU" sz="2400" b="1" baseline="0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ru-RU" sz="24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часть суши, вдающаяся в океан, море, озеро:</a:t>
                      </a: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Аравийский, Индостан, Чукотка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" y="116632"/>
            <a:ext cx="9137325" cy="67254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33265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Дайте определение: остров, архипелаг, полуостров атолл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2075" lvl="0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Назовите типы островов?</a:t>
            </a:r>
          </a:p>
          <a:p>
            <a:pPr marL="450850" lvl="0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9625" lvl="0" indent="-358775">
              <a:buFont typeface="Wingdings" pitchFamily="2" charset="2"/>
              <a:buChar char="ü"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9625" lvl="0" indent="-358775">
              <a:buFont typeface="Wingdings" pitchFamily="2" charset="2"/>
              <a:buChar char="ü"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4" b="14165"/>
          <a:stretch/>
        </p:blipFill>
        <p:spPr>
          <a:xfrm>
            <a:off x="4788024" y="953121"/>
            <a:ext cx="4176464" cy="269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781428" y="1182041"/>
            <a:ext cx="203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Мальдивы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3510"/>
            <a:ext cx="4608512" cy="477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83057" y="5714700"/>
            <a:ext cx="338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Финский архипелаг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26835"/>
          <a:stretch/>
        </p:blipFill>
        <p:spPr>
          <a:xfrm>
            <a:off x="4817187" y="3572056"/>
            <a:ext cx="4176464" cy="324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152598" y="5945532"/>
            <a:ext cx="147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Индостан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0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1454</Words>
  <Application>Microsoft Office PowerPoint</Application>
  <PresentationFormat>Экран (4:3)</PresentationFormat>
  <Paragraphs>279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ГИДРОСФЕРА  И ЕЕ СОСТАВНЫЕ ЧАСТИ        </vt:lpstr>
      <vt:lpstr>Презентация PowerPoint</vt:lpstr>
      <vt:lpstr>ГИДРОСФЕРА – водная оболочка Земли</vt:lpstr>
      <vt:lpstr>СВОЙСТВА ВОД МИРОВОГО ОКЕАНА</vt:lpstr>
      <vt:lpstr>КРУГОВОРОТ ВОДЫ В ПРИРОДЕ - </vt:lpstr>
      <vt:lpstr> МИРОВОЙ ОКЕАН   </vt:lpstr>
      <vt:lpstr> МИРОВОЙ ОКЕАН И ЕГО ЧАСТИ    </vt:lpstr>
      <vt:lpstr>ЧАСТИ ОКЕАНА</vt:lpstr>
      <vt:lpstr>ОСТРОВА, АРХИПЕЛАГИ, ПОЛУОСТРОВА</vt:lpstr>
      <vt:lpstr>Презентация PowerPoint</vt:lpstr>
      <vt:lpstr>ДВИЖЕНИЕ ОКЕАНИЧЕСКОЙ ВОДЫ</vt:lpstr>
      <vt:lpstr>САМЫЙ, САМАЯ, САМОЕ</vt:lpstr>
      <vt:lpstr>На дом: §11-12 (СТР. 50-57) </vt:lpstr>
      <vt:lpstr>Подготовка к ЕНТ</vt:lpstr>
      <vt:lpstr>Готовимся к ЕНТ</vt:lpstr>
      <vt:lpstr>Презентация PowerPoint</vt:lpstr>
      <vt:lpstr>Презентация PowerPoint</vt:lpstr>
      <vt:lpstr>ИНТЕРНЕТ ИСТОЧНИКИ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 И ЕЕ СВОЙСТВА</dc:title>
  <dc:subject>10 КЛАСС</dc:subject>
  <dc:creator>РЯБОВА Л.Н.</dc:creator>
  <cp:keywords>НИКИТА</cp:keywords>
  <cp:lastModifiedBy>админ</cp:lastModifiedBy>
  <cp:revision>86</cp:revision>
  <dcterms:created xsi:type="dcterms:W3CDTF">2015-07-17T13:37:11Z</dcterms:created>
  <dcterms:modified xsi:type="dcterms:W3CDTF">2015-10-21T10:40:54Z</dcterms:modified>
  <cp:category>ГЕОГРАФИЯ</cp:category>
</cp:coreProperties>
</file>