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3" r:id="rId2"/>
  </p:sldMasterIdLst>
  <p:notesMasterIdLst>
    <p:notesMasterId r:id="rId6"/>
  </p:notesMasterIdLst>
  <p:handoutMasterIdLst>
    <p:handoutMasterId r:id="rId7"/>
  </p:handoutMasterIdLst>
  <p:sldIdLst>
    <p:sldId id="435" r:id="rId3"/>
    <p:sldId id="441" r:id="rId4"/>
    <p:sldId id="442" r:id="rId5"/>
  </p:sldIdLst>
  <p:sldSz cx="9144000" cy="6858000" type="screen4x3"/>
  <p:notesSz cx="9723438" cy="6858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8F8F8"/>
    <a:srgbClr val="FFFFFF"/>
    <a:srgbClr val="C0C0C0"/>
    <a:srgbClr val="2FBFFF"/>
    <a:srgbClr val="1C1C1C"/>
    <a:srgbClr val="969696"/>
    <a:srgbClr val="E368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6" autoAdjust="0"/>
  </p:normalViewPr>
  <p:slideViewPr>
    <p:cSldViewPr snapToGrid="0">
      <p:cViewPr>
        <p:scale>
          <a:sx n="63" d="100"/>
          <a:sy n="63" d="100"/>
        </p:scale>
        <p:origin x="-1584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B9E6E9-1010-4E94-9C3C-1E355853343F}" type="doc">
      <dgm:prSet loTypeId="urn:microsoft.com/office/officeart/2005/8/layout/bList2#1" loCatId="list" qsTypeId="urn:microsoft.com/office/officeart/2005/8/quickstyle/3d2" qsCatId="3D" csTypeId="urn:microsoft.com/office/officeart/2005/8/colors/accent1_2" csCatId="accent1" phldr="1"/>
      <dgm:spPr/>
    </dgm:pt>
    <dgm:pt modelId="{429E29FD-FEB9-494B-8BE9-34BE62E6D823}">
      <dgm:prSet phldrT="[Текст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pPr algn="ctr"/>
          <a:r>
            <a:rPr lang="ru-RU" sz="2000" b="1" i="1" dirty="0" smtClean="0">
              <a:latin typeface="Times New Roman" pitchFamily="18" charset="0"/>
              <a:cs typeface="Times New Roman" pitchFamily="18" charset="0"/>
            </a:rPr>
            <a:t>Ученик</a:t>
          </a:r>
          <a:endParaRPr lang="ru-RU" sz="2000" b="1" i="1" dirty="0">
            <a:latin typeface="Times New Roman" pitchFamily="18" charset="0"/>
            <a:cs typeface="Times New Roman" pitchFamily="18" charset="0"/>
          </a:endParaRPr>
        </a:p>
      </dgm:t>
    </dgm:pt>
    <dgm:pt modelId="{6E340151-5686-406B-BB8B-FD7880C5A75B}" type="parTrans" cxnId="{4F634484-2693-47A3-978C-11568250C345}">
      <dgm:prSet/>
      <dgm:spPr/>
      <dgm:t>
        <a:bodyPr/>
        <a:lstStyle/>
        <a:p>
          <a:endParaRPr lang="ru-RU"/>
        </a:p>
      </dgm:t>
    </dgm:pt>
    <dgm:pt modelId="{A0A9130C-0555-4479-B8CC-CB0E6E0C7597}" type="sibTrans" cxnId="{4F634484-2693-47A3-978C-11568250C345}">
      <dgm:prSet/>
      <dgm:spPr/>
      <dgm:t>
        <a:bodyPr/>
        <a:lstStyle/>
        <a:p>
          <a:endParaRPr lang="ru-RU"/>
        </a:p>
      </dgm:t>
    </dgm:pt>
    <dgm:pt modelId="{7359D121-F1CB-4116-B5C0-898AD6872578}">
      <dgm:prSet phldrT="[Текст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pPr algn="ctr"/>
          <a:r>
            <a:rPr lang="ru-RU" sz="2000" b="1" i="1" dirty="0" smtClean="0">
              <a:latin typeface="Times New Roman" pitchFamily="18" charset="0"/>
              <a:cs typeface="Times New Roman" pitchFamily="18" charset="0"/>
            </a:rPr>
            <a:t>Учитель</a:t>
          </a:r>
          <a:endParaRPr lang="ru-RU" sz="2000" b="1" i="1" dirty="0">
            <a:latin typeface="Times New Roman" pitchFamily="18" charset="0"/>
            <a:cs typeface="Times New Roman" pitchFamily="18" charset="0"/>
          </a:endParaRPr>
        </a:p>
      </dgm:t>
    </dgm:pt>
    <dgm:pt modelId="{3737E14E-6F11-46CF-8889-469443D331C3}" type="parTrans" cxnId="{FAAE9011-F352-4302-BD6F-D196E2C7CA93}">
      <dgm:prSet/>
      <dgm:spPr/>
      <dgm:t>
        <a:bodyPr/>
        <a:lstStyle/>
        <a:p>
          <a:endParaRPr lang="ru-RU"/>
        </a:p>
      </dgm:t>
    </dgm:pt>
    <dgm:pt modelId="{9B1A67E1-CA82-471E-8D01-29D256E13F55}" type="sibTrans" cxnId="{FAAE9011-F352-4302-BD6F-D196E2C7CA93}">
      <dgm:prSet/>
      <dgm:spPr/>
      <dgm:t>
        <a:bodyPr/>
        <a:lstStyle/>
        <a:p>
          <a:endParaRPr lang="ru-RU"/>
        </a:p>
      </dgm:t>
    </dgm:pt>
    <dgm:pt modelId="{1A536B7B-3B13-48EF-9D8D-380BE24698E1}">
      <dgm:prSet phldrT="[Текст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endParaRPr lang="ru-RU" sz="2000" b="1" i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2000" b="1" i="1" dirty="0" smtClean="0">
              <a:latin typeface="Times New Roman" pitchFamily="18" charset="0"/>
              <a:cs typeface="Times New Roman" pitchFamily="18" charset="0"/>
            </a:rPr>
            <a:t>Вывод</a:t>
          </a:r>
          <a:r>
            <a:rPr lang="ru-RU" sz="3600" b="1" i="1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3600" b="1" i="1" dirty="0">
            <a:latin typeface="Times New Roman" pitchFamily="18" charset="0"/>
            <a:cs typeface="Times New Roman" pitchFamily="18" charset="0"/>
          </a:endParaRPr>
        </a:p>
      </dgm:t>
    </dgm:pt>
    <dgm:pt modelId="{D426C4F7-ACE5-4626-8957-F862ACD1BF85}" type="parTrans" cxnId="{605EC0B0-871C-410E-BE38-C015072DA955}">
      <dgm:prSet/>
      <dgm:spPr/>
      <dgm:t>
        <a:bodyPr/>
        <a:lstStyle/>
        <a:p>
          <a:endParaRPr lang="ru-RU"/>
        </a:p>
      </dgm:t>
    </dgm:pt>
    <dgm:pt modelId="{E1979107-854E-4474-A5BC-CDDC13BBC0C4}" type="sibTrans" cxnId="{605EC0B0-871C-410E-BE38-C015072DA955}">
      <dgm:prSet/>
      <dgm:spPr/>
      <dgm:t>
        <a:bodyPr/>
        <a:lstStyle/>
        <a:p>
          <a:endParaRPr lang="ru-RU"/>
        </a:p>
      </dgm:t>
    </dgm:pt>
    <dgm:pt modelId="{AB4405CC-8AFE-4C69-A9C4-537A5054F36A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Появился интерес к предмету</a:t>
          </a:r>
          <a:endParaRPr lang="ru-RU" sz="1200" b="1" i="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C8E4B1B9-1610-4FEC-AD01-63795ECC2298}" type="parTrans" cxnId="{C700CC64-9D58-407B-BE6F-3C7EF0FD748A}">
      <dgm:prSet/>
      <dgm:spPr/>
      <dgm:t>
        <a:bodyPr/>
        <a:lstStyle/>
        <a:p>
          <a:endParaRPr lang="ru-RU"/>
        </a:p>
      </dgm:t>
    </dgm:pt>
    <dgm:pt modelId="{88B05CF5-E9E9-4444-89B5-409E50BE4965}" type="sibTrans" cxnId="{C700CC64-9D58-407B-BE6F-3C7EF0FD748A}">
      <dgm:prSet/>
      <dgm:spPr/>
      <dgm:t>
        <a:bodyPr/>
        <a:lstStyle/>
        <a:p>
          <a:endParaRPr lang="ru-RU"/>
        </a:p>
      </dgm:t>
    </dgm:pt>
    <dgm:pt modelId="{A6BA5A8B-C307-4D7F-81D1-AD0D5C4F85D3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endParaRPr lang="ru-RU" sz="1050" b="1" i="0" dirty="0">
            <a:latin typeface="Times New Roman" pitchFamily="18" charset="0"/>
            <a:cs typeface="Times New Roman" pitchFamily="18" charset="0"/>
          </a:endParaRPr>
        </a:p>
      </dgm:t>
    </dgm:pt>
    <dgm:pt modelId="{9F9C3E86-A179-48D2-B7FE-BBA493B7B031}" type="parTrans" cxnId="{EA92D732-D7CE-4472-9CEE-32D6E927F5BB}">
      <dgm:prSet/>
      <dgm:spPr/>
      <dgm:t>
        <a:bodyPr/>
        <a:lstStyle/>
        <a:p>
          <a:endParaRPr lang="ru-RU"/>
        </a:p>
      </dgm:t>
    </dgm:pt>
    <dgm:pt modelId="{AAD3EA61-3B7D-4376-B7F2-2F69C4BA90C0}" type="sibTrans" cxnId="{EA92D732-D7CE-4472-9CEE-32D6E927F5BB}">
      <dgm:prSet/>
      <dgm:spPr/>
      <dgm:t>
        <a:bodyPr/>
        <a:lstStyle/>
        <a:p>
          <a:endParaRPr lang="ru-RU"/>
        </a:p>
      </dgm:t>
    </dgm:pt>
    <dgm:pt modelId="{4AFEEF36-2FD1-4DFA-993F-FA48B3D743BC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Появилось желание работать в группе и в паре, стали прислушиваться к мнению одноклассников</a:t>
          </a:r>
          <a:endParaRPr lang="ru-RU" sz="1200" b="1" i="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C13A285-20EC-468F-9815-17E04D6414FF}" type="parTrans" cxnId="{179DA19C-F467-4D17-B137-63B2A22276BD}">
      <dgm:prSet/>
      <dgm:spPr/>
      <dgm:t>
        <a:bodyPr/>
        <a:lstStyle/>
        <a:p>
          <a:endParaRPr lang="ru-RU"/>
        </a:p>
      </dgm:t>
    </dgm:pt>
    <dgm:pt modelId="{48C2E5A8-1F99-4183-8BAB-51C7A39D52A9}" type="sibTrans" cxnId="{179DA19C-F467-4D17-B137-63B2A22276BD}">
      <dgm:prSet/>
      <dgm:spPr/>
      <dgm:t>
        <a:bodyPr/>
        <a:lstStyle/>
        <a:p>
          <a:endParaRPr lang="ru-RU"/>
        </a:p>
      </dgm:t>
    </dgm:pt>
    <dgm:pt modelId="{BDED7B2A-C214-4232-9B9E-15D7A772434D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Научаться </a:t>
          </a:r>
          <a:r>
            <a:rPr lang="ru-RU" sz="1200" b="1" i="0" dirty="0" err="1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самооцениванию</a:t>
          </a:r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и </a:t>
          </a:r>
          <a:r>
            <a:rPr lang="ru-RU" sz="1200" b="1" i="0" dirty="0" err="1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взаимооцениванию</a:t>
          </a:r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, развитие творческие навыки через постера и кластера  и т.д</a:t>
          </a:r>
          <a:r>
            <a:rPr lang="ru-RU" sz="1050" b="1" i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050" b="1" i="0" dirty="0">
            <a:latin typeface="Times New Roman" pitchFamily="18" charset="0"/>
            <a:cs typeface="Times New Roman" pitchFamily="18" charset="0"/>
          </a:endParaRPr>
        </a:p>
      </dgm:t>
    </dgm:pt>
    <dgm:pt modelId="{E26CB612-EB91-4779-AC25-035BEB0122F9}" type="parTrans" cxnId="{B0FAC864-6DCB-419F-B26C-2F244406F34C}">
      <dgm:prSet/>
      <dgm:spPr/>
      <dgm:t>
        <a:bodyPr/>
        <a:lstStyle/>
        <a:p>
          <a:endParaRPr lang="ru-RU"/>
        </a:p>
      </dgm:t>
    </dgm:pt>
    <dgm:pt modelId="{413959DB-4B59-4748-89D6-750E8A5375BE}" type="sibTrans" cxnId="{B0FAC864-6DCB-419F-B26C-2F244406F34C}">
      <dgm:prSet/>
      <dgm:spPr/>
      <dgm:t>
        <a:bodyPr/>
        <a:lstStyle/>
        <a:p>
          <a:endParaRPr lang="ru-RU"/>
        </a:p>
      </dgm:t>
    </dgm:pt>
    <dgm:pt modelId="{C30D4861-0A72-4DA4-B1FC-8203B484EFB1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Направляет, помогает, консультирует</a:t>
          </a:r>
          <a:endParaRPr lang="ru-RU" sz="1200" b="1" i="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18A20E2-5E9C-4023-86F1-7DE6296ED4D5}" type="parTrans" cxnId="{3D23BBBD-F892-4AAE-8708-CB7BC3823551}">
      <dgm:prSet/>
      <dgm:spPr/>
      <dgm:t>
        <a:bodyPr/>
        <a:lstStyle/>
        <a:p>
          <a:endParaRPr lang="ru-RU"/>
        </a:p>
      </dgm:t>
    </dgm:pt>
    <dgm:pt modelId="{A391657A-585D-40D6-BCC3-90B43BF87367}" type="sibTrans" cxnId="{3D23BBBD-F892-4AAE-8708-CB7BC3823551}">
      <dgm:prSet/>
      <dgm:spPr/>
      <dgm:t>
        <a:bodyPr/>
        <a:lstStyle/>
        <a:p>
          <a:endParaRPr lang="ru-RU"/>
        </a:p>
      </dgm:t>
    </dgm:pt>
    <dgm:pt modelId="{0A577DF4-CE9C-497A-BE5F-A4BD5FB6A1C2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Увидел многих других учеников с другой стороны</a:t>
          </a:r>
          <a:endParaRPr lang="ru-RU" sz="1200" b="1" i="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0D072EA-291B-447E-8D85-E47A590C8F84}" type="parTrans" cxnId="{A2966059-37BF-4D4E-B792-8427B0866303}">
      <dgm:prSet/>
      <dgm:spPr/>
      <dgm:t>
        <a:bodyPr/>
        <a:lstStyle/>
        <a:p>
          <a:endParaRPr lang="ru-RU"/>
        </a:p>
      </dgm:t>
    </dgm:pt>
    <dgm:pt modelId="{E57BA582-167F-4313-9F75-A1DB9B034794}" type="sibTrans" cxnId="{A2966059-37BF-4D4E-B792-8427B0866303}">
      <dgm:prSet/>
      <dgm:spPr/>
      <dgm:t>
        <a:bodyPr/>
        <a:lstStyle/>
        <a:p>
          <a:endParaRPr lang="ru-RU"/>
        </a:p>
      </dgm:t>
    </dgm:pt>
    <dgm:pt modelId="{5924A311-1114-4B6C-9363-D17B78E982DF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endParaRPr lang="ru-RU" sz="1200" b="1" i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F41037B-7ED3-4B44-B2B7-1E94952C0213}" type="parTrans" cxnId="{26794AB5-E95A-4589-8DA2-5B11D18E830B}">
      <dgm:prSet/>
      <dgm:spPr/>
      <dgm:t>
        <a:bodyPr/>
        <a:lstStyle/>
        <a:p>
          <a:endParaRPr lang="ru-RU"/>
        </a:p>
      </dgm:t>
    </dgm:pt>
    <dgm:pt modelId="{2C3031BA-F65E-440E-8DA5-F1751E20DC5E}" type="sibTrans" cxnId="{26794AB5-E95A-4589-8DA2-5B11D18E830B}">
      <dgm:prSet/>
      <dgm:spPr/>
      <dgm:t>
        <a:bodyPr/>
        <a:lstStyle/>
        <a:p>
          <a:endParaRPr lang="ru-RU"/>
        </a:p>
      </dgm:t>
    </dgm:pt>
    <dgm:pt modelId="{BCEADBE9-F0AA-405C-AE99-3484863CCE3B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Распределение фронтальную, групповую, парную и индивидуальную работу</a:t>
          </a:r>
          <a:endParaRPr lang="ru-RU" sz="1200" b="1" i="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C672120-2C61-4EAF-A08D-F7BDF12FA24E}" type="parTrans" cxnId="{41265E43-495A-4A12-BE56-73C459B308A2}">
      <dgm:prSet/>
      <dgm:spPr/>
      <dgm:t>
        <a:bodyPr/>
        <a:lstStyle/>
        <a:p>
          <a:endParaRPr lang="ru-RU"/>
        </a:p>
      </dgm:t>
    </dgm:pt>
    <dgm:pt modelId="{2E2281DF-9F75-486F-94A4-6D2FC00A2888}" type="sibTrans" cxnId="{41265E43-495A-4A12-BE56-73C459B308A2}">
      <dgm:prSet/>
      <dgm:spPr/>
      <dgm:t>
        <a:bodyPr/>
        <a:lstStyle/>
        <a:p>
          <a:endParaRPr lang="ru-RU"/>
        </a:p>
      </dgm:t>
    </dgm:pt>
    <dgm:pt modelId="{017780C8-F0BC-4BCE-90E9-6E16EA789592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Поиск различных ресурсов для проведения уроков</a:t>
          </a:r>
          <a:endParaRPr lang="ru-RU" sz="1200" b="1" i="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6F6AB22-8EE8-4392-9105-5EA56A007C90}" type="parTrans" cxnId="{9D6AD13F-4CFE-4D09-A053-892E42883437}">
      <dgm:prSet/>
      <dgm:spPr/>
      <dgm:t>
        <a:bodyPr/>
        <a:lstStyle/>
        <a:p>
          <a:endParaRPr lang="ru-RU"/>
        </a:p>
      </dgm:t>
    </dgm:pt>
    <dgm:pt modelId="{0E091F81-572D-4F5E-B476-F474C9011B1F}" type="sibTrans" cxnId="{9D6AD13F-4CFE-4D09-A053-892E42883437}">
      <dgm:prSet/>
      <dgm:spPr/>
      <dgm:t>
        <a:bodyPr/>
        <a:lstStyle/>
        <a:p>
          <a:endParaRPr lang="ru-RU"/>
        </a:p>
      </dgm:t>
    </dgm:pt>
    <dgm:pt modelId="{0EED0523-9B69-4A92-A22F-B41D8986DAD3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200" b="1" i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Среднесрочное планирование – это эффективный путь проведения уроков</a:t>
          </a:r>
          <a:endParaRPr lang="ru-RU" sz="1200" b="1" i="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3F46208-5B07-438A-B58A-619F3171C7D9}" type="parTrans" cxnId="{EE97745A-97E0-460D-A82B-1EAFAD9E9C4D}">
      <dgm:prSet/>
      <dgm:spPr/>
      <dgm:t>
        <a:bodyPr/>
        <a:lstStyle/>
        <a:p>
          <a:endParaRPr lang="ru-RU"/>
        </a:p>
      </dgm:t>
    </dgm:pt>
    <dgm:pt modelId="{7D5C7CC1-69C1-4F11-AE51-3CD701A9D1E9}" type="sibTrans" cxnId="{EE97745A-97E0-460D-A82B-1EAFAD9E9C4D}">
      <dgm:prSet/>
      <dgm:spPr/>
      <dgm:t>
        <a:bodyPr/>
        <a:lstStyle/>
        <a:p>
          <a:endParaRPr lang="ru-RU"/>
        </a:p>
      </dgm:t>
    </dgm:pt>
    <dgm:pt modelId="{3794276D-076E-4468-8117-6333AF122CB7}" type="pres">
      <dgm:prSet presAssocID="{53B9E6E9-1010-4E94-9C3C-1E355853343F}" presName="diagram" presStyleCnt="0">
        <dgm:presLayoutVars>
          <dgm:dir/>
          <dgm:animLvl val="lvl"/>
          <dgm:resizeHandles val="exact"/>
        </dgm:presLayoutVars>
      </dgm:prSet>
      <dgm:spPr/>
    </dgm:pt>
    <dgm:pt modelId="{846D867F-5EEB-4536-8234-C0890C9D998F}" type="pres">
      <dgm:prSet presAssocID="{429E29FD-FEB9-494B-8BE9-34BE62E6D823}" presName="compNode" presStyleCnt="0"/>
      <dgm:spPr/>
    </dgm:pt>
    <dgm:pt modelId="{8BE00DE1-AA06-4E6F-8D6D-81C384D537EF}" type="pres">
      <dgm:prSet presAssocID="{429E29FD-FEB9-494B-8BE9-34BE62E6D823}" presName="childRect" presStyleLbl="bgAcc1" presStyleIdx="0" presStyleCnt="3" custScaleY="121091" custLinFactNeighborX="-10414" custLinFactNeighborY="23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E0B94D-DC95-4289-A152-52975E6ED635}" type="pres">
      <dgm:prSet presAssocID="{429E29FD-FEB9-494B-8BE9-34BE62E6D823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143E09-C417-47A0-9C0D-1DD68315B559}" type="pres">
      <dgm:prSet presAssocID="{429E29FD-FEB9-494B-8BE9-34BE62E6D823}" presName="parentRect" presStyleLbl="alignNode1" presStyleIdx="0" presStyleCnt="3" custScaleX="72843" custScaleY="40504" custLinFactY="-100000" custLinFactNeighborX="-3585" custLinFactNeighborY="-171635"/>
      <dgm:spPr/>
      <dgm:t>
        <a:bodyPr/>
        <a:lstStyle/>
        <a:p>
          <a:endParaRPr lang="ru-RU"/>
        </a:p>
      </dgm:t>
    </dgm:pt>
    <dgm:pt modelId="{2F775F3B-6417-4E7F-A563-FD0FB690F442}" type="pres">
      <dgm:prSet presAssocID="{429E29FD-FEB9-494B-8BE9-34BE62E6D823}" presName="adorn" presStyleLbl="fgAccFollowNode1" presStyleIdx="0" presStyleCnt="3" custLinFactY="-100000" custLinFactNeighborX="34799" custLinFactNeighborY="-15916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z="152400" prstMaterial="metal">
          <a:bevelT w="88900" h="88900"/>
        </a:sp3d>
      </dgm:spPr>
      <dgm:t>
        <a:bodyPr/>
        <a:lstStyle/>
        <a:p>
          <a:endParaRPr lang="ru-RU"/>
        </a:p>
      </dgm:t>
    </dgm:pt>
    <dgm:pt modelId="{A3799A58-4755-4669-BE3A-216B3E51A325}" type="pres">
      <dgm:prSet presAssocID="{A0A9130C-0555-4479-B8CC-CB0E6E0C759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E64FAA6-B2A2-420F-85F4-8F6981400232}" type="pres">
      <dgm:prSet presAssocID="{7359D121-F1CB-4116-B5C0-898AD6872578}" presName="compNode" presStyleCnt="0"/>
      <dgm:spPr/>
    </dgm:pt>
    <dgm:pt modelId="{47CFA0BB-FB67-4A5D-A9DC-AE5207FE6A6D}" type="pres">
      <dgm:prSet presAssocID="{7359D121-F1CB-4116-B5C0-898AD6872578}" presName="childRect" presStyleLbl="bgAcc1" presStyleIdx="1" presStyleCnt="3" custScaleX="129474" custLinFactNeighborX="-1540" custLinFactNeighborY="347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CD01A4-0139-4694-A16E-9E53225DFDC5}" type="pres">
      <dgm:prSet presAssocID="{7359D121-F1CB-4116-B5C0-898AD687257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94D8F-0FC8-4CD2-A26F-D33F010F682A}" type="pres">
      <dgm:prSet presAssocID="{7359D121-F1CB-4116-B5C0-898AD6872578}" presName="parentRect" presStyleLbl="alignNode1" presStyleIdx="1" presStyleCnt="3" custScaleX="76692" custScaleY="59885" custLinFactY="-100000" custLinFactNeighborX="13475" custLinFactNeighborY="-155834"/>
      <dgm:spPr/>
      <dgm:t>
        <a:bodyPr/>
        <a:lstStyle/>
        <a:p>
          <a:endParaRPr lang="ru-RU"/>
        </a:p>
      </dgm:t>
    </dgm:pt>
    <dgm:pt modelId="{2FB8D4B7-B459-4B30-ACA1-3A32DA289CEF}" type="pres">
      <dgm:prSet presAssocID="{7359D121-F1CB-4116-B5C0-898AD6872578}" presName="adorn" presStyleLbl="fgAccFollowNode1" presStyleIdx="1" presStyleCnt="3" custScaleX="95558" custLinFactY="-100000" custLinFactNeighborX="57114" custLinFactNeighborY="-14791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z="152400" prstMaterial="metal">
          <a:bevelT w="88900" h="88900"/>
        </a:sp3d>
      </dgm:spPr>
      <dgm:t>
        <a:bodyPr/>
        <a:lstStyle/>
        <a:p>
          <a:endParaRPr lang="ru-RU"/>
        </a:p>
      </dgm:t>
    </dgm:pt>
    <dgm:pt modelId="{430A4C71-9B98-4B28-969A-04E9D3AAEA47}" type="pres">
      <dgm:prSet presAssocID="{9B1A67E1-CA82-471E-8D01-29D256E13F5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B2365A6-193D-40F1-9688-3D956D5451E8}" type="pres">
      <dgm:prSet presAssocID="{1A536B7B-3B13-48EF-9D8D-380BE24698E1}" presName="compNode" presStyleCnt="0"/>
      <dgm:spPr/>
    </dgm:pt>
    <dgm:pt modelId="{13D347A9-15D4-4EF7-91FE-3916D7E3BF1C}" type="pres">
      <dgm:prSet presAssocID="{1A536B7B-3B13-48EF-9D8D-380BE24698E1}" presName="childRect" presStyleLbl="bgAcc1" presStyleIdx="2" presStyleCnt="3" custScaleX="98471" custScaleY="38640" custLinFactNeighborX="13835" custLinFactNeighborY="234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F09A1-015E-45EF-86F0-CD1ED1EED41A}" type="pres">
      <dgm:prSet presAssocID="{1A536B7B-3B13-48EF-9D8D-380BE24698E1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ACCCB-3D1C-40F5-ADE4-B0ACF6FD0224}" type="pres">
      <dgm:prSet presAssocID="{1A536B7B-3B13-48EF-9D8D-380BE24698E1}" presName="parentRect" presStyleLbl="alignNode1" presStyleIdx="2" presStyleCnt="3" custScaleX="53431" custScaleY="49299" custLinFactY="-100000" custLinFactNeighborX="2308" custLinFactNeighborY="-159786"/>
      <dgm:spPr/>
      <dgm:t>
        <a:bodyPr/>
        <a:lstStyle/>
        <a:p>
          <a:endParaRPr lang="ru-RU"/>
        </a:p>
      </dgm:t>
    </dgm:pt>
    <dgm:pt modelId="{3022FD7E-D6C4-44CE-A42F-74E1A4D3DA71}" type="pres">
      <dgm:prSet presAssocID="{1A536B7B-3B13-48EF-9D8D-380BE24698E1}" presName="adorn" presStyleLbl="fgAccFollowNode1" presStyleIdx="2" presStyleCnt="3" custLinFactY="-107416" custLinFactNeighborX="32231" custLinFactNeighborY="-200000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z="152400" prstMaterial="metal">
          <a:bevelT w="88900" h="88900"/>
        </a:sp3d>
      </dgm:spPr>
      <dgm:t>
        <a:bodyPr/>
        <a:lstStyle/>
        <a:p>
          <a:endParaRPr lang="ru-RU"/>
        </a:p>
      </dgm:t>
    </dgm:pt>
  </dgm:ptLst>
  <dgm:cxnLst>
    <dgm:cxn modelId="{FAAE9011-F352-4302-BD6F-D196E2C7CA93}" srcId="{53B9E6E9-1010-4E94-9C3C-1E355853343F}" destId="{7359D121-F1CB-4116-B5C0-898AD6872578}" srcOrd="1" destOrd="0" parTransId="{3737E14E-6F11-46CF-8889-469443D331C3}" sibTransId="{9B1A67E1-CA82-471E-8D01-29D256E13F55}"/>
    <dgm:cxn modelId="{B08D21A5-5A58-447D-AE76-7DB270157C63}" type="presOf" srcId="{429E29FD-FEB9-494B-8BE9-34BE62E6D823}" destId="{67143E09-C417-47A0-9C0D-1DD68315B559}" srcOrd="1" destOrd="0" presId="urn:microsoft.com/office/officeart/2005/8/layout/bList2#1"/>
    <dgm:cxn modelId="{4E3D4661-0004-41AF-AFBB-2ECD0A1EBFF2}" type="presOf" srcId="{4AFEEF36-2FD1-4DFA-993F-FA48B3D743BC}" destId="{8BE00DE1-AA06-4E6F-8D6D-81C384D537EF}" srcOrd="0" destOrd="1" presId="urn:microsoft.com/office/officeart/2005/8/layout/bList2#1"/>
    <dgm:cxn modelId="{A2966059-37BF-4D4E-B792-8427B0866303}" srcId="{7359D121-F1CB-4116-B5C0-898AD6872578}" destId="{0A577DF4-CE9C-497A-BE5F-A4BD5FB6A1C2}" srcOrd="1" destOrd="0" parTransId="{90D072EA-291B-447E-8D85-E47A590C8F84}" sibTransId="{E57BA582-167F-4313-9F75-A1DB9B034794}"/>
    <dgm:cxn modelId="{241D8118-4534-4B46-9F3A-505147D504A8}" type="presOf" srcId="{5924A311-1114-4B6C-9363-D17B78E982DF}" destId="{47CFA0BB-FB67-4A5D-A9DC-AE5207FE6A6D}" srcOrd="0" destOrd="4" presId="urn:microsoft.com/office/officeart/2005/8/layout/bList2#1"/>
    <dgm:cxn modelId="{179DA19C-F467-4D17-B137-63B2A22276BD}" srcId="{429E29FD-FEB9-494B-8BE9-34BE62E6D823}" destId="{4AFEEF36-2FD1-4DFA-993F-FA48B3D743BC}" srcOrd="1" destOrd="0" parTransId="{AC13A285-20EC-468F-9815-17E04D6414FF}" sibTransId="{48C2E5A8-1F99-4183-8BAB-51C7A39D52A9}"/>
    <dgm:cxn modelId="{605EC0B0-871C-410E-BE38-C015072DA955}" srcId="{53B9E6E9-1010-4E94-9C3C-1E355853343F}" destId="{1A536B7B-3B13-48EF-9D8D-380BE24698E1}" srcOrd="2" destOrd="0" parTransId="{D426C4F7-ACE5-4626-8957-F862ACD1BF85}" sibTransId="{E1979107-854E-4474-A5BC-CDDC13BBC0C4}"/>
    <dgm:cxn modelId="{9D6AD13F-4CFE-4D09-A053-892E42883437}" srcId="{7359D121-F1CB-4116-B5C0-898AD6872578}" destId="{017780C8-F0BC-4BCE-90E9-6E16EA789592}" srcOrd="3" destOrd="0" parTransId="{36F6AB22-8EE8-4392-9105-5EA56A007C90}" sibTransId="{0E091F81-572D-4F5E-B476-F474C9011B1F}"/>
    <dgm:cxn modelId="{3D23BBBD-F892-4AAE-8708-CB7BC3823551}" srcId="{7359D121-F1CB-4116-B5C0-898AD6872578}" destId="{C30D4861-0A72-4DA4-B1FC-8203B484EFB1}" srcOrd="0" destOrd="0" parTransId="{018A20E2-5E9C-4023-86F1-7DE6296ED4D5}" sibTransId="{A391657A-585D-40D6-BCC3-90B43BF87367}"/>
    <dgm:cxn modelId="{EA92D732-D7CE-4472-9CEE-32D6E927F5BB}" srcId="{429E29FD-FEB9-494B-8BE9-34BE62E6D823}" destId="{A6BA5A8B-C307-4D7F-81D1-AD0D5C4F85D3}" srcOrd="3" destOrd="0" parTransId="{9F9C3E86-A179-48D2-B7FE-BBA493B7B031}" sibTransId="{AAD3EA61-3B7D-4376-B7F2-2F69C4BA90C0}"/>
    <dgm:cxn modelId="{9272D81D-04F7-4573-B15F-F0C2FC4A1A7F}" type="presOf" srcId="{429E29FD-FEB9-494B-8BE9-34BE62E6D823}" destId="{F8E0B94D-DC95-4289-A152-52975E6ED635}" srcOrd="0" destOrd="0" presId="urn:microsoft.com/office/officeart/2005/8/layout/bList2#1"/>
    <dgm:cxn modelId="{EE97745A-97E0-460D-A82B-1EAFAD9E9C4D}" srcId="{1A536B7B-3B13-48EF-9D8D-380BE24698E1}" destId="{0EED0523-9B69-4A92-A22F-B41D8986DAD3}" srcOrd="0" destOrd="0" parTransId="{B3F46208-5B07-438A-B58A-619F3171C7D9}" sibTransId="{7D5C7CC1-69C1-4F11-AE51-3CD701A9D1E9}"/>
    <dgm:cxn modelId="{0A640E20-F4AE-4772-AA2A-3E3BEEBE027D}" type="presOf" srcId="{0A577DF4-CE9C-497A-BE5F-A4BD5FB6A1C2}" destId="{47CFA0BB-FB67-4A5D-A9DC-AE5207FE6A6D}" srcOrd="0" destOrd="1" presId="urn:microsoft.com/office/officeart/2005/8/layout/bList2#1"/>
    <dgm:cxn modelId="{87697699-B0CE-4ECD-B6A4-FE17A335AF7C}" type="presOf" srcId="{A0A9130C-0555-4479-B8CC-CB0E6E0C7597}" destId="{A3799A58-4755-4669-BE3A-216B3E51A325}" srcOrd="0" destOrd="0" presId="urn:microsoft.com/office/officeart/2005/8/layout/bList2#1"/>
    <dgm:cxn modelId="{C5B08E46-FA26-46C2-AE93-5564EC4C491E}" type="presOf" srcId="{0EED0523-9B69-4A92-A22F-B41D8986DAD3}" destId="{13D347A9-15D4-4EF7-91FE-3916D7E3BF1C}" srcOrd="0" destOrd="0" presId="urn:microsoft.com/office/officeart/2005/8/layout/bList2#1"/>
    <dgm:cxn modelId="{F0B82743-724B-43AB-9D0E-A880494C7213}" type="presOf" srcId="{BDED7B2A-C214-4232-9B9E-15D7A772434D}" destId="{8BE00DE1-AA06-4E6F-8D6D-81C384D537EF}" srcOrd="0" destOrd="2" presId="urn:microsoft.com/office/officeart/2005/8/layout/bList2#1"/>
    <dgm:cxn modelId="{37EEAF6E-80FE-4977-B7CA-32AE69D8C9E5}" type="presOf" srcId="{53B9E6E9-1010-4E94-9C3C-1E355853343F}" destId="{3794276D-076E-4468-8117-6333AF122CB7}" srcOrd="0" destOrd="0" presId="urn:microsoft.com/office/officeart/2005/8/layout/bList2#1"/>
    <dgm:cxn modelId="{26794AB5-E95A-4589-8DA2-5B11D18E830B}" srcId="{7359D121-F1CB-4116-B5C0-898AD6872578}" destId="{5924A311-1114-4B6C-9363-D17B78E982DF}" srcOrd="4" destOrd="0" parTransId="{1F41037B-7ED3-4B44-B2B7-1E94952C0213}" sibTransId="{2C3031BA-F65E-440E-8DA5-F1751E20DC5E}"/>
    <dgm:cxn modelId="{C700CC64-9D58-407B-BE6F-3C7EF0FD748A}" srcId="{429E29FD-FEB9-494B-8BE9-34BE62E6D823}" destId="{AB4405CC-8AFE-4C69-A9C4-537A5054F36A}" srcOrd="0" destOrd="0" parTransId="{C8E4B1B9-1610-4FEC-AD01-63795ECC2298}" sibTransId="{88B05CF5-E9E9-4444-89B5-409E50BE4965}"/>
    <dgm:cxn modelId="{626EA614-318F-490F-BD9F-0A9CDD9750C1}" type="presOf" srcId="{7359D121-F1CB-4116-B5C0-898AD6872578}" destId="{40CD01A4-0139-4694-A16E-9E53225DFDC5}" srcOrd="0" destOrd="0" presId="urn:microsoft.com/office/officeart/2005/8/layout/bList2#1"/>
    <dgm:cxn modelId="{41265E43-495A-4A12-BE56-73C459B308A2}" srcId="{7359D121-F1CB-4116-B5C0-898AD6872578}" destId="{BCEADBE9-F0AA-405C-AE99-3484863CCE3B}" srcOrd="2" destOrd="0" parTransId="{0C672120-2C61-4EAF-A08D-F7BDF12FA24E}" sibTransId="{2E2281DF-9F75-486F-94A4-6D2FC00A2888}"/>
    <dgm:cxn modelId="{D77A46AB-08C7-4676-B779-F3A8FDE67E06}" type="presOf" srcId="{C30D4861-0A72-4DA4-B1FC-8203B484EFB1}" destId="{47CFA0BB-FB67-4A5D-A9DC-AE5207FE6A6D}" srcOrd="0" destOrd="0" presId="urn:microsoft.com/office/officeart/2005/8/layout/bList2#1"/>
    <dgm:cxn modelId="{0E7E4F49-715D-42BA-AA27-4DD835F256A6}" type="presOf" srcId="{017780C8-F0BC-4BCE-90E9-6E16EA789592}" destId="{47CFA0BB-FB67-4A5D-A9DC-AE5207FE6A6D}" srcOrd="0" destOrd="3" presId="urn:microsoft.com/office/officeart/2005/8/layout/bList2#1"/>
    <dgm:cxn modelId="{D63F3EBA-D1BD-4D4A-84C9-518E18670D3C}" type="presOf" srcId="{BCEADBE9-F0AA-405C-AE99-3484863CCE3B}" destId="{47CFA0BB-FB67-4A5D-A9DC-AE5207FE6A6D}" srcOrd="0" destOrd="2" presId="urn:microsoft.com/office/officeart/2005/8/layout/bList2#1"/>
    <dgm:cxn modelId="{EDE70F9F-1EA2-4E9C-A2D8-7524A84DFCD9}" type="presOf" srcId="{7359D121-F1CB-4116-B5C0-898AD6872578}" destId="{F6894D8F-0FC8-4CD2-A26F-D33F010F682A}" srcOrd="1" destOrd="0" presId="urn:microsoft.com/office/officeart/2005/8/layout/bList2#1"/>
    <dgm:cxn modelId="{4F634484-2693-47A3-978C-11568250C345}" srcId="{53B9E6E9-1010-4E94-9C3C-1E355853343F}" destId="{429E29FD-FEB9-494B-8BE9-34BE62E6D823}" srcOrd="0" destOrd="0" parTransId="{6E340151-5686-406B-BB8B-FD7880C5A75B}" sibTransId="{A0A9130C-0555-4479-B8CC-CB0E6E0C7597}"/>
    <dgm:cxn modelId="{92AFF226-46D3-4FAE-8296-4CAC08B506B2}" type="presOf" srcId="{AB4405CC-8AFE-4C69-A9C4-537A5054F36A}" destId="{8BE00DE1-AA06-4E6F-8D6D-81C384D537EF}" srcOrd="0" destOrd="0" presId="urn:microsoft.com/office/officeart/2005/8/layout/bList2#1"/>
    <dgm:cxn modelId="{6616CE36-33FB-400C-96B2-E62B1299CF62}" type="presOf" srcId="{1A536B7B-3B13-48EF-9D8D-380BE24698E1}" destId="{754ACCCB-3D1C-40F5-ADE4-B0ACF6FD0224}" srcOrd="1" destOrd="0" presId="urn:microsoft.com/office/officeart/2005/8/layout/bList2#1"/>
    <dgm:cxn modelId="{63E8DD19-131C-49DA-957A-AA995A78787F}" type="presOf" srcId="{A6BA5A8B-C307-4D7F-81D1-AD0D5C4F85D3}" destId="{8BE00DE1-AA06-4E6F-8D6D-81C384D537EF}" srcOrd="0" destOrd="3" presId="urn:microsoft.com/office/officeart/2005/8/layout/bList2#1"/>
    <dgm:cxn modelId="{B0FAC864-6DCB-419F-B26C-2F244406F34C}" srcId="{429E29FD-FEB9-494B-8BE9-34BE62E6D823}" destId="{BDED7B2A-C214-4232-9B9E-15D7A772434D}" srcOrd="2" destOrd="0" parTransId="{E26CB612-EB91-4779-AC25-035BEB0122F9}" sibTransId="{413959DB-4B59-4748-89D6-750E8A5375BE}"/>
    <dgm:cxn modelId="{9E1C491E-6916-418F-AD7C-4AB7469910BD}" type="presOf" srcId="{1A536B7B-3B13-48EF-9D8D-380BE24698E1}" destId="{25CF09A1-015E-45EF-86F0-CD1ED1EED41A}" srcOrd="0" destOrd="0" presId="urn:microsoft.com/office/officeart/2005/8/layout/bList2#1"/>
    <dgm:cxn modelId="{91803FD0-99C2-45C5-9091-A414B93E6583}" type="presOf" srcId="{9B1A67E1-CA82-471E-8D01-29D256E13F55}" destId="{430A4C71-9B98-4B28-969A-04E9D3AAEA47}" srcOrd="0" destOrd="0" presId="urn:microsoft.com/office/officeart/2005/8/layout/bList2#1"/>
    <dgm:cxn modelId="{5B453473-8992-43AA-AEA1-210588A588F0}" type="presParOf" srcId="{3794276D-076E-4468-8117-6333AF122CB7}" destId="{846D867F-5EEB-4536-8234-C0890C9D998F}" srcOrd="0" destOrd="0" presId="urn:microsoft.com/office/officeart/2005/8/layout/bList2#1"/>
    <dgm:cxn modelId="{275AC019-1538-4DCB-AB44-2A80073CA0C3}" type="presParOf" srcId="{846D867F-5EEB-4536-8234-C0890C9D998F}" destId="{8BE00DE1-AA06-4E6F-8D6D-81C384D537EF}" srcOrd="0" destOrd="0" presId="urn:microsoft.com/office/officeart/2005/8/layout/bList2#1"/>
    <dgm:cxn modelId="{42B61B94-3EEF-4761-A618-77B05A2AFDC9}" type="presParOf" srcId="{846D867F-5EEB-4536-8234-C0890C9D998F}" destId="{F8E0B94D-DC95-4289-A152-52975E6ED635}" srcOrd="1" destOrd="0" presId="urn:microsoft.com/office/officeart/2005/8/layout/bList2#1"/>
    <dgm:cxn modelId="{AB579530-9F1D-460A-8DE4-3714D133D3E9}" type="presParOf" srcId="{846D867F-5EEB-4536-8234-C0890C9D998F}" destId="{67143E09-C417-47A0-9C0D-1DD68315B559}" srcOrd="2" destOrd="0" presId="urn:microsoft.com/office/officeart/2005/8/layout/bList2#1"/>
    <dgm:cxn modelId="{90E8D6C9-0F12-48DA-8A34-135976A60360}" type="presParOf" srcId="{846D867F-5EEB-4536-8234-C0890C9D998F}" destId="{2F775F3B-6417-4E7F-A563-FD0FB690F442}" srcOrd="3" destOrd="0" presId="urn:microsoft.com/office/officeart/2005/8/layout/bList2#1"/>
    <dgm:cxn modelId="{9B6ACDCD-DAF5-4E96-9AAE-BB45549D45D9}" type="presParOf" srcId="{3794276D-076E-4468-8117-6333AF122CB7}" destId="{A3799A58-4755-4669-BE3A-216B3E51A325}" srcOrd="1" destOrd="0" presId="urn:microsoft.com/office/officeart/2005/8/layout/bList2#1"/>
    <dgm:cxn modelId="{9528A8F5-5090-4095-A101-65F3D0026138}" type="presParOf" srcId="{3794276D-076E-4468-8117-6333AF122CB7}" destId="{1E64FAA6-B2A2-420F-85F4-8F6981400232}" srcOrd="2" destOrd="0" presId="urn:microsoft.com/office/officeart/2005/8/layout/bList2#1"/>
    <dgm:cxn modelId="{8E5F2264-0B09-4046-B73E-2D1DE2987A2D}" type="presParOf" srcId="{1E64FAA6-B2A2-420F-85F4-8F6981400232}" destId="{47CFA0BB-FB67-4A5D-A9DC-AE5207FE6A6D}" srcOrd="0" destOrd="0" presId="urn:microsoft.com/office/officeart/2005/8/layout/bList2#1"/>
    <dgm:cxn modelId="{C04312CA-2962-4B14-BBA2-DB512887E177}" type="presParOf" srcId="{1E64FAA6-B2A2-420F-85F4-8F6981400232}" destId="{40CD01A4-0139-4694-A16E-9E53225DFDC5}" srcOrd="1" destOrd="0" presId="urn:microsoft.com/office/officeart/2005/8/layout/bList2#1"/>
    <dgm:cxn modelId="{F24AFE57-76FF-48E8-85C8-868F4C061BA6}" type="presParOf" srcId="{1E64FAA6-B2A2-420F-85F4-8F6981400232}" destId="{F6894D8F-0FC8-4CD2-A26F-D33F010F682A}" srcOrd="2" destOrd="0" presId="urn:microsoft.com/office/officeart/2005/8/layout/bList2#1"/>
    <dgm:cxn modelId="{3B2AFD47-6C53-48D6-A987-4798FB0B2B5A}" type="presParOf" srcId="{1E64FAA6-B2A2-420F-85F4-8F6981400232}" destId="{2FB8D4B7-B459-4B30-ACA1-3A32DA289CEF}" srcOrd="3" destOrd="0" presId="urn:microsoft.com/office/officeart/2005/8/layout/bList2#1"/>
    <dgm:cxn modelId="{3A87128F-DA27-4B3E-9F41-53723E46740B}" type="presParOf" srcId="{3794276D-076E-4468-8117-6333AF122CB7}" destId="{430A4C71-9B98-4B28-969A-04E9D3AAEA47}" srcOrd="3" destOrd="0" presId="urn:microsoft.com/office/officeart/2005/8/layout/bList2#1"/>
    <dgm:cxn modelId="{310DD1C5-B385-4C4A-A803-7113E3492480}" type="presParOf" srcId="{3794276D-076E-4468-8117-6333AF122CB7}" destId="{0B2365A6-193D-40F1-9688-3D956D5451E8}" srcOrd="4" destOrd="0" presId="urn:microsoft.com/office/officeart/2005/8/layout/bList2#1"/>
    <dgm:cxn modelId="{8693B5A6-665F-4310-BA1E-8FC3EFA9D0F3}" type="presParOf" srcId="{0B2365A6-193D-40F1-9688-3D956D5451E8}" destId="{13D347A9-15D4-4EF7-91FE-3916D7E3BF1C}" srcOrd="0" destOrd="0" presId="urn:microsoft.com/office/officeart/2005/8/layout/bList2#1"/>
    <dgm:cxn modelId="{5BCA3621-C2B3-4BF9-96A2-42630DEA3D21}" type="presParOf" srcId="{0B2365A6-193D-40F1-9688-3D956D5451E8}" destId="{25CF09A1-015E-45EF-86F0-CD1ED1EED41A}" srcOrd="1" destOrd="0" presId="urn:microsoft.com/office/officeart/2005/8/layout/bList2#1"/>
    <dgm:cxn modelId="{6625C1F0-6B20-404C-BF50-A5FFD6CC3326}" type="presParOf" srcId="{0B2365A6-193D-40F1-9688-3D956D5451E8}" destId="{754ACCCB-3D1C-40F5-ADE4-B0ACF6FD0224}" srcOrd="2" destOrd="0" presId="urn:microsoft.com/office/officeart/2005/8/layout/bList2#1"/>
    <dgm:cxn modelId="{EB1905E9-6254-41D1-AF8F-E17613FFAC23}" type="presParOf" srcId="{0B2365A6-193D-40F1-9688-3D956D5451E8}" destId="{3022FD7E-D6C4-44CE-A42F-74E1A4D3DA71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E00DE1-AA06-4E6F-8D6D-81C384D537EF}">
      <dsp:nvSpPr>
        <dsp:cNvPr id="0" name=""/>
        <dsp:cNvSpPr/>
      </dsp:nvSpPr>
      <dsp:spPr>
        <a:xfrm>
          <a:off x="0" y="1015735"/>
          <a:ext cx="2558852" cy="2312995"/>
        </a:xfrm>
        <a:prstGeom prst="round2SameRect">
          <a:avLst>
            <a:gd name="adj1" fmla="val 8000"/>
            <a:gd name="adj2" fmla="val 0"/>
          </a:avLst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5240" tIns="45720" rIns="15240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Появился интерес к предмету</a:t>
          </a:r>
          <a:endParaRPr lang="ru-RU" sz="1200" b="1" i="0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Появилось желание работать в группе и в паре, стали прислушиваться к мнению одноклассников</a:t>
          </a:r>
          <a:endParaRPr lang="ru-RU" sz="1200" b="1" i="0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Научаться </a:t>
          </a:r>
          <a:r>
            <a:rPr lang="ru-RU" sz="1200" b="1" i="0" kern="1200" dirty="0" err="1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самооцениванию</a:t>
          </a: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и </a:t>
          </a:r>
          <a:r>
            <a:rPr lang="ru-RU" sz="1200" b="1" i="0" kern="1200" dirty="0" err="1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взаимооцениванию</a:t>
          </a: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, развитие творческие навыки через постера и кластера  и т.д</a:t>
          </a:r>
          <a:r>
            <a:rPr lang="ru-RU" sz="1050" b="1" i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050" b="1" i="0" kern="1200" dirty="0">
            <a:latin typeface="Times New Roman" pitchFamily="18" charset="0"/>
            <a:cs typeface="Times New Roman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050" b="1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196" y="1069931"/>
        <a:ext cx="2450460" cy="2258799"/>
      </dsp:txXfrm>
    </dsp:sp>
    <dsp:sp modelId="{67143E09-C417-47A0-9C0D-1DD68315B559}">
      <dsp:nvSpPr>
        <dsp:cNvPr id="0" name=""/>
        <dsp:cNvSpPr/>
      </dsp:nvSpPr>
      <dsp:spPr>
        <a:xfrm>
          <a:off x="265303" y="683049"/>
          <a:ext cx="1863945" cy="332681"/>
        </a:xfrm>
        <a:prstGeom prst="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76200" tIns="0" rIns="254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latin typeface="Times New Roman" pitchFamily="18" charset="0"/>
              <a:cs typeface="Times New Roman" pitchFamily="18" charset="0"/>
            </a:rPr>
            <a:t>Ученик</a:t>
          </a:r>
          <a:endParaRPr lang="ru-RU" sz="20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65303" y="683049"/>
        <a:ext cx="1312637" cy="332681"/>
      </dsp:txXfrm>
    </dsp:sp>
    <dsp:sp modelId="{2F775F3B-6417-4E7F-A563-FD0FB690F442}">
      <dsp:nvSpPr>
        <dsp:cNvPr id="0" name=""/>
        <dsp:cNvSpPr/>
      </dsp:nvSpPr>
      <dsp:spPr>
        <a:xfrm>
          <a:off x="2195638" y="479234"/>
          <a:ext cx="895598" cy="89559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9525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z="152400"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CFA0BB-FB67-4A5D-A9DC-AE5207FE6A6D}">
      <dsp:nvSpPr>
        <dsp:cNvPr id="0" name=""/>
        <dsp:cNvSpPr/>
      </dsp:nvSpPr>
      <dsp:spPr>
        <a:xfrm>
          <a:off x="2962050" y="1322306"/>
          <a:ext cx="3313049" cy="1910129"/>
        </a:xfrm>
        <a:prstGeom prst="round2SameRect">
          <a:avLst>
            <a:gd name="adj1" fmla="val 8000"/>
            <a:gd name="adj2" fmla="val 0"/>
          </a:avLst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5240" tIns="45720" rIns="15240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Направляет, помогает, консультирует</a:t>
          </a:r>
          <a:endParaRPr lang="ru-RU" sz="1200" b="1" i="0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Увидел многих других учеников с другой стороны</a:t>
          </a:r>
          <a:endParaRPr lang="ru-RU" sz="1200" b="1" i="0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Распределение фронтальную, групповую, парную и индивидуальную работу</a:t>
          </a:r>
          <a:endParaRPr lang="ru-RU" sz="1200" b="1" i="0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Поиск различных ресурсов для проведения уроков</a:t>
          </a:r>
          <a:endParaRPr lang="ru-RU" sz="1200" b="1" i="0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i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06807" y="1367063"/>
        <a:ext cx="3223535" cy="1865372"/>
      </dsp:txXfrm>
    </dsp:sp>
    <dsp:sp modelId="{F6894D8F-0FC8-4CD2-A26F-D33F010F682A}">
      <dsp:nvSpPr>
        <dsp:cNvPr id="0" name=""/>
        <dsp:cNvSpPr/>
      </dsp:nvSpPr>
      <dsp:spPr>
        <a:xfrm>
          <a:off x="4021568" y="632522"/>
          <a:ext cx="1962435" cy="491868"/>
        </a:xfrm>
        <a:prstGeom prst="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76200" tIns="0" rIns="254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latin typeface="Times New Roman" pitchFamily="18" charset="0"/>
              <a:cs typeface="Times New Roman" pitchFamily="18" charset="0"/>
            </a:rPr>
            <a:t>Учитель</a:t>
          </a:r>
          <a:endParaRPr lang="ru-RU" sz="20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21568" y="632522"/>
        <a:ext cx="1381996" cy="491868"/>
      </dsp:txXfrm>
    </dsp:sp>
    <dsp:sp modelId="{2FB8D4B7-B459-4B30-ACA1-3A32DA289CEF}">
      <dsp:nvSpPr>
        <dsp:cNvPr id="0" name=""/>
        <dsp:cNvSpPr/>
      </dsp:nvSpPr>
      <dsp:spPr>
        <a:xfrm>
          <a:off x="5784353" y="479236"/>
          <a:ext cx="855816" cy="895598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9525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z="152400"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347A9-15D4-4EF7-91FE-3916D7E3BF1C}">
      <dsp:nvSpPr>
        <dsp:cNvPr id="0" name=""/>
        <dsp:cNvSpPr/>
      </dsp:nvSpPr>
      <dsp:spPr>
        <a:xfrm>
          <a:off x="6776671" y="1398940"/>
          <a:ext cx="2519728" cy="738074"/>
        </a:xfrm>
        <a:prstGeom prst="round2SameRect">
          <a:avLst>
            <a:gd name="adj1" fmla="val 8000"/>
            <a:gd name="adj2" fmla="val 0"/>
          </a:avLst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5240" tIns="45720" rIns="15240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Среднесрочное планирование – это эффективный путь проведения уроков</a:t>
          </a:r>
          <a:endParaRPr lang="ru-RU" sz="1200" b="1" i="0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793965" y="1416234"/>
        <a:ext cx="2485140" cy="720780"/>
      </dsp:txXfrm>
    </dsp:sp>
    <dsp:sp modelId="{754ACCCB-3D1C-40F5-ADE4-B0ACF6FD0224}">
      <dsp:nvSpPr>
        <dsp:cNvPr id="0" name=""/>
        <dsp:cNvSpPr/>
      </dsp:nvSpPr>
      <dsp:spPr>
        <a:xfrm>
          <a:off x="7171696" y="350522"/>
          <a:ext cx="1367220" cy="404920"/>
        </a:xfrm>
        <a:prstGeom prst="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76200" tIns="0" rIns="254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latin typeface="Times New Roman" pitchFamily="18" charset="0"/>
              <a:cs typeface="Times New Roman" pitchFamily="18" charset="0"/>
            </a:rPr>
            <a:t>Вывод</a:t>
          </a:r>
          <a:r>
            <a:rPr lang="ru-RU" sz="3600" b="1" i="1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36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71696" y="350522"/>
        <a:ext cx="962831" cy="404920"/>
      </dsp:txXfrm>
    </dsp:sp>
    <dsp:sp modelId="{3022FD7E-D6C4-44CE-A42F-74E1A4D3DA71}">
      <dsp:nvSpPr>
        <dsp:cNvPr id="0" name=""/>
        <dsp:cNvSpPr/>
      </dsp:nvSpPr>
      <dsp:spPr>
        <a:xfrm>
          <a:off x="8400801" y="0"/>
          <a:ext cx="895598" cy="895598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9525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z="152400"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589FB0B0-87F3-4660-84B7-8D37D4258E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91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/>
          </a:p>
        </p:txBody>
      </p:sp>
      <p:sp>
        <p:nvSpPr>
          <p:cNvPr id="161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48013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1550" y="3257550"/>
            <a:ext cx="7780338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FBBCCCDB-BA72-4924-9C6D-3E0C327E805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6192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CCDB-BA72-4924-9C6D-3E0C327E805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746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CCDB-BA72-4924-9C6D-3E0C327E805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548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842" name="Rectangle 1642"/>
          <p:cNvSpPr>
            <a:spLocks noChangeArrowheads="1"/>
          </p:cNvSpPr>
          <p:nvPr/>
        </p:nvSpPr>
        <p:spPr bwMode="gray">
          <a:xfrm>
            <a:off x="3071813" y="0"/>
            <a:ext cx="1417637" cy="685800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34" name="Rectangle 1634"/>
          <p:cNvSpPr>
            <a:spLocks noChangeArrowheads="1"/>
          </p:cNvSpPr>
          <p:nvPr/>
        </p:nvSpPr>
        <p:spPr bwMode="gray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796" name="Rectangle 1596"/>
          <p:cNvSpPr>
            <a:spLocks noChangeArrowheads="1"/>
          </p:cNvSpPr>
          <p:nvPr/>
        </p:nvSpPr>
        <p:spPr bwMode="gray">
          <a:xfrm>
            <a:off x="6902450" y="-11113"/>
            <a:ext cx="303213" cy="6858001"/>
          </a:xfrm>
          <a:prstGeom prst="rect">
            <a:avLst/>
          </a:prstGeom>
          <a:solidFill>
            <a:schemeClr val="accent2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797" name="Rectangle 1597"/>
          <p:cNvSpPr>
            <a:spLocks noChangeArrowheads="1"/>
          </p:cNvSpPr>
          <p:nvPr/>
        </p:nvSpPr>
        <p:spPr bwMode="gray">
          <a:xfrm>
            <a:off x="7158038" y="12700"/>
            <a:ext cx="227012" cy="6858000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792" name="Rectangle 1592"/>
          <p:cNvSpPr>
            <a:spLocks noChangeArrowheads="1"/>
          </p:cNvSpPr>
          <p:nvPr/>
        </p:nvSpPr>
        <p:spPr bwMode="gray">
          <a:xfrm>
            <a:off x="4375150" y="0"/>
            <a:ext cx="1060450" cy="6858000"/>
          </a:xfrm>
          <a:prstGeom prst="rect">
            <a:avLst/>
          </a:prstGeom>
          <a:solidFill>
            <a:schemeClr val="accent2">
              <a:alpha val="64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793" name="Rectangle 1593"/>
          <p:cNvSpPr>
            <a:spLocks noChangeArrowheads="1"/>
          </p:cNvSpPr>
          <p:nvPr/>
        </p:nvSpPr>
        <p:spPr bwMode="gray">
          <a:xfrm>
            <a:off x="5359400" y="-17463"/>
            <a:ext cx="728663" cy="6938963"/>
          </a:xfrm>
          <a:prstGeom prst="rect">
            <a:avLst/>
          </a:prstGeom>
          <a:solidFill>
            <a:schemeClr val="accent2">
              <a:alpha val="53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794" name="Rectangle 1594"/>
          <p:cNvSpPr>
            <a:spLocks noChangeArrowheads="1"/>
          </p:cNvSpPr>
          <p:nvPr/>
        </p:nvSpPr>
        <p:spPr bwMode="gray">
          <a:xfrm>
            <a:off x="6018213" y="-19050"/>
            <a:ext cx="547687" cy="6938963"/>
          </a:xfrm>
          <a:prstGeom prst="rect">
            <a:avLst/>
          </a:prstGeom>
          <a:solidFill>
            <a:schemeClr val="accent2">
              <a:alpha val="47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795" name="Rectangle 1595"/>
          <p:cNvSpPr>
            <a:spLocks noChangeArrowheads="1"/>
          </p:cNvSpPr>
          <p:nvPr/>
        </p:nvSpPr>
        <p:spPr bwMode="gray">
          <a:xfrm>
            <a:off x="6505575" y="0"/>
            <a:ext cx="446088" cy="6858000"/>
          </a:xfrm>
          <a:prstGeom prst="rect">
            <a:avLst/>
          </a:prstGeom>
          <a:solidFill>
            <a:schemeClr val="accent2">
              <a:alpha val="37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22" name="Rectangle 1622"/>
          <p:cNvSpPr>
            <a:spLocks noChangeArrowheads="1"/>
          </p:cNvSpPr>
          <p:nvPr/>
        </p:nvSpPr>
        <p:spPr bwMode="gray">
          <a:xfrm>
            <a:off x="7339013" y="52388"/>
            <a:ext cx="136525" cy="6858000"/>
          </a:xfrm>
          <a:prstGeom prst="rect">
            <a:avLst/>
          </a:prstGeom>
          <a:solidFill>
            <a:schemeClr val="accent2">
              <a:alpha val="14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23" name="Rectangle 1623"/>
          <p:cNvSpPr>
            <a:spLocks noChangeArrowheads="1"/>
          </p:cNvSpPr>
          <p:nvPr/>
        </p:nvSpPr>
        <p:spPr bwMode="gray">
          <a:xfrm>
            <a:off x="8366125" y="20638"/>
            <a:ext cx="344488" cy="6858000"/>
          </a:xfrm>
          <a:prstGeom prst="rect">
            <a:avLst/>
          </a:prstGeom>
          <a:solidFill>
            <a:schemeClr val="accent2">
              <a:alpha val="2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24" name="Rectangle 1624"/>
          <p:cNvSpPr>
            <a:spLocks noChangeArrowheads="1"/>
          </p:cNvSpPr>
          <p:nvPr/>
        </p:nvSpPr>
        <p:spPr bwMode="gray">
          <a:xfrm>
            <a:off x="8664575" y="0"/>
            <a:ext cx="474663" cy="6858000"/>
          </a:xfrm>
          <a:prstGeom prst="rect">
            <a:avLst/>
          </a:prstGeom>
          <a:solidFill>
            <a:schemeClr val="accent2">
              <a:alpha val="28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13" name="Text Box 1613"/>
          <p:cNvSpPr txBox="1">
            <a:spLocks noChangeArrowheads="1"/>
          </p:cNvSpPr>
          <p:nvPr/>
        </p:nvSpPr>
        <p:spPr bwMode="gray">
          <a:xfrm>
            <a:off x="76200" y="6477000"/>
            <a:ext cx="16081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>
                <a:solidFill>
                  <a:srgbClr val="F8F8F8"/>
                </a:solidFill>
              </a:rPr>
              <a:t>www.themegallery.com</a:t>
            </a:r>
          </a:p>
        </p:txBody>
      </p:sp>
      <p:sp>
        <p:nvSpPr>
          <p:cNvPr id="436812" name="Text Box 1612"/>
          <p:cNvSpPr txBox="1">
            <a:spLocks noChangeArrowheads="1"/>
          </p:cNvSpPr>
          <p:nvPr/>
        </p:nvSpPr>
        <p:spPr bwMode="gray">
          <a:xfrm>
            <a:off x="276225" y="6007100"/>
            <a:ext cx="1169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FFFFFF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436843" name="Rectangle 1643"/>
          <p:cNvSpPr>
            <a:spLocks noChangeArrowheads="1"/>
          </p:cNvSpPr>
          <p:nvPr/>
        </p:nvSpPr>
        <p:spPr bwMode="gray">
          <a:xfrm>
            <a:off x="7953375" y="4763"/>
            <a:ext cx="136525" cy="6858000"/>
          </a:xfrm>
          <a:prstGeom prst="rect">
            <a:avLst/>
          </a:prstGeom>
          <a:solidFill>
            <a:schemeClr val="accent2">
              <a:alpha val="6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44" name="Rectangle 1644"/>
          <p:cNvSpPr>
            <a:spLocks noChangeArrowheads="1"/>
          </p:cNvSpPr>
          <p:nvPr/>
        </p:nvSpPr>
        <p:spPr bwMode="gray">
          <a:xfrm>
            <a:off x="8045450" y="4763"/>
            <a:ext cx="168275" cy="6858000"/>
          </a:xfrm>
          <a:prstGeom prst="rect">
            <a:avLst/>
          </a:prstGeom>
          <a:solidFill>
            <a:schemeClr val="accent2">
              <a:alpha val="12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45" name="Rectangle 1645"/>
          <p:cNvSpPr>
            <a:spLocks noChangeArrowheads="1"/>
          </p:cNvSpPr>
          <p:nvPr/>
        </p:nvSpPr>
        <p:spPr bwMode="gray">
          <a:xfrm>
            <a:off x="8177213" y="-11113"/>
            <a:ext cx="230187" cy="6858001"/>
          </a:xfrm>
          <a:prstGeom prst="rect">
            <a:avLst/>
          </a:prstGeom>
          <a:solidFill>
            <a:schemeClr val="accent2">
              <a:alpha val="17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6847" name="Rectangle 1647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3802063" y="1314450"/>
            <a:ext cx="5105400" cy="1470025"/>
          </a:xfrm>
        </p:spPr>
        <p:txBody>
          <a:bodyPr/>
          <a:lstStyle>
            <a:lvl1pPr algn="ctr">
              <a:defRPr sz="44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436848" name="Rectangle 1648"/>
          <p:cNvSpPr>
            <a:spLocks noGrp="1" noChangeArrowheads="1"/>
          </p:cNvSpPr>
          <p:nvPr>
            <p:ph type="subTitle" sz="quarter" idx="1"/>
          </p:nvPr>
        </p:nvSpPr>
        <p:spPr bwMode="gray">
          <a:xfrm>
            <a:off x="3810000" y="2762250"/>
            <a:ext cx="5151438" cy="757238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  <p:sp>
        <p:nvSpPr>
          <p:cNvPr id="436850" name="Rectangle 1650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52825" y="6534150"/>
            <a:ext cx="2895600" cy="2349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36849" name="Rectangle 1649"/>
          <p:cNvSpPr>
            <a:spLocks noGrp="1" noChangeArrowheads="1"/>
          </p:cNvSpPr>
          <p:nvPr>
            <p:ph type="dt" sz="quarter" idx="2"/>
          </p:nvPr>
        </p:nvSpPr>
        <p:spPr bwMode="gray">
          <a:xfrm>
            <a:off x="6900863" y="6526213"/>
            <a:ext cx="2133600" cy="274637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36851" name="Rectangle 1651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11488" y="6527800"/>
            <a:ext cx="373062" cy="234950"/>
          </a:xfrm>
        </p:spPr>
        <p:txBody>
          <a:bodyPr/>
          <a:lstStyle>
            <a:lvl1pPr>
              <a:defRPr/>
            </a:lvl1pPr>
          </a:lstStyle>
          <a:p>
            <a:fld id="{724A3928-C103-49E4-9447-CA5187CD20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6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36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36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3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6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6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6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6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6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6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6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6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6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67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6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6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68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6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6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6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6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6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68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6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36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68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6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6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6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68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6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6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6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500" fill="hold"/>
                                        <p:tgtEl>
                                          <p:spTgt spid="4368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500" fill="hold"/>
                                        <p:tgtEl>
                                          <p:spTgt spid="43679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3" dur="500" fill="hold"/>
                                        <p:tgtEl>
                                          <p:spTgt spid="4367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75" dur="500" fill="hold"/>
                                        <p:tgtEl>
                                          <p:spTgt spid="436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77" dur="500" fill="hold"/>
                                        <p:tgtEl>
                                          <p:spTgt spid="4367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6" presetClass="emph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79" dur="500" fill="hold"/>
                                        <p:tgtEl>
                                          <p:spTgt spid="4367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81" dur="500" fill="hold"/>
                                        <p:tgtEl>
                                          <p:spTgt spid="43679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3" dur="500" fill="hold"/>
                                        <p:tgtEl>
                                          <p:spTgt spid="4368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6" presetClass="emph" presetSubtype="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85" dur="500" fill="hold"/>
                                        <p:tgtEl>
                                          <p:spTgt spid="4368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6" presetClass="emph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87" dur="500" fill="hold"/>
                                        <p:tgtEl>
                                          <p:spTgt spid="4368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8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500" fill="hold"/>
                                        <p:tgtEl>
                                          <p:spTgt spid="4368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2" dur="500" fill="hold"/>
                                        <p:tgtEl>
                                          <p:spTgt spid="4368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94" dur="500" fill="hold"/>
                                        <p:tgtEl>
                                          <p:spTgt spid="4368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96" dur="500" fill="hold"/>
                                        <p:tgtEl>
                                          <p:spTgt spid="4368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36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36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36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7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344 0.26526 C 0.15434 0.26017 0.07587 0.23011 0.04201 0.19056 C 0.00816 0.15101 -0.01441 0.06198 -0.02934 0.02821 " pathEditMode="relative" rAng="0" ptsTypes="faf">
                                      <p:cBhvr>
                                        <p:cTn id="103" dur="1000" fill="hold"/>
                                        <p:tgtEl>
                                          <p:spTgt spid="4368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-118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6842" grpId="0" animBg="1"/>
      <p:bldP spid="436842" grpId="1" animBg="1"/>
      <p:bldP spid="436834" grpId="0" animBg="1"/>
      <p:bldP spid="436834" grpId="1" animBg="1"/>
      <p:bldP spid="436796" grpId="0" animBg="1"/>
      <p:bldP spid="436796" grpId="1" animBg="1"/>
      <p:bldP spid="436797" grpId="0" animBg="1"/>
      <p:bldP spid="436797" grpId="1" animBg="1"/>
      <p:bldP spid="436792" grpId="0" animBg="1"/>
      <p:bldP spid="436792" grpId="1" animBg="1"/>
      <p:bldP spid="436793" grpId="0" animBg="1"/>
      <p:bldP spid="436793" grpId="1" animBg="1"/>
      <p:bldP spid="436794" grpId="0" animBg="1"/>
      <p:bldP spid="436794" grpId="1" animBg="1"/>
      <p:bldP spid="436795" grpId="0" animBg="1"/>
      <p:bldP spid="436795" grpId="1" animBg="1"/>
      <p:bldP spid="436822" grpId="0" animBg="1"/>
      <p:bldP spid="436822" grpId="1" animBg="1"/>
      <p:bldP spid="436823" grpId="0" animBg="1"/>
      <p:bldP spid="436823" grpId="1" animBg="1"/>
      <p:bldP spid="436824" grpId="0" animBg="1"/>
      <p:bldP spid="436824" grpId="1" animBg="1"/>
      <p:bldP spid="436843" grpId="0" animBg="1"/>
      <p:bldP spid="436843" grpId="1" animBg="1"/>
      <p:bldP spid="436844" grpId="0" animBg="1"/>
      <p:bldP spid="436844" grpId="1" animBg="1"/>
      <p:bldP spid="436845" grpId="0" animBg="1"/>
      <p:bldP spid="436845" grpId="1" animBg="1"/>
      <p:bldP spid="436847" grpId="0"/>
      <p:bldP spid="436847" grpId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73DF7-017E-400D-BE71-19F1826E3AB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824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571C9-1316-4F76-B99C-5D2D9C0BE3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94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30288" y="1163638"/>
            <a:ext cx="3903662" cy="536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86350" y="1163638"/>
            <a:ext cx="3905250" cy="536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7BF4D-F971-4E42-A221-B4AF5FC1D66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938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AD68D-3210-4FFA-AE2F-3A69C56855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205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78A006-1D4F-4BDA-B094-DB2D66AEBC2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83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A00CC-86D7-4FC1-82F4-4C5FE7EE9F0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08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33FC6-4E61-42A7-BFD8-0CCB5671E8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00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241F70-E3C6-48C1-8455-FB4234C5C36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161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6FE6F-36C0-406A-BF0E-437661CD83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217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18338" y="65088"/>
            <a:ext cx="1995487" cy="64595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30288" y="65088"/>
            <a:ext cx="5835650" cy="64595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DE3B1-818C-42C0-A0D2-CCF6E01A37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2205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88" y="65088"/>
            <a:ext cx="7958137" cy="10112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030288" y="1163638"/>
            <a:ext cx="7961312" cy="5360987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7913" y="6616700"/>
            <a:ext cx="2133600" cy="2413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838825" y="6616700"/>
            <a:ext cx="2895600" cy="2413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187825" y="6616700"/>
            <a:ext cx="661988" cy="241300"/>
          </a:xfrm>
        </p:spPr>
        <p:txBody>
          <a:bodyPr/>
          <a:lstStyle>
            <a:lvl1pPr>
              <a:defRPr/>
            </a:lvl1pPr>
          </a:lstStyle>
          <a:p>
            <a:fld id="{73C7DEA6-BE2B-41AC-B32D-7C2447D718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967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68155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88905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41244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3117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639794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73871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05817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43434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4C01FC-8836-46B4-8F11-E615C2C4DBEF}" type="slidenum">
              <a:rPr lang="ru-RU" smtClean="0">
                <a:solidFill>
                  <a:srgbClr val="434342"/>
                </a:solidFill>
              </a:rPr>
              <a:pPr/>
              <a:t>‹#›</a:t>
            </a:fld>
            <a:endParaRPr lang="ru-RU">
              <a:solidFill>
                <a:srgbClr val="4343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48407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386783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39295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2C5B-0B2C-421A-AEBB-73C706AB4C8C}" type="datetimeFigureOut">
              <a:rPr lang="ru-RU" smtClean="0"/>
              <a:pPr/>
              <a:t>05.06.2015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C01FC-8836-46B4-8F11-E615C2C4D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88611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19" name="Line 491"/>
          <p:cNvSpPr>
            <a:spLocks noChangeShapeType="1"/>
          </p:cNvSpPr>
          <p:nvPr/>
        </p:nvSpPr>
        <p:spPr bwMode="auto">
          <a:xfrm>
            <a:off x="1101725" y="1000125"/>
            <a:ext cx="7834313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1002" name="Rectangle 474"/>
          <p:cNvSpPr>
            <a:spLocks noChangeArrowheads="1"/>
          </p:cNvSpPr>
          <p:nvPr/>
        </p:nvSpPr>
        <p:spPr bwMode="gray">
          <a:xfrm>
            <a:off x="269875" y="0"/>
            <a:ext cx="284163" cy="6889750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1003" name="Rectangle 475"/>
          <p:cNvSpPr>
            <a:spLocks noChangeArrowheads="1"/>
          </p:cNvSpPr>
          <p:nvPr/>
        </p:nvSpPr>
        <p:spPr bwMode="gray">
          <a:xfrm>
            <a:off x="-12700" y="0"/>
            <a:ext cx="330200" cy="68580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28627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1005" name="Rectangle 477"/>
          <p:cNvSpPr>
            <a:spLocks noChangeArrowheads="1"/>
          </p:cNvSpPr>
          <p:nvPr/>
        </p:nvSpPr>
        <p:spPr bwMode="gray">
          <a:xfrm>
            <a:off x="749300" y="-14288"/>
            <a:ext cx="71438" cy="6872288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1007" name="Rectangle 479"/>
          <p:cNvSpPr>
            <a:spLocks noChangeArrowheads="1"/>
          </p:cNvSpPr>
          <p:nvPr/>
        </p:nvSpPr>
        <p:spPr bwMode="gray">
          <a:xfrm>
            <a:off x="508000" y="0"/>
            <a:ext cx="168275" cy="6865938"/>
          </a:xfrm>
          <a:prstGeom prst="rect">
            <a:avLst/>
          </a:prstGeom>
          <a:solidFill>
            <a:schemeClr val="accent2">
              <a:alpha val="53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1009" name="Rectangle 481"/>
          <p:cNvSpPr>
            <a:spLocks noChangeArrowheads="1"/>
          </p:cNvSpPr>
          <p:nvPr/>
        </p:nvSpPr>
        <p:spPr bwMode="gray">
          <a:xfrm>
            <a:off x="661988" y="0"/>
            <a:ext cx="114300" cy="6872288"/>
          </a:xfrm>
          <a:prstGeom prst="rect">
            <a:avLst/>
          </a:prstGeom>
          <a:solidFill>
            <a:schemeClr val="accent2">
              <a:alpha val="37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0988" name="Rectangle 460"/>
          <p:cNvSpPr>
            <a:spLocks noGrp="1" noChangeArrowheads="1"/>
          </p:cNvSpPr>
          <p:nvPr>
            <p:ph type="title"/>
          </p:nvPr>
        </p:nvSpPr>
        <p:spPr bwMode="auto">
          <a:xfrm>
            <a:off x="1055688" y="65088"/>
            <a:ext cx="7958137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50989" name="Rectangle 46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30288" y="1163638"/>
            <a:ext cx="7961312" cy="536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0990" name="Rectangle 46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7913" y="6616700"/>
            <a:ext cx="2133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150991" name="Rectangle 46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38825" y="6616700"/>
            <a:ext cx="2895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150992" name="Rectangle 46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87825" y="6616700"/>
            <a:ext cx="661988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305FB388-BC05-4141-A70D-9853E57A642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51036" name="Oval 508"/>
          <p:cNvSpPr>
            <a:spLocks noChangeArrowheads="1"/>
          </p:cNvSpPr>
          <p:nvPr/>
        </p:nvSpPr>
        <p:spPr bwMode="gray">
          <a:xfrm>
            <a:off x="438150" y="1892300"/>
            <a:ext cx="619125" cy="614363"/>
          </a:xfrm>
          <a:prstGeom prst="ellipse">
            <a:avLst/>
          </a:prstGeom>
          <a:blipFill dpi="0" rotWithShape="1">
            <a:blip r:embed="rId14"/>
            <a:srcRect/>
            <a:stretch>
              <a:fillRect/>
            </a:stretch>
          </a:blipFill>
          <a:ln w="28575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1039" name="Oval 511"/>
          <p:cNvSpPr>
            <a:spLocks noChangeArrowheads="1"/>
          </p:cNvSpPr>
          <p:nvPr/>
        </p:nvSpPr>
        <p:spPr bwMode="gray">
          <a:xfrm>
            <a:off x="442913" y="315913"/>
            <a:ext cx="603250" cy="596900"/>
          </a:xfrm>
          <a:prstGeom prst="ellipse">
            <a:avLst/>
          </a:prstGeom>
          <a:blipFill dpi="0" rotWithShape="1">
            <a:blip r:embed="rId15"/>
            <a:srcRect/>
            <a:stretch>
              <a:fillRect/>
            </a:stretch>
          </a:blipFill>
          <a:ln w="5715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1043" name="Oval 515"/>
          <p:cNvSpPr>
            <a:spLocks noChangeArrowheads="1"/>
          </p:cNvSpPr>
          <p:nvPr/>
        </p:nvSpPr>
        <p:spPr bwMode="gray">
          <a:xfrm>
            <a:off x="430213" y="1128713"/>
            <a:ext cx="603250" cy="593725"/>
          </a:xfrm>
          <a:prstGeom prst="ellipse">
            <a:avLst/>
          </a:prstGeom>
          <a:blipFill dpi="0" rotWithShape="1">
            <a:blip r:embed="rId16"/>
            <a:srcRect/>
            <a:stretch>
              <a:fillRect/>
            </a:stretch>
          </a:blip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5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51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51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10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1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1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10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1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1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2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5100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5100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3" dur="500" fill="hold"/>
                                        <p:tgtEl>
                                          <p:spTgt spid="15100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35" dur="500" fill="hold"/>
                                        <p:tgtEl>
                                          <p:spTgt spid="15100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" fill="hold"/>
                                        <p:tgtEl>
                                          <p:spTgt spid="1510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002" grpId="0" animBg="1"/>
      <p:bldP spid="151002" grpId="1" animBg="1"/>
      <p:bldP spid="151002" grpId="2" animBg="1"/>
      <p:bldP spid="151002" grpId="3" animBg="1"/>
      <p:bldP spid="151002" grpId="4" animBg="1"/>
      <p:bldP spid="151002" grpId="5" animBg="1"/>
      <p:bldP spid="151002" grpId="6" animBg="1"/>
      <p:bldP spid="151002" grpId="7" animBg="1"/>
      <p:bldP spid="151003" grpId="0" animBg="1"/>
      <p:bldP spid="151003" grpId="1" animBg="1"/>
      <p:bldP spid="151003" grpId="2" animBg="1"/>
      <p:bldP spid="151003" grpId="3" animBg="1"/>
      <p:bldP spid="151003" grpId="4" animBg="1"/>
      <p:bldP spid="151003" grpId="5" animBg="1"/>
      <p:bldP spid="151003" grpId="6" animBg="1"/>
      <p:bldP spid="151003" grpId="7" animBg="1"/>
      <p:bldP spid="151005" grpId="0" animBg="1"/>
      <p:bldP spid="151005" grpId="1" animBg="1"/>
      <p:bldP spid="151005" grpId="2" animBg="1"/>
      <p:bldP spid="151005" grpId="3" animBg="1"/>
      <p:bldP spid="151005" grpId="4" animBg="1"/>
      <p:bldP spid="151005" grpId="5" animBg="1"/>
      <p:bldP spid="151005" grpId="6" animBg="1"/>
      <p:bldP spid="151005" grpId="7" animBg="1"/>
      <p:bldP spid="151007" grpId="0" animBg="1"/>
      <p:bldP spid="151007" grpId="1" animBg="1"/>
      <p:bldP spid="151007" grpId="2" animBg="1"/>
      <p:bldP spid="151007" grpId="3" animBg="1"/>
      <p:bldP spid="151007" grpId="4" animBg="1"/>
      <p:bldP spid="151007" grpId="5" animBg="1"/>
      <p:bldP spid="151007" grpId="6" animBg="1"/>
      <p:bldP spid="151007" grpId="7" animBg="1"/>
      <p:bldP spid="151009" grpId="0" animBg="1"/>
      <p:bldP spid="151009" grpId="1" animBg="1"/>
      <p:bldP spid="151009" grpId="2" animBg="1"/>
      <p:bldP spid="151009" grpId="3" animBg="1"/>
      <p:bldP spid="151009" grpId="4" animBg="1"/>
      <p:bldP spid="151009" grpId="5" animBg="1"/>
      <p:bldP spid="151009" grpId="6" animBg="1"/>
      <p:bldP spid="151009" grpId="7" animBg="1"/>
      <p:bldP spid="150988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5000"/>
        <a:buFont typeface="Wingdings" pitchFamily="2" charset="2"/>
        <a:buChar char="£"/>
        <a:defRPr sz="32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05000"/>
        <a:buChar char="•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C1C2C5B-0B2C-421A-AEBB-73C706AB4C8C}" type="datetimeFigureOut">
              <a:rPr lang="ru-RU" b="0" smtClean="0">
                <a:latin typeface="Franklin Gothic 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05.06.2015</a:t>
            </a:fld>
            <a:endParaRPr lang="ru-RU" b="0">
              <a:latin typeface="Franklin Gothic Book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b="0">
              <a:latin typeface="Franklin Gothic Book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34C01FC-8836-46B4-8F11-E615C2C4DBEF}" type="slidenum">
              <a:rPr lang="ru-RU" b="0" smtClean="0">
                <a:latin typeface="Franklin Gothic 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b="0"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261074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&#1057;&#1088;&#1077;&#1076;&#1085;&#1077;&#1089;&#1088;&#1086;&#1095;&#1085;&#1086;&#1077;%20&#1087;&#1083;&#1072;&#1085;&#1080;&#1088;&#1086;&#1074;&#1072;&#1085;&#1080;&#1077;.docx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&#1055;&#1086;&#1083;&#1091;&#1095;&#1077;&#1085;&#1080;&#1077;+&#1072;&#1079;&#1086;&#1090;&#1072;,+&#1072;&#1084;&#1084;&#1080;&#1072;&#1082;&#1072;,+&#1072;&#1079;&#1086;&#1090;&#1085;&#1086;&#1081;+&#1082;&#1080;&#1089;&#1083;&#1086;&#1090;&#1099;..&#1095;&#1072;&#1089;&#1090;&#1100;+2.mp4" TargetMode="External"/><Relationship Id="rId13" Type="http://schemas.openxmlformats.org/officeDocument/2006/relationships/hyperlink" Target="&#1087;&#1088;2.docx" TargetMode="External"/><Relationship Id="rId3" Type="http://schemas.openxmlformats.org/officeDocument/2006/relationships/image" Target="../media/image7.emf"/><Relationship Id="rId7" Type="http://schemas.openxmlformats.org/officeDocument/2006/relationships/hyperlink" Target="&#1082;&#1080;&#1089;&#1083;&#1086;&#1090;&#1099;.pptx" TargetMode="External"/><Relationship Id="rId12" Type="http://schemas.openxmlformats.org/officeDocument/2006/relationships/hyperlink" Target="&#1074;%20&#1087;&#1072;&#1088;&#1077;.docx" TargetMode="Externa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&#1088;&#1077;&#1073;&#1091;&#1089;&#1099;.docx" TargetMode="External"/><Relationship Id="rId11" Type="http://schemas.openxmlformats.org/officeDocument/2006/relationships/hyperlink" Target="&#1082;&#1088;&#1077;&#1090;&#1077;&#1088;&#1080;&#1081;%20&#1086;&#1094;&#1077;&#1085;&#1080;&#1074;&#1072;&#1085;&#1080;&#1077;.docx" TargetMode="External"/><Relationship Id="rId5" Type="http://schemas.openxmlformats.org/officeDocument/2006/relationships/image" Target="../media/image8.emf"/><Relationship Id="rId15" Type="http://schemas.openxmlformats.org/officeDocument/2006/relationships/hyperlink" Target="&#1058;&#1088;&#1077;&#1085;&#1080;&#1085;&#1075;.docx" TargetMode="External"/><Relationship Id="rId10" Type="http://schemas.openxmlformats.org/officeDocument/2006/relationships/hyperlink" Target="&#1082;&#1086;&#1083;&#1086;&#1073;&#1086;&#1082;.pptx" TargetMode="External"/><Relationship Id="rId4" Type="http://schemas.openxmlformats.org/officeDocument/2006/relationships/hyperlink" Target="&#1075;&#1077;&#1085;&#1077;&#1090;&#1080;&#1095;&#1077;&#1089;&#1082;&#1072;&#1103;%20&#1089;&#1074;&#1103;&#1079;&#1100;" TargetMode="External"/><Relationship Id="rId9" Type="http://schemas.openxmlformats.org/officeDocument/2006/relationships/hyperlink" Target="&#1075;&#1088;&#1091;&#1087;&#1087;&#1086;&#1074;&#1072;&#1103;%20&#1088;&#1072;&#1073;&#1086;&#1090;&#1072;.docx" TargetMode="External"/><Relationship Id="rId14" Type="http://schemas.openxmlformats.org/officeDocument/2006/relationships/hyperlink" Target="&#1080;&#1089;&#1089;&#1083;&#1077;&#1076;&#1086;&#1074;&#1072;&#1090;&#1077;&#1083;&#1100;&#1089;&#1082;&#1072;&#1103;%20&#1088;&#1072;&#1073;&#1086;&#1090;&#1072;.docx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121" name="Rectangle 9"/>
          <p:cNvSpPr>
            <a:spLocks noGrp="1" noChangeArrowheads="1"/>
          </p:cNvSpPr>
          <p:nvPr>
            <p:ph type="title"/>
          </p:nvPr>
        </p:nvSpPr>
        <p:spPr>
          <a:xfrm>
            <a:off x="1055688" y="65088"/>
            <a:ext cx="7958137" cy="131122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>
                <a:hlinkClick r:id="rId3" action="ppaction://hlinkfile"/>
              </a:rPr>
              <a:t>Среднесрочное</a:t>
            </a:r>
            <a:r>
              <a:rPr lang="ru-RU" sz="1800" dirty="0" smtClean="0"/>
              <a:t>  планирование серии    уроков  химии, </a:t>
            </a:r>
            <a:br>
              <a:rPr lang="ru-RU" sz="1800" dirty="0" smtClean="0"/>
            </a:br>
            <a:r>
              <a:rPr lang="ru-RU" sz="1800" dirty="0" smtClean="0"/>
              <a:t> раздел «Неорганические  вещества»  (8  класс) 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200" dirty="0" smtClean="0">
                <a:solidFill>
                  <a:schemeClr val="tx1"/>
                </a:solidFill>
              </a:rPr>
              <a:t>общая  цель</a:t>
            </a:r>
            <a:r>
              <a:rPr lang="ru-RU" sz="1000" dirty="0" smtClean="0">
                <a:solidFill>
                  <a:schemeClr val="tx1"/>
                </a:solidFill>
              </a:rPr>
              <a:t>: </a:t>
            </a:r>
            <a:r>
              <a:rPr lang="ru-RU" sz="1000" dirty="0">
                <a:solidFill>
                  <a:schemeClr val="tx1"/>
                </a:solidFill>
              </a:rPr>
              <a:t>ученики  </a:t>
            </a:r>
            <a:r>
              <a:rPr lang="ru-RU" sz="1000" dirty="0" smtClean="0">
                <a:solidFill>
                  <a:schemeClr val="tx1"/>
                </a:solidFill>
              </a:rPr>
              <a:t>будут  изучать  </a:t>
            </a:r>
            <a:r>
              <a:rPr lang="ru-RU" sz="1000" dirty="0">
                <a:solidFill>
                  <a:schemeClr val="tx1"/>
                </a:solidFill>
              </a:rPr>
              <a:t>состав  и  свойства кислот  и  </a:t>
            </a:r>
            <a:r>
              <a:rPr lang="ru-RU" sz="1000" dirty="0" smtClean="0">
                <a:solidFill>
                  <a:schemeClr val="tx1"/>
                </a:solidFill>
              </a:rPr>
              <a:t>солей на  основе развития</a:t>
            </a:r>
            <a:r>
              <a:rPr lang="ru-RU" sz="1000" dirty="0" smtClean="0">
                <a:solidFill>
                  <a:schemeClr val="tx1"/>
                </a:solidFill>
                <a:latin typeface="Arial" charset="0"/>
              </a:rPr>
              <a:t>  умения  </a:t>
            </a:r>
            <a:r>
              <a:rPr lang="ru-RU" sz="1000" dirty="0">
                <a:solidFill>
                  <a:schemeClr val="tx1"/>
                </a:solidFill>
                <a:latin typeface="Arial" charset="0"/>
              </a:rPr>
              <a:t>рассуждать, критически  мыслить</a:t>
            </a:r>
            <a:r>
              <a:rPr lang="ru-RU" sz="1000" dirty="0" smtClean="0">
                <a:solidFill>
                  <a:schemeClr val="tx1"/>
                </a:solidFill>
                <a:latin typeface="Arial" charset="0"/>
              </a:rPr>
              <a:t>, вести  наблюдение, анализировать</a:t>
            </a:r>
            <a:r>
              <a:rPr lang="ru-RU" sz="1000" dirty="0">
                <a:solidFill>
                  <a:schemeClr val="tx1"/>
                </a:solidFill>
                <a:latin typeface="Arial" charset="0"/>
              </a:rPr>
              <a:t>, делать  выводы  и  обосновывать</a:t>
            </a:r>
            <a:r>
              <a:rPr lang="ru-RU" sz="1000" dirty="0" smtClean="0">
                <a:solidFill>
                  <a:schemeClr val="tx1"/>
                </a:solidFill>
              </a:rPr>
              <a:t>; </a:t>
            </a:r>
            <a:r>
              <a:rPr lang="ru-RU" sz="1000" dirty="0" smtClean="0"/>
              <a:t>узнают о влиянии  </a:t>
            </a:r>
            <a:r>
              <a:rPr lang="ru-RU" sz="1000" dirty="0"/>
              <a:t>неорганических  соединений   на  здоровье  человека  и  природную  среду: </a:t>
            </a:r>
            <a:r>
              <a:rPr lang="ru-RU" sz="1000" dirty="0" smtClean="0"/>
              <a:t>исследуют  </a:t>
            </a:r>
            <a:r>
              <a:rPr lang="ru-RU" sz="1000" dirty="0"/>
              <a:t>кислую  и  соленую  среды. </a:t>
            </a:r>
            <a:endParaRPr lang="en-US" sz="1000" dirty="0">
              <a:solidFill>
                <a:srgbClr val="C00000"/>
              </a:solidFill>
            </a:endParaRPr>
          </a:p>
        </p:txBody>
      </p:sp>
      <p:sp>
        <p:nvSpPr>
          <p:cNvPr id="474157" name="AutoShape 45"/>
          <p:cNvSpPr>
            <a:spLocks noChangeArrowheads="1"/>
          </p:cNvSpPr>
          <p:nvPr/>
        </p:nvSpPr>
        <p:spPr bwMode="gray">
          <a:xfrm>
            <a:off x="5186751" y="1404401"/>
            <a:ext cx="3969388" cy="116138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dirty="0" smtClean="0">
                <a:solidFill>
                  <a:schemeClr val="tx1"/>
                </a:solidFill>
              </a:rPr>
              <a:t>ЦЕЛЬ: Учащиеся должны сформировать 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>
                <a:solidFill>
                  <a:schemeClr val="tx1"/>
                </a:solidFill>
              </a:rPr>
              <a:t>представление  о  кислотах  их  свойствах </a:t>
            </a:r>
            <a:r>
              <a:rPr lang="ru-RU" sz="1200" dirty="0" smtClean="0">
                <a:solidFill>
                  <a:schemeClr val="tx1"/>
                </a:solidFill>
              </a:rPr>
              <a:t>,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составе </a:t>
            </a:r>
            <a:r>
              <a:rPr lang="ru-RU" sz="1200" dirty="0">
                <a:solidFill>
                  <a:schemeClr val="tx1"/>
                </a:solidFill>
              </a:rPr>
              <a:t>и </a:t>
            </a:r>
            <a:r>
              <a:rPr lang="ru-RU" sz="1200" dirty="0" smtClean="0">
                <a:solidFill>
                  <a:schemeClr val="tx1"/>
                </a:solidFill>
              </a:rPr>
              <a:t> пагубном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влиянии  </a:t>
            </a:r>
            <a:r>
              <a:rPr lang="ru-RU" sz="1200" dirty="0">
                <a:solidFill>
                  <a:schemeClr val="tx1"/>
                </a:solidFill>
              </a:rPr>
              <a:t>кислот  на  природную  </a:t>
            </a:r>
            <a:r>
              <a:rPr lang="ru-RU" sz="1200" dirty="0" smtClean="0">
                <a:solidFill>
                  <a:schemeClr val="tx1"/>
                </a:solidFill>
              </a:rPr>
              <a:t>среду,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используя  новые  подходы  в  обучении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474158" name="Rectangle 46"/>
          <p:cNvSpPr>
            <a:spLocks noChangeArrowheads="1"/>
          </p:cNvSpPr>
          <p:nvPr/>
        </p:nvSpPr>
        <p:spPr bwMode="auto">
          <a:xfrm>
            <a:off x="5401994" y="1970724"/>
            <a:ext cx="32215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/>
            <a:endParaRPr lang="en-US" sz="1400" b="0" dirty="0">
              <a:solidFill>
                <a:srgbClr val="000000"/>
              </a:solidFill>
            </a:endParaRPr>
          </a:p>
        </p:txBody>
      </p:sp>
      <p:sp>
        <p:nvSpPr>
          <p:cNvPr id="474160" name="Rectangle 48"/>
          <p:cNvSpPr>
            <a:spLocks noChangeArrowheads="1"/>
          </p:cNvSpPr>
          <p:nvPr/>
        </p:nvSpPr>
        <p:spPr bwMode="auto">
          <a:xfrm>
            <a:off x="6442075" y="3256732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endParaRPr lang="en-US" sz="1200" b="0" dirty="0">
              <a:solidFill>
                <a:srgbClr val="000000"/>
              </a:solidFill>
            </a:endParaRPr>
          </a:p>
        </p:txBody>
      </p:sp>
      <p:sp>
        <p:nvSpPr>
          <p:cNvPr id="474161" name="AutoShape 49"/>
          <p:cNvSpPr>
            <a:spLocks noChangeArrowheads="1"/>
          </p:cNvSpPr>
          <p:nvPr/>
        </p:nvSpPr>
        <p:spPr bwMode="gray">
          <a:xfrm>
            <a:off x="4656196" y="3902273"/>
            <a:ext cx="4651635" cy="1463812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dirty="0" smtClean="0"/>
              <a:t>ЦЕЛЬ: изучают </a:t>
            </a:r>
            <a:r>
              <a:rPr lang="ru-RU" sz="1200" dirty="0"/>
              <a:t>учебный материал  </a:t>
            </a:r>
            <a:r>
              <a:rPr lang="ru-RU" sz="1200" dirty="0" smtClean="0"/>
              <a:t>с </a:t>
            </a:r>
            <a:r>
              <a:rPr lang="ru-RU" sz="1200" dirty="0"/>
              <a:t>помощью заданий,</a:t>
            </a:r>
          </a:p>
          <a:p>
            <a:r>
              <a:rPr lang="ru-RU" sz="1200" dirty="0"/>
              <a:t>связанных с развитием  творческих способностей, </a:t>
            </a:r>
            <a:r>
              <a:rPr lang="ru-RU" sz="1200" dirty="0" smtClean="0"/>
              <a:t>и</a:t>
            </a:r>
          </a:p>
          <a:p>
            <a:r>
              <a:rPr lang="ru-RU" sz="1200" dirty="0" smtClean="0"/>
              <a:t>стандартных задач; отрабатывают </a:t>
            </a:r>
            <a:r>
              <a:rPr lang="ru-RU" sz="1200" dirty="0"/>
              <a:t>умения </a:t>
            </a:r>
            <a:r>
              <a:rPr lang="ru-RU" sz="1200" dirty="0" smtClean="0"/>
              <a:t>различать</a:t>
            </a:r>
          </a:p>
          <a:p>
            <a:r>
              <a:rPr lang="ru-RU" sz="1200" dirty="0" smtClean="0"/>
              <a:t> </a:t>
            </a:r>
            <a:r>
              <a:rPr lang="ru-RU" sz="1200" dirty="0"/>
              <a:t>химические формулы различных классов веществ , </a:t>
            </a:r>
            <a:endParaRPr lang="ru-RU" sz="1200" dirty="0" smtClean="0"/>
          </a:p>
          <a:p>
            <a:r>
              <a:rPr lang="ru-RU" sz="1200" dirty="0" smtClean="0"/>
              <a:t>составлять формулы по их названиям.</a:t>
            </a:r>
          </a:p>
          <a:p>
            <a:r>
              <a:rPr lang="ru-RU" sz="1200" dirty="0" smtClean="0"/>
              <a:t>Развивают речевые навыки, наблюдательность </a:t>
            </a:r>
          </a:p>
          <a:p>
            <a:r>
              <a:rPr lang="ru-RU" sz="1200" dirty="0" smtClean="0"/>
              <a:t>и </a:t>
            </a:r>
            <a:r>
              <a:rPr lang="ru-RU" sz="1200" dirty="0"/>
              <a:t>умения делать </a:t>
            </a:r>
            <a:r>
              <a:rPr lang="ru-RU" sz="1200" dirty="0" smtClean="0"/>
              <a:t>выводы; </a:t>
            </a:r>
            <a:endParaRPr lang="ru-RU" sz="1200" dirty="0"/>
          </a:p>
        </p:txBody>
      </p:sp>
      <p:sp>
        <p:nvSpPr>
          <p:cNvPr id="474163" name="Oval 51"/>
          <p:cNvSpPr>
            <a:spLocks noChangeArrowheads="1"/>
          </p:cNvSpPr>
          <p:nvPr/>
        </p:nvSpPr>
        <p:spPr bwMode="gray">
          <a:xfrm>
            <a:off x="2535347" y="5686575"/>
            <a:ext cx="203200" cy="20161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74164" name="Oval 52"/>
          <p:cNvSpPr>
            <a:spLocks noChangeArrowheads="1"/>
          </p:cNvSpPr>
          <p:nvPr/>
        </p:nvSpPr>
        <p:spPr bwMode="gray">
          <a:xfrm>
            <a:off x="836848" y="2568774"/>
            <a:ext cx="202522" cy="231162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74165" name="Oval 53"/>
          <p:cNvSpPr>
            <a:spLocks noChangeArrowheads="1"/>
          </p:cNvSpPr>
          <p:nvPr/>
        </p:nvSpPr>
        <p:spPr bwMode="gray">
          <a:xfrm>
            <a:off x="590525" y="3070252"/>
            <a:ext cx="216510" cy="238681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74166" name="AutoShape 54"/>
          <p:cNvSpPr>
            <a:spLocks noChangeArrowheads="1"/>
          </p:cNvSpPr>
          <p:nvPr/>
        </p:nvSpPr>
        <p:spPr bwMode="gray">
          <a:xfrm>
            <a:off x="4866968" y="5366085"/>
            <a:ext cx="4230092" cy="1415693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dirty="0" smtClean="0"/>
              <a:t>ЦЕЛЬ: Учащиеся  </a:t>
            </a:r>
            <a:r>
              <a:rPr lang="ru-RU" sz="1200" dirty="0"/>
              <a:t>будут  </a:t>
            </a:r>
            <a:r>
              <a:rPr lang="ru-RU" sz="1200" dirty="0" smtClean="0"/>
              <a:t>знать</a:t>
            </a:r>
          </a:p>
          <a:p>
            <a:r>
              <a:rPr lang="ru-RU" sz="1200" dirty="0" smtClean="0"/>
              <a:t>определение неорганических веществ,</a:t>
            </a:r>
          </a:p>
          <a:p>
            <a:r>
              <a:rPr lang="ru-RU" sz="1200" dirty="0" smtClean="0"/>
              <a:t>Различать и составлять генетическую связь между </a:t>
            </a:r>
          </a:p>
          <a:p>
            <a:r>
              <a:rPr lang="ru-RU" sz="1200" dirty="0" smtClean="0"/>
              <a:t>неорганическими веществами.</a:t>
            </a:r>
          </a:p>
          <a:p>
            <a:endParaRPr lang="ru-RU" sz="1200" dirty="0"/>
          </a:p>
        </p:txBody>
      </p:sp>
      <p:sp>
        <p:nvSpPr>
          <p:cNvPr id="474167" name="Rectangle 55"/>
          <p:cNvSpPr>
            <a:spLocks noChangeArrowheads="1"/>
          </p:cNvSpPr>
          <p:nvPr/>
        </p:nvSpPr>
        <p:spPr bwMode="auto">
          <a:xfrm>
            <a:off x="5778027" y="5944044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endParaRPr lang="en-US" sz="1200" b="0" dirty="0">
              <a:solidFill>
                <a:srgbClr val="000000"/>
              </a:solidFill>
            </a:endParaRPr>
          </a:p>
        </p:txBody>
      </p:sp>
      <p:grpSp>
        <p:nvGrpSpPr>
          <p:cNvPr id="474172" name="Group 60"/>
          <p:cNvGrpSpPr>
            <a:grpSpLocks/>
          </p:cNvGrpSpPr>
          <p:nvPr/>
        </p:nvGrpSpPr>
        <p:grpSpPr bwMode="auto">
          <a:xfrm>
            <a:off x="70187" y="4175145"/>
            <a:ext cx="2059438" cy="2606633"/>
            <a:chOff x="192" y="1310"/>
            <a:chExt cx="1684" cy="2004"/>
          </a:xfrm>
        </p:grpSpPr>
        <p:sp>
          <p:nvSpPr>
            <p:cNvPr id="474173" name="Oval 61"/>
            <p:cNvSpPr>
              <a:spLocks noChangeArrowheads="1"/>
            </p:cNvSpPr>
            <p:nvPr/>
          </p:nvSpPr>
          <p:spPr bwMode="gray">
            <a:xfrm>
              <a:off x="192" y="1631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474174" name="Oval 62"/>
            <p:cNvSpPr>
              <a:spLocks noChangeArrowheads="1"/>
            </p:cNvSpPr>
            <p:nvPr/>
          </p:nvSpPr>
          <p:spPr bwMode="gray">
            <a:xfrm>
              <a:off x="192" y="1456"/>
              <a:ext cx="1028" cy="174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474175" name="Oval 63"/>
            <p:cNvSpPr>
              <a:spLocks noChangeArrowheads="1"/>
            </p:cNvSpPr>
            <p:nvPr/>
          </p:nvSpPr>
          <p:spPr bwMode="gray">
            <a:xfrm>
              <a:off x="231" y="1310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74176" name="Oval 64"/>
            <p:cNvSpPr>
              <a:spLocks noChangeArrowheads="1"/>
            </p:cNvSpPr>
            <p:nvPr/>
          </p:nvSpPr>
          <p:spPr bwMode="gray">
            <a:xfrm>
              <a:off x="375" y="1814"/>
              <a:ext cx="1317" cy="131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74177" name="Oval 65"/>
            <p:cNvSpPr>
              <a:spLocks noChangeArrowheads="1"/>
            </p:cNvSpPr>
            <p:nvPr/>
          </p:nvSpPr>
          <p:spPr bwMode="gray">
            <a:xfrm>
              <a:off x="396" y="1835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74178" name="Oval 66"/>
            <p:cNvSpPr>
              <a:spLocks noChangeArrowheads="1"/>
            </p:cNvSpPr>
            <p:nvPr/>
          </p:nvSpPr>
          <p:spPr bwMode="gray">
            <a:xfrm>
              <a:off x="412" y="1842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74179" name="Oval 67"/>
            <p:cNvSpPr>
              <a:spLocks noChangeArrowheads="1"/>
            </p:cNvSpPr>
            <p:nvPr/>
          </p:nvSpPr>
          <p:spPr bwMode="gray">
            <a:xfrm>
              <a:off x="426" y="1854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74180" name="Oval 68"/>
            <p:cNvSpPr>
              <a:spLocks noChangeArrowheads="1"/>
            </p:cNvSpPr>
            <p:nvPr/>
          </p:nvSpPr>
          <p:spPr bwMode="gray">
            <a:xfrm>
              <a:off x="458" y="1947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74181" name="Text Box 69"/>
            <p:cNvSpPr txBox="1">
              <a:spLocks noChangeArrowheads="1"/>
            </p:cNvSpPr>
            <p:nvPr/>
          </p:nvSpPr>
          <p:spPr bwMode="gray">
            <a:xfrm>
              <a:off x="383" y="2160"/>
              <a:ext cx="1297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33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sz="2500" i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2" name="Прямоугольник с одним вырезанным скругленным углом 1"/>
          <p:cNvSpPr/>
          <p:nvPr/>
        </p:nvSpPr>
        <p:spPr bwMode="auto">
          <a:xfrm>
            <a:off x="1904060" y="1549087"/>
            <a:ext cx="1668973" cy="1019687"/>
          </a:xfrm>
          <a:prstGeom prst="snipRoundRect">
            <a:avLst>
              <a:gd name="adj1" fmla="val 0"/>
              <a:gd name="adj2" fmla="val 16667"/>
            </a:avLst>
          </a:prstGeom>
          <a:solidFill>
            <a:srgbClr val="FFFF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Прямоугольник с одним вырезанным скругленным углом 40"/>
          <p:cNvSpPr/>
          <p:nvPr/>
        </p:nvSpPr>
        <p:spPr bwMode="auto">
          <a:xfrm>
            <a:off x="2129625" y="2603757"/>
            <a:ext cx="1668973" cy="1019687"/>
          </a:xfrm>
          <a:prstGeom prst="snipRoundRect">
            <a:avLst>
              <a:gd name="adj1" fmla="val 0"/>
              <a:gd name="adj2" fmla="val 16667"/>
            </a:avLst>
          </a:prstGeom>
          <a:solidFill>
            <a:srgbClr val="FFFF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Загнутый угол 2"/>
          <p:cNvSpPr/>
          <p:nvPr/>
        </p:nvSpPr>
        <p:spPr bwMode="auto">
          <a:xfrm flipH="1" flipV="1">
            <a:off x="1685282" y="1709352"/>
            <a:ext cx="2113316" cy="942132"/>
          </a:xfrm>
          <a:prstGeom prst="foldedCorner">
            <a:avLst/>
          </a:prstGeom>
          <a:solidFill>
            <a:srgbClr val="FFFF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Загнутый угол 43"/>
          <p:cNvSpPr/>
          <p:nvPr/>
        </p:nvSpPr>
        <p:spPr bwMode="auto">
          <a:xfrm flipH="1" flipV="1">
            <a:off x="1804322" y="2837867"/>
            <a:ext cx="2113316" cy="942132"/>
          </a:xfrm>
          <a:prstGeom prst="foldedCorner">
            <a:avLst/>
          </a:prstGeom>
          <a:solidFill>
            <a:srgbClr val="FFFF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5" name="Загнутый угол 44"/>
          <p:cNvSpPr/>
          <p:nvPr/>
        </p:nvSpPr>
        <p:spPr bwMode="auto">
          <a:xfrm rot="10800000" flipH="1" flipV="1">
            <a:off x="1580215" y="1609550"/>
            <a:ext cx="2718811" cy="1044133"/>
          </a:xfrm>
          <a:prstGeom prst="foldedCorner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aseline="0" dirty="0" smtClean="0">
                <a:solidFill>
                  <a:schemeClr val="tx1"/>
                </a:solidFill>
                <a:latin typeface="Arial" charset="0"/>
              </a:rPr>
              <a:t>ТЕМА: «Кислоты. Состав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chemeClr val="tx1"/>
                </a:solidFill>
                <a:latin typeface="Arial" charset="0"/>
              </a:rPr>
              <a:t>Свойства. Влияние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chemeClr val="tx1"/>
                </a:solidFill>
                <a:latin typeface="Arial" charset="0"/>
              </a:rPr>
              <a:t>Кислот  на  природную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chemeClr val="tx1"/>
                </a:solidFill>
                <a:latin typeface="Arial" charset="0"/>
              </a:rPr>
              <a:t>среду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6" name="Загнутый угол 45"/>
          <p:cNvSpPr/>
          <p:nvPr/>
        </p:nvSpPr>
        <p:spPr bwMode="auto">
          <a:xfrm rot="10800000" flipH="1" flipV="1">
            <a:off x="1685282" y="2837867"/>
            <a:ext cx="2648112" cy="988410"/>
          </a:xfrm>
          <a:prstGeom prst="foldedCorner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1400" dirty="0" err="1" smtClean="0"/>
              <a:t>ТЕМА:Основаия</a:t>
            </a:r>
            <a:r>
              <a:rPr lang="ru-RU" sz="1400" dirty="0" smtClean="0"/>
              <a:t>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7" name="Загнутый угол 46"/>
          <p:cNvSpPr/>
          <p:nvPr/>
        </p:nvSpPr>
        <p:spPr bwMode="auto">
          <a:xfrm rot="10800000" flipH="1" flipV="1">
            <a:off x="1832862" y="4066258"/>
            <a:ext cx="2434726" cy="1008490"/>
          </a:xfrm>
          <a:prstGeom prst="foldedCorner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1400" dirty="0" smtClean="0"/>
              <a:t>ТЕМА: Соли</a:t>
            </a:r>
            <a:r>
              <a:rPr lang="ru-RU" sz="1400" dirty="0"/>
              <a:t>. Состав  и  </a:t>
            </a:r>
            <a:endParaRPr lang="ru-RU" sz="1400" dirty="0" smtClean="0"/>
          </a:p>
          <a:p>
            <a:r>
              <a:rPr lang="ru-RU" sz="1400" dirty="0" smtClean="0"/>
              <a:t>классификация  солей.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8" name="Загнутый угол 47"/>
          <p:cNvSpPr/>
          <p:nvPr/>
        </p:nvSpPr>
        <p:spPr bwMode="auto">
          <a:xfrm rot="10800000" flipH="1" flipV="1">
            <a:off x="1924948" y="5472047"/>
            <a:ext cx="2496174" cy="1012415"/>
          </a:xfrm>
          <a:prstGeom prst="foldedCorner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1400" dirty="0" smtClean="0">
                <a:latin typeface="Times New Roman"/>
                <a:ea typeface="Calibri"/>
              </a:rPr>
              <a:t>ТЕМА: Генетическая </a:t>
            </a:r>
          </a:p>
          <a:p>
            <a:r>
              <a:rPr lang="ru-RU" sz="1400" dirty="0" smtClean="0">
                <a:latin typeface="Times New Roman"/>
                <a:ea typeface="Calibri"/>
              </a:rPr>
              <a:t>связь между</a:t>
            </a:r>
          </a:p>
          <a:p>
            <a:r>
              <a:rPr lang="ru-RU" sz="1400" dirty="0" smtClean="0">
                <a:latin typeface="Times New Roman"/>
                <a:ea typeface="Calibri"/>
              </a:rPr>
              <a:t> </a:t>
            </a:r>
            <a:r>
              <a:rPr lang="ru-RU" sz="1400" dirty="0">
                <a:latin typeface="Times New Roman"/>
                <a:ea typeface="Calibri"/>
              </a:rPr>
              <a:t>оксидами, кислотами</a:t>
            </a:r>
            <a:r>
              <a:rPr lang="ru-RU" sz="1400" dirty="0" smtClean="0">
                <a:latin typeface="Times New Roman"/>
                <a:ea typeface="Calibri"/>
              </a:rPr>
              <a:t>,</a:t>
            </a:r>
          </a:p>
          <a:p>
            <a:r>
              <a:rPr lang="ru-RU" sz="1400" dirty="0" smtClean="0">
                <a:latin typeface="Times New Roman"/>
                <a:ea typeface="Calibri"/>
              </a:rPr>
              <a:t> </a:t>
            </a:r>
            <a:r>
              <a:rPr lang="ru-RU" sz="1400" dirty="0">
                <a:latin typeface="Times New Roman"/>
                <a:ea typeface="Calibri"/>
              </a:rPr>
              <a:t>основаниями и солями».</a:t>
            </a:r>
            <a:endParaRPr lang="ru-RU" sz="1400" dirty="0"/>
          </a:p>
        </p:txBody>
      </p:sp>
      <p:sp>
        <p:nvSpPr>
          <p:cNvPr id="4" name="Стрелка вправо 3"/>
          <p:cNvSpPr/>
          <p:nvPr/>
        </p:nvSpPr>
        <p:spPr bwMode="auto">
          <a:xfrm>
            <a:off x="4311745" y="1792062"/>
            <a:ext cx="815929" cy="776712"/>
          </a:xfrm>
          <a:prstGeom prst="rightArrow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i="0" u="none" strike="noStrike" normalizeH="0" baseline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5" name="Стрелка вправо 54"/>
          <p:cNvSpPr/>
          <p:nvPr/>
        </p:nvSpPr>
        <p:spPr bwMode="auto">
          <a:xfrm>
            <a:off x="4311744" y="2951163"/>
            <a:ext cx="745589" cy="672281"/>
          </a:xfrm>
          <a:prstGeom prst="rightArrow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i="0" u="none" strike="noStrike" normalizeH="0" baseline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7" name="Стрелка вправо 56"/>
          <p:cNvSpPr/>
          <p:nvPr/>
        </p:nvSpPr>
        <p:spPr bwMode="auto">
          <a:xfrm>
            <a:off x="4445541" y="5618288"/>
            <a:ext cx="548640" cy="614588"/>
          </a:xfrm>
          <a:prstGeom prst="rightArrow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i="0" u="none" strike="noStrike" normalizeH="0" baseline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6" name="Стрелка вправо 55"/>
          <p:cNvSpPr/>
          <p:nvPr/>
        </p:nvSpPr>
        <p:spPr bwMode="auto">
          <a:xfrm>
            <a:off x="4203289" y="4304474"/>
            <a:ext cx="516571" cy="578260"/>
          </a:xfrm>
          <a:prstGeom prst="rightArrow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i="0" u="none" strike="noStrike" normalizeH="0" baseline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26" name="Picture 2" descr="C:\Users\makpal_19.02\Desktop\задания 3 уровня\DCIM\Camera\20150505_1152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3535" y="4646204"/>
            <a:ext cx="2207748" cy="2223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AutoShape 45"/>
          <p:cNvSpPr>
            <a:spLocks noChangeArrowheads="1"/>
          </p:cNvSpPr>
          <p:nvPr/>
        </p:nvSpPr>
        <p:spPr bwMode="gray">
          <a:xfrm>
            <a:off x="5117583" y="2624337"/>
            <a:ext cx="3969388" cy="127793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dirty="0" smtClean="0">
                <a:solidFill>
                  <a:schemeClr val="tx1"/>
                </a:solidFill>
              </a:rPr>
              <a:t>ЦЕЛЬ: Учащиеся должны сформировать 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>
                <a:solidFill>
                  <a:schemeClr val="tx1"/>
                </a:solidFill>
              </a:rPr>
              <a:t>представление  </a:t>
            </a:r>
            <a:r>
              <a:rPr lang="ru-RU" sz="1200" dirty="0" smtClean="0">
                <a:solidFill>
                  <a:schemeClr val="tx1"/>
                </a:solidFill>
              </a:rPr>
              <a:t>об основаниях  </a:t>
            </a:r>
            <a:r>
              <a:rPr lang="ru-RU" sz="1200" dirty="0">
                <a:solidFill>
                  <a:schemeClr val="tx1"/>
                </a:solidFill>
              </a:rPr>
              <a:t>их  свойствах </a:t>
            </a:r>
            <a:r>
              <a:rPr lang="ru-RU" sz="1200" dirty="0" smtClean="0">
                <a:solidFill>
                  <a:schemeClr val="tx1"/>
                </a:solidFill>
              </a:rPr>
              <a:t>,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составе </a:t>
            </a:r>
            <a:r>
              <a:rPr lang="ru-RU" sz="1200" dirty="0">
                <a:solidFill>
                  <a:schemeClr val="tx1"/>
                </a:solidFill>
              </a:rPr>
              <a:t>.</a:t>
            </a:r>
            <a:endParaRPr lang="ru-RU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74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74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7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4121" grpId="0" animBg="1"/>
      <p:bldP spid="474121" grpId="1"/>
      <p:bldP spid="474157" grpId="0" animBg="1"/>
      <p:bldP spid="474161" grpId="0" animBg="1"/>
      <p:bldP spid="474166" grpId="0" animBg="1"/>
      <p:bldP spid="45" grpId="0" animBg="1"/>
      <p:bldP spid="46" grpId="0" animBg="1"/>
      <p:bldP spid="47" grpId="0" animBg="1"/>
      <p:bldP spid="48" grpId="0" animBg="1"/>
      <p:bldP spid="3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03" name="Picture 103" descr="Picture55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10" y="653142"/>
            <a:ext cx="6319837" cy="536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704" name="Rectangle 104"/>
          <p:cNvSpPr>
            <a:spLocks noGrp="1" noChangeArrowheads="1"/>
          </p:cNvSpPr>
          <p:nvPr>
            <p:ph type="title"/>
          </p:nvPr>
        </p:nvSpPr>
        <p:spPr>
          <a:xfrm>
            <a:off x="2727459" y="323556"/>
            <a:ext cx="6286366" cy="1576807"/>
          </a:xfrm>
        </p:spPr>
        <p:txBody>
          <a:bodyPr/>
          <a:lstStyle/>
          <a:p>
            <a:r>
              <a:rPr lang="ru-RU" sz="1400" dirty="0"/>
              <a:t> </a:t>
            </a:r>
            <a:r>
              <a:rPr lang="ru-RU" sz="1400" dirty="0" smtClean="0"/>
              <a:t>                     </a:t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>      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    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   </a:t>
            </a:r>
            <a:endParaRPr lang="en-US" dirty="0"/>
          </a:p>
        </p:txBody>
      </p:sp>
      <p:grpSp>
        <p:nvGrpSpPr>
          <p:cNvPr id="409756" name="Group 156"/>
          <p:cNvGrpSpPr>
            <a:grpSpLocks/>
          </p:cNvGrpSpPr>
          <p:nvPr/>
        </p:nvGrpSpPr>
        <p:grpSpPr bwMode="auto">
          <a:xfrm>
            <a:off x="-163136" y="625309"/>
            <a:ext cx="9220941" cy="5395944"/>
            <a:chOff x="37" y="938"/>
            <a:chExt cx="5957" cy="2713"/>
          </a:xfrm>
        </p:grpSpPr>
        <p:sp>
          <p:nvSpPr>
            <p:cNvPr id="409705" name="Oval 105"/>
            <p:cNvSpPr>
              <a:spLocks noChangeArrowheads="1"/>
            </p:cNvSpPr>
            <p:nvPr/>
          </p:nvSpPr>
          <p:spPr bwMode="gray">
            <a:xfrm>
              <a:off x="3590" y="1506"/>
              <a:ext cx="1725" cy="1786"/>
            </a:xfrm>
            <a:prstGeom prst="ellipse">
              <a:avLst/>
            </a:prstGeom>
            <a:noFill/>
            <a:ln w="57150">
              <a:solidFill>
                <a:schemeClr val="tx2">
                  <a:alpha val="39999"/>
                </a:schemeClr>
              </a:solidFill>
              <a:round/>
              <a:headEnd/>
              <a:tailEnd/>
            </a:ln>
            <a:effectLst/>
            <a:scene3d>
              <a:camera prst="legacyPerspectiveFront"/>
              <a:lightRig rig="legacyFlat3" dir="r"/>
            </a:scene3d>
            <a:sp3d extrusionH="4302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409706" name="Oval 106"/>
            <p:cNvSpPr>
              <a:spLocks noChangeArrowheads="1"/>
            </p:cNvSpPr>
            <p:nvPr/>
          </p:nvSpPr>
          <p:spPr bwMode="gray">
            <a:xfrm>
              <a:off x="953" y="1506"/>
              <a:ext cx="1725" cy="1786"/>
            </a:xfrm>
            <a:prstGeom prst="ellipse">
              <a:avLst/>
            </a:prstGeom>
            <a:noFill/>
            <a:ln w="57150">
              <a:solidFill>
                <a:schemeClr val="tx2">
                  <a:alpha val="39999"/>
                </a:schemeClr>
              </a:solidFill>
              <a:round/>
              <a:headEnd/>
              <a:tailEnd/>
            </a:ln>
            <a:effectLst/>
            <a:scene3d>
              <a:camera prst="legacyPerspectiveFront"/>
              <a:lightRig rig="legacyFlat3" dir="r"/>
            </a:scene3d>
            <a:sp3d extrusionH="430200" prstMaterial="legacyPlastic">
              <a:bevelT w="13500" h="13500" prst="angle"/>
              <a:bevelB w="13500" h="13500" prst="angle"/>
              <a:extrusionClr>
                <a:schemeClr val="folHlink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grpSp>
          <p:nvGrpSpPr>
            <p:cNvPr id="409707" name="Group 107"/>
            <p:cNvGrpSpPr>
              <a:grpSpLocks/>
            </p:cNvGrpSpPr>
            <p:nvPr/>
          </p:nvGrpSpPr>
          <p:grpSpPr bwMode="auto">
            <a:xfrm>
              <a:off x="2184" y="1834"/>
              <a:ext cx="966" cy="1133"/>
              <a:chOff x="2184" y="1981"/>
              <a:chExt cx="937" cy="1102"/>
            </a:xfrm>
          </p:grpSpPr>
          <p:sp>
            <p:nvSpPr>
              <p:cNvPr id="409708" name="AutoShape 108">
                <a:hlinkClick r:id="rId4" action="ppaction://hlinkfile"/>
              </p:cNvPr>
              <p:cNvSpPr>
                <a:spLocks noChangeArrowheads="1"/>
              </p:cNvSpPr>
              <p:nvPr/>
            </p:nvSpPr>
            <p:spPr bwMode="gray">
              <a:xfrm>
                <a:off x="2184" y="1981"/>
                <a:ext cx="937" cy="1102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7294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>
                <a:outerShdw dist="53882" dir="2700000" algn="ctr" rotWithShape="0">
                  <a:srgbClr val="000000">
                    <a:alpha val="5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5400">
                    <a:solidFill>
                      <a:srgbClr val="FEFEFE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09709" name="Freeform 109"/>
              <p:cNvSpPr>
                <a:spLocks/>
              </p:cNvSpPr>
              <p:nvPr/>
            </p:nvSpPr>
            <p:spPr bwMode="gray">
              <a:xfrm>
                <a:off x="2256" y="2208"/>
                <a:ext cx="397" cy="370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tint val="60392"/>
                      <a:invGamma/>
                    </a:schemeClr>
                  </a:gs>
                  <a:gs pos="50000">
                    <a:schemeClr val="folHlink">
                      <a:alpha val="0"/>
                    </a:schemeClr>
                  </a:gs>
                  <a:gs pos="100000">
                    <a:schemeClr val="folHlink">
                      <a:gamma/>
                      <a:tint val="6039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409710" name="Text Box 110"/>
            <p:cNvSpPr txBox="1">
              <a:spLocks noChangeArrowheads="1"/>
            </p:cNvSpPr>
            <p:nvPr/>
          </p:nvSpPr>
          <p:spPr bwMode="white">
            <a:xfrm>
              <a:off x="2226" y="2171"/>
              <a:ext cx="82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400" dirty="0">
                <a:solidFill>
                  <a:srgbClr val="F8F8F8"/>
                </a:solidFill>
              </a:endParaRPr>
            </a:p>
          </p:txBody>
        </p:sp>
        <p:sp>
          <p:nvSpPr>
            <p:cNvPr id="409711" name="Text Box 111"/>
            <p:cNvSpPr txBox="1">
              <a:spLocks noChangeArrowheads="1"/>
            </p:cNvSpPr>
            <p:nvPr/>
          </p:nvSpPr>
          <p:spPr bwMode="auto">
            <a:xfrm>
              <a:off x="1264" y="2199"/>
              <a:ext cx="99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409712" name="AutoShape 112"/>
            <p:cNvSpPr>
              <a:spLocks noChangeArrowheads="1"/>
            </p:cNvSpPr>
            <p:nvPr/>
          </p:nvSpPr>
          <p:spPr bwMode="gray">
            <a:xfrm>
              <a:off x="2805" y="1171"/>
              <a:ext cx="802" cy="610"/>
            </a:xfrm>
            <a:prstGeom prst="curvedDownArrow">
              <a:avLst>
                <a:gd name="adj1" fmla="val 34959"/>
                <a:gd name="adj2" fmla="val 91438"/>
                <a:gd name="adj3" fmla="val 54884"/>
              </a:avLst>
            </a:prstGeom>
            <a:solidFill>
              <a:schemeClr val="tx1">
                <a:alpha val="37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8F8F8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09713" name="Group 113"/>
            <p:cNvGrpSpPr>
              <a:grpSpLocks/>
            </p:cNvGrpSpPr>
            <p:nvPr/>
          </p:nvGrpSpPr>
          <p:grpSpPr bwMode="auto">
            <a:xfrm>
              <a:off x="3143" y="1833"/>
              <a:ext cx="908" cy="1134"/>
              <a:chOff x="2226" y="1980"/>
              <a:chExt cx="880" cy="1103"/>
            </a:xfrm>
          </p:grpSpPr>
          <p:sp>
            <p:nvSpPr>
              <p:cNvPr id="409714" name="AutoShape 114"/>
              <p:cNvSpPr>
                <a:spLocks noChangeArrowheads="1"/>
              </p:cNvSpPr>
              <p:nvPr/>
            </p:nvSpPr>
            <p:spPr bwMode="gray">
              <a:xfrm>
                <a:off x="2226" y="1980"/>
                <a:ext cx="880" cy="1103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7294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>
                <a:outerShdw dist="53882" dir="2700000" algn="ctr" rotWithShape="0">
                  <a:srgbClr val="000000">
                    <a:alpha val="5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5400">
                    <a:solidFill>
                      <a:srgbClr val="FEFEFE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09715" name="Freeform 115"/>
              <p:cNvSpPr>
                <a:spLocks/>
              </p:cNvSpPr>
              <p:nvPr/>
            </p:nvSpPr>
            <p:spPr bwMode="gray">
              <a:xfrm>
                <a:off x="2256" y="2208"/>
                <a:ext cx="397" cy="370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60392"/>
                      <a:invGamma/>
                    </a:schemeClr>
                  </a:gs>
                  <a:gs pos="5000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6039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409716" name="Text Box 116"/>
            <p:cNvSpPr txBox="1">
              <a:spLocks noChangeArrowheads="1"/>
            </p:cNvSpPr>
            <p:nvPr/>
          </p:nvSpPr>
          <p:spPr bwMode="white">
            <a:xfrm>
              <a:off x="3140" y="2171"/>
              <a:ext cx="82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400" dirty="0">
                <a:solidFill>
                  <a:srgbClr val="F8F8F8"/>
                </a:solidFill>
              </a:endParaRPr>
            </a:p>
          </p:txBody>
        </p:sp>
        <p:grpSp>
          <p:nvGrpSpPr>
            <p:cNvPr id="409717" name="Group 117"/>
            <p:cNvGrpSpPr>
              <a:grpSpLocks/>
            </p:cNvGrpSpPr>
            <p:nvPr/>
          </p:nvGrpSpPr>
          <p:grpSpPr bwMode="auto">
            <a:xfrm>
              <a:off x="625" y="938"/>
              <a:ext cx="1212" cy="704"/>
              <a:chOff x="-197" y="775"/>
              <a:chExt cx="1754" cy="1017"/>
            </a:xfrm>
          </p:grpSpPr>
          <p:sp>
            <p:nvSpPr>
              <p:cNvPr id="409720" name="Oval 120"/>
              <p:cNvSpPr>
                <a:spLocks noChangeArrowheads="1"/>
              </p:cNvSpPr>
              <p:nvPr/>
            </p:nvSpPr>
            <p:spPr bwMode="gray">
              <a:xfrm>
                <a:off x="-197" y="775"/>
                <a:ext cx="1754" cy="1017"/>
              </a:xfrm>
              <a:prstGeom prst="ellipse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09721" name="Picture 121" descr="Picture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480" y="1071"/>
                <a:ext cx="823" cy="3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09722" name="Group 122"/>
            <p:cNvGrpSpPr>
              <a:grpSpLocks/>
            </p:cNvGrpSpPr>
            <p:nvPr/>
          </p:nvGrpSpPr>
          <p:grpSpPr bwMode="auto">
            <a:xfrm>
              <a:off x="37" y="1918"/>
              <a:ext cx="1223" cy="678"/>
              <a:chOff x="-301" y="1001"/>
              <a:chExt cx="1771" cy="980"/>
            </a:xfrm>
          </p:grpSpPr>
          <p:sp>
            <p:nvSpPr>
              <p:cNvPr id="409725" name="Oval 125"/>
              <p:cNvSpPr>
                <a:spLocks noChangeArrowheads="1"/>
              </p:cNvSpPr>
              <p:nvPr/>
            </p:nvSpPr>
            <p:spPr bwMode="gray">
              <a:xfrm>
                <a:off x="-301" y="1001"/>
                <a:ext cx="1771" cy="980"/>
              </a:xfrm>
              <a:prstGeom prst="ellipse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09726" name="Picture 126" descr="Picture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84" y="1210"/>
                <a:ext cx="823" cy="3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09730" name="Oval 130"/>
            <p:cNvSpPr>
              <a:spLocks noChangeArrowheads="1"/>
            </p:cNvSpPr>
            <p:nvPr/>
          </p:nvSpPr>
          <p:spPr bwMode="gray">
            <a:xfrm>
              <a:off x="118" y="2953"/>
              <a:ext cx="1555" cy="677"/>
            </a:xfrm>
            <a:prstGeom prst="ellips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409732" name="Text Box 132"/>
            <p:cNvSpPr txBox="1">
              <a:spLocks noChangeArrowheads="1"/>
            </p:cNvSpPr>
            <p:nvPr/>
          </p:nvSpPr>
          <p:spPr bwMode="white">
            <a:xfrm>
              <a:off x="1133" y="1415"/>
              <a:ext cx="63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dirty="0">
                <a:solidFill>
                  <a:srgbClr val="F8F8F8"/>
                </a:solidFill>
              </a:endParaRPr>
            </a:p>
          </p:txBody>
        </p:sp>
        <p:sp>
          <p:nvSpPr>
            <p:cNvPr id="409733" name="Text Box 133"/>
            <p:cNvSpPr txBox="1">
              <a:spLocks noChangeArrowheads="1"/>
            </p:cNvSpPr>
            <p:nvPr/>
          </p:nvSpPr>
          <p:spPr bwMode="white">
            <a:xfrm>
              <a:off x="205" y="2055"/>
              <a:ext cx="918" cy="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000" dirty="0" smtClean="0"/>
                <a:t>«Обучение  </a:t>
              </a:r>
              <a:r>
                <a:rPr lang="ru-RU" sz="1000" dirty="0" smtClean="0">
                  <a:hlinkClick r:id="rId6" action="ppaction://hlinkfile"/>
                </a:rPr>
                <a:t>критическому</a:t>
              </a:r>
              <a:r>
                <a:rPr lang="ru-RU" sz="1000" dirty="0" smtClean="0"/>
                <a:t>  мышлению»</a:t>
              </a:r>
            </a:p>
            <a:p>
              <a:pPr>
                <a:spcBef>
                  <a:spcPct val="50000"/>
                </a:spcBef>
              </a:pPr>
              <a:r>
                <a:rPr lang="ru-RU" sz="1000" dirty="0" smtClean="0"/>
                <a:t>На  всех  уроках</a:t>
              </a:r>
              <a:endParaRPr lang="en-US" sz="1000" dirty="0"/>
            </a:p>
          </p:txBody>
        </p:sp>
        <p:sp>
          <p:nvSpPr>
            <p:cNvPr id="409734" name="Text Box 134"/>
            <p:cNvSpPr txBox="1">
              <a:spLocks noChangeArrowheads="1"/>
            </p:cNvSpPr>
            <p:nvPr/>
          </p:nvSpPr>
          <p:spPr bwMode="white">
            <a:xfrm>
              <a:off x="1135" y="3011"/>
              <a:ext cx="63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dirty="0"/>
            </a:p>
          </p:txBody>
        </p:sp>
        <p:grpSp>
          <p:nvGrpSpPr>
            <p:cNvPr id="409735" name="Group 135"/>
            <p:cNvGrpSpPr>
              <a:grpSpLocks/>
            </p:cNvGrpSpPr>
            <p:nvPr/>
          </p:nvGrpSpPr>
          <p:grpSpPr bwMode="auto">
            <a:xfrm>
              <a:off x="4483" y="1060"/>
              <a:ext cx="1489" cy="535"/>
              <a:chOff x="584" y="953"/>
              <a:chExt cx="2155" cy="773"/>
            </a:xfrm>
          </p:grpSpPr>
          <p:sp>
            <p:nvSpPr>
              <p:cNvPr id="409738" name="Oval 138"/>
              <p:cNvSpPr>
                <a:spLocks noChangeArrowheads="1"/>
              </p:cNvSpPr>
              <p:nvPr/>
            </p:nvSpPr>
            <p:spPr bwMode="gray">
              <a:xfrm>
                <a:off x="858" y="953"/>
                <a:ext cx="1881" cy="773"/>
              </a:xfrm>
              <a:prstGeom prst="ellipse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09739" name="Picture 139" descr="Picture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84" y="1210"/>
                <a:ext cx="823" cy="3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09740" name="Text Box 140"/>
            <p:cNvSpPr txBox="1">
              <a:spLocks noChangeArrowheads="1"/>
            </p:cNvSpPr>
            <p:nvPr/>
          </p:nvSpPr>
          <p:spPr bwMode="white">
            <a:xfrm>
              <a:off x="4906" y="1157"/>
              <a:ext cx="870" cy="3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/>
              <a:r>
                <a:rPr lang="ru-RU" sz="1000" dirty="0" smtClean="0"/>
                <a:t>«Применение  </a:t>
              </a:r>
              <a:r>
                <a:rPr lang="ru-RU" sz="1000" dirty="0">
                  <a:hlinkClick r:id="rId7" action="ppaction://hlinkpres?slideindex=1&amp;slidetitle="/>
                </a:rPr>
                <a:t>ИКТ</a:t>
              </a:r>
              <a:r>
                <a:rPr lang="ru-RU" sz="1000" dirty="0"/>
                <a:t>  в  </a:t>
              </a:r>
              <a:r>
                <a:rPr lang="ru-RU" sz="1000" dirty="0" smtClean="0">
                  <a:hlinkClick r:id="rId8" action="ppaction://hlinkfile"/>
                </a:rPr>
                <a:t>преподавании</a:t>
              </a:r>
              <a:r>
                <a:rPr lang="ru-RU" sz="1000" dirty="0" smtClean="0"/>
                <a:t>»</a:t>
              </a:r>
            </a:p>
            <a:p>
              <a:pPr lvl="0"/>
              <a:r>
                <a:rPr lang="ru-RU" sz="1000" dirty="0" smtClean="0"/>
                <a:t>На  всех  уроках</a:t>
              </a:r>
              <a:endParaRPr lang="ru-RU" sz="1000" dirty="0"/>
            </a:p>
          </p:txBody>
        </p:sp>
        <p:grpSp>
          <p:nvGrpSpPr>
            <p:cNvPr id="409741" name="Group 141"/>
            <p:cNvGrpSpPr>
              <a:grpSpLocks/>
            </p:cNvGrpSpPr>
            <p:nvPr/>
          </p:nvGrpSpPr>
          <p:grpSpPr bwMode="auto">
            <a:xfrm>
              <a:off x="4435" y="2053"/>
              <a:ext cx="1555" cy="487"/>
              <a:chOff x="-263" y="1196"/>
              <a:chExt cx="2250" cy="704"/>
            </a:xfrm>
          </p:grpSpPr>
          <p:sp>
            <p:nvSpPr>
              <p:cNvPr id="409744" name="Oval 144"/>
              <p:cNvSpPr>
                <a:spLocks noChangeArrowheads="1"/>
              </p:cNvSpPr>
              <p:nvPr/>
            </p:nvSpPr>
            <p:spPr bwMode="gray">
              <a:xfrm>
                <a:off x="-263" y="1196"/>
                <a:ext cx="2250" cy="704"/>
              </a:xfrm>
              <a:prstGeom prst="ellipse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09745" name="Picture 145" descr="Picture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84" y="1210"/>
                <a:ext cx="823" cy="3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09746" name="Text Box 146"/>
            <p:cNvSpPr txBox="1">
              <a:spLocks noChangeArrowheads="1"/>
            </p:cNvSpPr>
            <p:nvPr/>
          </p:nvSpPr>
          <p:spPr bwMode="white">
            <a:xfrm>
              <a:off x="4759" y="2092"/>
              <a:ext cx="1009" cy="3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0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ru-RU" sz="1000" dirty="0"/>
                <a:t>«Обучение  </a:t>
              </a:r>
              <a:r>
                <a:rPr lang="ru-RU" sz="1000" dirty="0" smtClean="0"/>
                <a:t>талантливых </a:t>
              </a:r>
              <a:r>
                <a:rPr lang="ru-RU" sz="1000" dirty="0"/>
                <a:t>и </a:t>
              </a:r>
              <a:r>
                <a:rPr lang="ru-RU" sz="1000" dirty="0">
                  <a:hlinkClick r:id="rId9" action="ppaction://hlinkfile"/>
                </a:rPr>
                <a:t>одарённых</a:t>
              </a:r>
              <a:r>
                <a:rPr lang="ru-RU" sz="1000" dirty="0" smtClean="0"/>
                <a:t>»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000" dirty="0" smtClean="0"/>
                <a:t>В  трех  уроках</a:t>
              </a:r>
              <a:endParaRPr lang="ru-RU" sz="1000" dirty="0"/>
            </a:p>
          </p:txBody>
        </p:sp>
        <p:grpSp>
          <p:nvGrpSpPr>
            <p:cNvPr id="409747" name="Group 147"/>
            <p:cNvGrpSpPr>
              <a:grpSpLocks/>
            </p:cNvGrpSpPr>
            <p:nvPr/>
          </p:nvGrpSpPr>
          <p:grpSpPr bwMode="auto">
            <a:xfrm>
              <a:off x="4486" y="2981"/>
              <a:ext cx="1508" cy="666"/>
              <a:chOff x="590" y="1426"/>
              <a:chExt cx="2184" cy="964"/>
            </a:xfrm>
          </p:grpSpPr>
          <p:sp>
            <p:nvSpPr>
              <p:cNvPr id="409750" name="Oval 150"/>
              <p:cNvSpPr>
                <a:spLocks noChangeArrowheads="1"/>
              </p:cNvSpPr>
              <p:nvPr/>
            </p:nvSpPr>
            <p:spPr bwMode="gray">
              <a:xfrm>
                <a:off x="705" y="1426"/>
                <a:ext cx="2069" cy="964"/>
              </a:xfrm>
              <a:prstGeom prst="ellipse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09751" name="Picture 151" descr="Picture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90" y="1458"/>
                <a:ext cx="823" cy="3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09752" name="Text Box 152"/>
            <p:cNvSpPr txBox="1">
              <a:spLocks noChangeArrowheads="1"/>
            </p:cNvSpPr>
            <p:nvPr/>
          </p:nvSpPr>
          <p:spPr bwMode="white">
            <a:xfrm>
              <a:off x="4661" y="3046"/>
              <a:ext cx="1205" cy="5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000" dirty="0"/>
                <a:t>«</a:t>
              </a:r>
              <a:r>
                <a:rPr lang="ru-RU" sz="1000" dirty="0">
                  <a:cs typeface="Times New Roman" pitchFamily="18" charset="0"/>
                </a:rPr>
                <a:t>Преподавание и обучение в соответствии с возрастными особенностями</a:t>
              </a:r>
              <a:r>
                <a:rPr lang="ru-RU" sz="1000" dirty="0" smtClean="0">
                  <a:cs typeface="Times New Roman" pitchFamily="18" charset="0"/>
                </a:rPr>
                <a:t>»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000" dirty="0" smtClean="0">
                  <a:cs typeface="Times New Roman" pitchFamily="18" charset="0"/>
                </a:rPr>
                <a:t>В  трех  уроках</a:t>
              </a:r>
              <a:endParaRPr lang="ru-RU" sz="1000" dirty="0">
                <a:cs typeface="Times New Roman" pitchFamily="18" charset="0"/>
              </a:endParaRPr>
            </a:p>
          </p:txBody>
        </p:sp>
        <p:sp>
          <p:nvSpPr>
            <p:cNvPr id="409753" name="AutoShape 153"/>
            <p:cNvSpPr>
              <a:spLocks noChangeArrowheads="1"/>
            </p:cNvSpPr>
            <p:nvPr/>
          </p:nvSpPr>
          <p:spPr bwMode="gray">
            <a:xfrm rot="10800000" flipV="1">
              <a:off x="2752" y="3043"/>
              <a:ext cx="802" cy="608"/>
            </a:xfrm>
            <a:prstGeom prst="curvedUpArrow">
              <a:avLst>
                <a:gd name="adj1" fmla="val 37617"/>
                <a:gd name="adj2" fmla="val 91624"/>
                <a:gd name="adj3" fmla="val 33333"/>
              </a:avLst>
            </a:prstGeom>
            <a:solidFill>
              <a:schemeClr val="tx1">
                <a:alpha val="37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8F8F8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09754" name="Text Box 154"/>
            <p:cNvSpPr txBox="1">
              <a:spLocks noChangeArrowheads="1"/>
            </p:cNvSpPr>
            <p:nvPr/>
          </p:nvSpPr>
          <p:spPr bwMode="auto">
            <a:xfrm>
              <a:off x="3986" y="2199"/>
              <a:ext cx="99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 smtClean="0">
                  <a:solidFill>
                    <a:srgbClr val="000000"/>
                  </a:solidFill>
                </a:rPr>
                <a:t>    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  <p:sp>
        <p:nvSpPr>
          <p:cNvPr id="57" name="Блок-схема: перфолента 56"/>
          <p:cNvSpPr/>
          <p:nvPr/>
        </p:nvSpPr>
        <p:spPr bwMode="auto">
          <a:xfrm>
            <a:off x="2934790" y="21837"/>
            <a:ext cx="3068483" cy="1186764"/>
          </a:xfrm>
          <a:prstGeom prst="flowChartPunchedTape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i="1" dirty="0" smtClean="0"/>
              <a:t>применение </a:t>
            </a:r>
            <a:r>
              <a:rPr lang="ru-RU" i="1" dirty="0"/>
              <a:t>на </a:t>
            </a:r>
            <a:r>
              <a:rPr lang="ru-RU" i="1" dirty="0" smtClean="0"/>
              <a:t>практике</a:t>
            </a:r>
          </a:p>
          <a:p>
            <a:r>
              <a:rPr lang="ru-RU" i="1" dirty="0" smtClean="0"/>
              <a:t> </a:t>
            </a:r>
            <a:r>
              <a:rPr lang="ru-RU" i="1" dirty="0"/>
              <a:t>7 </a:t>
            </a:r>
            <a:r>
              <a:rPr lang="ru-RU" dirty="0"/>
              <a:t>модулей</a:t>
            </a:r>
            <a:r>
              <a:rPr lang="ru-RU" i="1" dirty="0"/>
              <a:t> обучения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73345" y="1009402"/>
            <a:ext cx="17256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000" dirty="0" smtClean="0"/>
              <a:t>«</a:t>
            </a:r>
            <a:r>
              <a:rPr lang="ru-RU" sz="1000" dirty="0" smtClean="0">
                <a:hlinkClick r:id="rId10" action="ppaction://hlinkpres?slideindex=1&amp;slidetitle="/>
              </a:rPr>
              <a:t>Новые</a:t>
            </a:r>
            <a:r>
              <a:rPr lang="ru-RU" sz="1000" dirty="0" smtClean="0"/>
              <a:t>  </a:t>
            </a:r>
            <a:r>
              <a:rPr lang="ru-RU" sz="1000" dirty="0"/>
              <a:t>подходы  в обучении </a:t>
            </a:r>
            <a:endParaRPr lang="ru-RU" sz="1000" dirty="0" smtClean="0"/>
          </a:p>
          <a:p>
            <a:pPr lvl="0"/>
            <a:r>
              <a:rPr lang="ru-RU" sz="1000" dirty="0" smtClean="0"/>
              <a:t>и  образовании»</a:t>
            </a:r>
          </a:p>
          <a:p>
            <a:pPr lvl="0"/>
            <a:r>
              <a:rPr lang="ru-RU" sz="1000" dirty="0" smtClean="0"/>
              <a:t>На  всех  уроках</a:t>
            </a:r>
            <a:endParaRPr lang="ru-RU" sz="1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199" y="4963698"/>
            <a:ext cx="22145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/>
              <a:t>«Оценивание обучения и оценивание </a:t>
            </a:r>
            <a:r>
              <a:rPr lang="ru-RU" sz="1000" dirty="0" smtClean="0"/>
              <a:t>для </a:t>
            </a:r>
            <a:r>
              <a:rPr lang="ru-RU" sz="1000" dirty="0" err="1" smtClean="0">
                <a:hlinkClick r:id="rId11" action="ppaction://hlinkfile"/>
              </a:rPr>
              <a:t>кретерий</a:t>
            </a:r>
            <a:r>
              <a:rPr lang="ru-RU" sz="1000" dirty="0" smtClean="0">
                <a:hlinkClick r:id="rId11" action="ppaction://hlinkfile"/>
              </a:rPr>
              <a:t> оценивание.</a:t>
            </a:r>
            <a:r>
              <a:rPr lang="en-US" sz="1000" dirty="0" err="1" smtClean="0">
                <a:hlinkClick r:id="rId11" action="ppaction://hlinkfile"/>
              </a:rPr>
              <a:t>docx</a:t>
            </a:r>
            <a:r>
              <a:rPr lang="ru-RU" sz="1000" dirty="0" smtClean="0"/>
              <a:t> обучения</a:t>
            </a:r>
          </a:p>
          <a:p>
            <a:r>
              <a:rPr lang="ru-RU" sz="1000" dirty="0" smtClean="0"/>
              <a:t>На  всех уроках</a:t>
            </a:r>
            <a:endParaRPr lang="ru-RU" sz="1000" dirty="0"/>
          </a:p>
        </p:txBody>
      </p:sp>
      <p:sp>
        <p:nvSpPr>
          <p:cNvPr id="4" name="Овал 3"/>
          <p:cNvSpPr/>
          <p:nvPr/>
        </p:nvSpPr>
        <p:spPr bwMode="auto">
          <a:xfrm>
            <a:off x="3240346" y="6039982"/>
            <a:ext cx="2635849" cy="842931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«управление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 и  лидерство  в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aseline="0" dirty="0" smtClean="0">
                <a:solidFill>
                  <a:schemeClr val="tx1"/>
                </a:solidFill>
                <a:latin typeface="Arial" charset="0"/>
              </a:rPr>
              <a:t>обучении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»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dirty="0" smtClean="0">
                <a:solidFill>
                  <a:schemeClr val="tx1"/>
                </a:solidFill>
                <a:latin typeface="Arial" charset="0"/>
              </a:rPr>
              <a:t>На  всех  уроках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4112" y="2301546"/>
            <a:ext cx="3552779" cy="2492990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r>
              <a:rPr lang="ru-RU" sz="1200" i="1" dirty="0" smtClean="0">
                <a:solidFill>
                  <a:srgbClr val="C00000"/>
                </a:solidFill>
              </a:rPr>
              <a:t>Цель  применения 7  модулей: создание благоприятных условий для </a:t>
            </a:r>
          </a:p>
          <a:p>
            <a:r>
              <a:rPr lang="ru-RU" sz="1200" i="1" dirty="0" smtClean="0">
                <a:solidFill>
                  <a:srgbClr val="C00000"/>
                </a:solidFill>
              </a:rPr>
              <a:t> успешной  учебной  деятельности  ученика, повышение  самооценки, осознание процесса обучения через  целеполагание и ориентацию на конечный результат,  повышение объективности в  оценивании, развитие  критического  мышления, активного  использования  </a:t>
            </a:r>
            <a:r>
              <a:rPr lang="ru-RU" sz="1200" i="1" dirty="0" err="1" smtClean="0">
                <a:solidFill>
                  <a:srgbClr val="C00000"/>
                </a:solidFill>
              </a:rPr>
              <a:t>ИКТ,развитие</a:t>
            </a:r>
            <a:r>
              <a:rPr lang="ru-RU" sz="1200" i="1" dirty="0" smtClean="0">
                <a:solidFill>
                  <a:srgbClr val="C00000"/>
                </a:solidFill>
              </a:rPr>
              <a:t>  индивидуальных  способностей,  мотивации  к  обучению,  творческих  и  коммуникативных  навыков,</a:t>
            </a:r>
            <a:endParaRPr lang="ru-RU" sz="1200" i="1" dirty="0">
              <a:solidFill>
                <a:srgbClr val="C00000"/>
              </a:solidFill>
            </a:endParaRPr>
          </a:p>
        </p:txBody>
      </p:sp>
      <p:sp>
        <p:nvSpPr>
          <p:cNvPr id="6" name="Облако 5"/>
          <p:cNvSpPr/>
          <p:nvPr/>
        </p:nvSpPr>
        <p:spPr bwMode="auto">
          <a:xfrm>
            <a:off x="1028368" y="2052096"/>
            <a:ext cx="2362862" cy="772915"/>
          </a:xfrm>
          <a:prstGeom prst="cloud">
            <a:avLst/>
          </a:prstGeom>
          <a:solidFill>
            <a:srgbClr val="FF66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Создание </a:t>
            </a:r>
            <a:r>
              <a:rPr lang="ru-RU" sz="900" dirty="0" err="1"/>
              <a:t>к</a:t>
            </a:r>
            <a:r>
              <a:rPr kumimoji="0" lang="ru-RU" sz="9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оллаборативная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900" dirty="0" smtClean="0"/>
              <a:t>среды  </a:t>
            </a:r>
            <a:r>
              <a:rPr lang="ru-RU" sz="900" dirty="0" smtClean="0">
                <a:hlinkClick r:id="rId12" action="ppaction://hlinkfile"/>
              </a:rPr>
              <a:t>с</a:t>
            </a:r>
            <a:r>
              <a:rPr lang="ru-RU" sz="900" dirty="0" smtClean="0"/>
              <a:t>  помощью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900" dirty="0" err="1" smtClean="0"/>
              <a:t>тренингов,Обучение</a:t>
            </a:r>
            <a:r>
              <a:rPr lang="ru-RU" sz="900" dirty="0" smtClean="0"/>
              <a:t>  как  учиться</a:t>
            </a:r>
          </a:p>
        </p:txBody>
      </p:sp>
      <p:sp>
        <p:nvSpPr>
          <p:cNvPr id="93" name="Облако 92"/>
          <p:cNvSpPr/>
          <p:nvPr/>
        </p:nvSpPr>
        <p:spPr bwMode="auto">
          <a:xfrm>
            <a:off x="900091" y="3782104"/>
            <a:ext cx="2172110" cy="858838"/>
          </a:xfrm>
          <a:prstGeom prst="cloud">
            <a:avLst/>
          </a:prstGeom>
          <a:solidFill>
            <a:srgbClr val="FF66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Учить  мыслить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Критически,  наблюдать,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>
                <a:hlinkClick r:id="rId13" action="ppaction://hlinkfile"/>
              </a:rPr>
              <a:t>Анализировать</a:t>
            </a:r>
            <a:r>
              <a:rPr lang="ru-RU" sz="1000" dirty="0" smtClean="0"/>
              <a:t>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Аргументировать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/>
              <a:t>выводы</a:t>
            </a: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4" name="Облако 93"/>
          <p:cNvSpPr/>
          <p:nvPr/>
        </p:nvSpPr>
        <p:spPr bwMode="auto">
          <a:xfrm>
            <a:off x="2030262" y="5211763"/>
            <a:ext cx="2123464" cy="934671"/>
          </a:xfrm>
          <a:prstGeom prst="cloud">
            <a:avLst/>
          </a:prstGeom>
          <a:solidFill>
            <a:srgbClr val="FF66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Развивать  самоуправление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/>
              <a:t>Самоанализ, применять  разные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Виды</a:t>
            </a:r>
            <a:r>
              <a:rPr kumimoji="0" lang="ru-RU" sz="1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оценивания</a:t>
            </a: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5" name="Облако 94"/>
          <p:cNvSpPr/>
          <p:nvPr/>
        </p:nvSpPr>
        <p:spPr bwMode="auto">
          <a:xfrm>
            <a:off x="5775668" y="6002369"/>
            <a:ext cx="2441900" cy="855631"/>
          </a:xfrm>
          <a:prstGeom prst="cloud">
            <a:avLst/>
          </a:prstGeom>
          <a:solidFill>
            <a:srgbClr val="FF66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Развивать  коммуникативные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навыки, речь, умение  общаться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/>
              <a:t>Умение  задавать  вопросы высокого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/>
              <a:t> и  низкого  порядка</a:t>
            </a: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6" name="Облако 95"/>
          <p:cNvSpPr/>
          <p:nvPr/>
        </p:nvSpPr>
        <p:spPr bwMode="auto">
          <a:xfrm>
            <a:off x="7013124" y="3934270"/>
            <a:ext cx="2150186" cy="772915"/>
          </a:xfrm>
          <a:prstGeom prst="cloud">
            <a:avLst/>
          </a:prstGeom>
          <a:solidFill>
            <a:srgbClr val="FF66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Усложненные  виды  зданий,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>
                <a:hlinkClick r:id="rId14" action="ppaction://hlinkfile"/>
              </a:rPr>
              <a:t>Исследовательская</a:t>
            </a:r>
            <a:r>
              <a:rPr lang="ru-RU" sz="1000" dirty="0" smtClean="0"/>
              <a:t>  работа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Индивидуальный ..\исследовательская работа.</a:t>
            </a:r>
            <a:r>
              <a:rPr kumimoji="0" lang="en-US" sz="1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docx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подход</a:t>
            </a:r>
          </a:p>
        </p:txBody>
      </p:sp>
      <p:sp>
        <p:nvSpPr>
          <p:cNvPr id="99" name="Облако 98"/>
          <p:cNvSpPr/>
          <p:nvPr/>
        </p:nvSpPr>
        <p:spPr bwMode="auto">
          <a:xfrm>
            <a:off x="6751116" y="2037444"/>
            <a:ext cx="2511303" cy="772915"/>
          </a:xfrm>
          <a:prstGeom prst="cloud">
            <a:avLst/>
          </a:prstGeom>
          <a:solidFill>
            <a:srgbClr val="FF66FF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Умение  использовать  Интернет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/>
              <a:t>Работа  с  интерактивной  доской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Создание  презентаций</a:t>
            </a:r>
          </a:p>
        </p:txBody>
      </p:sp>
      <p:sp>
        <p:nvSpPr>
          <p:cNvPr id="7" name="AutoShape 2" descr="https://im3-tub-kz.yandex.net/i?id=47b2a289cf890f05ffaf368390dfede6&amp;n=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>
            <a:hlinkClick r:id="rId15" action="ppaction://hlinkfile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57" y="460757"/>
            <a:ext cx="2437833" cy="18051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03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04" grpId="0"/>
      <p:bldP spid="57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67640" y="2591776"/>
            <a:ext cx="8858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i="1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Результаты  среднесрочного планирования</a:t>
            </a:r>
            <a:endParaRPr lang="ru-RU" b="0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302440933"/>
              </p:ext>
            </p:extLst>
          </p:nvPr>
        </p:nvGraphicFramePr>
        <p:xfrm>
          <a:off x="-152400" y="2961108"/>
          <a:ext cx="9296400" cy="4254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Горизонтальный свиток 15"/>
          <p:cNvSpPr/>
          <p:nvPr/>
        </p:nvSpPr>
        <p:spPr>
          <a:xfrm>
            <a:off x="167640" y="-198120"/>
            <a:ext cx="8595360" cy="2789896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sz="1400" i="1" u="sng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16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Мои сильные стороны: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Способности вырабатывать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критерии для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оценивания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умения правильно поставить цели; </a:t>
            </a:r>
            <a:endParaRPr lang="ru-RU" sz="160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507532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437TGp_bizpeople_light_ani">
  <a:themeElements>
    <a:clrScheme name="437TGp_bizpeople_light_ani 1">
      <a:dk1>
        <a:srgbClr val="30311D"/>
      </a:dk1>
      <a:lt1>
        <a:srgbClr val="FFFFFF"/>
      </a:lt1>
      <a:dk2>
        <a:srgbClr val="003366"/>
      </a:dk2>
      <a:lt2>
        <a:srgbClr val="DDDDDD"/>
      </a:lt2>
      <a:accent1>
        <a:srgbClr val="7E52CC"/>
      </a:accent1>
      <a:accent2>
        <a:srgbClr val="4A9ACC"/>
      </a:accent2>
      <a:accent3>
        <a:srgbClr val="FFFFFF"/>
      </a:accent3>
      <a:accent4>
        <a:srgbClr val="272817"/>
      </a:accent4>
      <a:accent5>
        <a:srgbClr val="C0B3E2"/>
      </a:accent5>
      <a:accent6>
        <a:srgbClr val="428BB9"/>
      </a:accent6>
      <a:hlink>
        <a:srgbClr val="4582A7"/>
      </a:hlink>
      <a:folHlink>
        <a:srgbClr val="B2AF7A"/>
      </a:folHlink>
    </a:clrScheme>
    <a:fontScheme name="437TGp_bizpeople_light_a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080808">
                    <a:alpha val="50000"/>
                  </a:srgbClr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080808">
                    <a:alpha val="50000"/>
                  </a:srgbClr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37TGp_bizpeople_light_ani 1">
        <a:dk1>
          <a:srgbClr val="30311D"/>
        </a:dk1>
        <a:lt1>
          <a:srgbClr val="FFFFFF"/>
        </a:lt1>
        <a:dk2>
          <a:srgbClr val="003366"/>
        </a:dk2>
        <a:lt2>
          <a:srgbClr val="DDDDDD"/>
        </a:lt2>
        <a:accent1>
          <a:srgbClr val="7E52CC"/>
        </a:accent1>
        <a:accent2>
          <a:srgbClr val="4A9ACC"/>
        </a:accent2>
        <a:accent3>
          <a:srgbClr val="FFFFFF"/>
        </a:accent3>
        <a:accent4>
          <a:srgbClr val="272817"/>
        </a:accent4>
        <a:accent5>
          <a:srgbClr val="C0B3E2"/>
        </a:accent5>
        <a:accent6>
          <a:srgbClr val="428BB9"/>
        </a:accent6>
        <a:hlink>
          <a:srgbClr val="4582A7"/>
        </a:hlink>
        <a:folHlink>
          <a:srgbClr val="B2AF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37TGp_bizpeople_light_ani 2">
        <a:dk1>
          <a:srgbClr val="000000"/>
        </a:dk1>
        <a:lt1>
          <a:srgbClr val="FFFFFF"/>
        </a:lt1>
        <a:dk2>
          <a:srgbClr val="702424"/>
        </a:dk2>
        <a:lt2>
          <a:srgbClr val="C0C0C0"/>
        </a:lt2>
        <a:accent1>
          <a:srgbClr val="54BBBE"/>
        </a:accent1>
        <a:accent2>
          <a:srgbClr val="E49514"/>
        </a:accent2>
        <a:accent3>
          <a:srgbClr val="FFFFFF"/>
        </a:accent3>
        <a:accent4>
          <a:srgbClr val="000000"/>
        </a:accent4>
        <a:accent5>
          <a:srgbClr val="B3DADB"/>
        </a:accent5>
        <a:accent6>
          <a:srgbClr val="CF8711"/>
        </a:accent6>
        <a:hlink>
          <a:srgbClr val="6C9A42"/>
        </a:hlink>
        <a:folHlink>
          <a:srgbClr val="82A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37TGp_bizpeople_light_ani 3">
        <a:dk1>
          <a:srgbClr val="003366"/>
        </a:dk1>
        <a:lt1>
          <a:srgbClr val="FFFFFF"/>
        </a:lt1>
        <a:dk2>
          <a:srgbClr val="000000"/>
        </a:dk2>
        <a:lt2>
          <a:srgbClr val="DDDDDD"/>
        </a:lt2>
        <a:accent1>
          <a:srgbClr val="438ACB"/>
        </a:accent1>
        <a:accent2>
          <a:srgbClr val="32A287"/>
        </a:accent2>
        <a:accent3>
          <a:srgbClr val="FFFFFF"/>
        </a:accent3>
        <a:accent4>
          <a:srgbClr val="002A56"/>
        </a:accent4>
        <a:accent5>
          <a:srgbClr val="B0C4E2"/>
        </a:accent5>
        <a:accent6>
          <a:srgbClr val="2C927A"/>
        </a:accent6>
        <a:hlink>
          <a:srgbClr val="729943"/>
        </a:hlink>
        <a:folHlink>
          <a:srgbClr val="82B4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437TGp_bizpeople_light_ani</Template>
  <TotalTime>1699</TotalTime>
  <Words>440</Words>
  <Application>Microsoft Office PowerPoint</Application>
  <PresentationFormat>Экран (4:3)</PresentationFormat>
  <Paragraphs>93</Paragraphs>
  <Slides>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</vt:i4>
      </vt:variant>
    </vt:vector>
  </HeadingPairs>
  <TitlesOfParts>
    <vt:vector size="5" baseType="lpstr">
      <vt:lpstr>437TGp_bizpeople_light_ani</vt:lpstr>
      <vt:lpstr>Углы</vt:lpstr>
      <vt:lpstr>Среднесрочное  планирование серии    уроков  химии,   раздел «Неорганические  вещества»  (8  класс)   общая  цель: ученики  будут  изучать  состав  и  свойства кислот  и  солей на  основе развития  умения  рассуждать, критически  мыслить, вести  наблюдение, анализировать, делать  выводы  и  обосновывать; узнают о влиянии  неорганических  соединений   на  здоровье  человека  и  природную  среду: исследуют  кислую  и  соленую  среды. </vt:lpstr>
      <vt:lpstr>                                            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.tec-user</dc:creator>
  <cp:lastModifiedBy>Хусаинова</cp:lastModifiedBy>
  <cp:revision>73</cp:revision>
  <dcterms:created xsi:type="dcterms:W3CDTF">2013-05-11T16:23:35Z</dcterms:created>
  <dcterms:modified xsi:type="dcterms:W3CDTF">2015-06-05T02:37:43Z</dcterms:modified>
</cp:coreProperties>
</file>