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1.jpe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4.bin"/><Relationship Id="rId5" Type="http://schemas.openxmlformats.org/officeDocument/2006/relationships/oleObject" Target="../embeddings/oleObject8.bin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863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2000240"/>
            <a:ext cx="61895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Логические основы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компьютера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57166"/>
            <a:ext cx="75024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ГУ «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Каменскуральская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средняя школа отдела образования </a:t>
            </a:r>
          </a:p>
          <a:p>
            <a:pPr algn="ctr"/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акимата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Мендыкаринского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района»</a:t>
            </a:r>
            <a:endParaRPr lang="ru-RU" sz="2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928670"/>
            <a:ext cx="1872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1119" y="5103674"/>
            <a:ext cx="850950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информатики: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Тишбаева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Дина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Заркыновна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8631"/>
          </a:xfrm>
          <a:prstGeom prst="rect">
            <a:avLst/>
          </a:prstGeom>
          <a:noFill/>
        </p:spPr>
      </p:pic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4286248" y="1500174"/>
          <a:ext cx="152400" cy="228600"/>
        </p:xfrm>
        <a:graphic>
          <a:graphicData uri="http://schemas.openxmlformats.org/presentationml/2006/ole">
            <p:oleObj spid="_x0000_s22536" r:id="rId4" imgW="152334" imgH="228501" progId="Equation.DSMT4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5000628" y="1428736"/>
          <a:ext cx="161925" cy="228600"/>
        </p:xfrm>
        <a:graphic>
          <a:graphicData uri="http://schemas.openxmlformats.org/presentationml/2006/ole">
            <p:oleObj spid="_x0000_s22535" r:id="rId5" imgW="165172" imgH="228699" progId="Equation.DSMT4">
              <p:embed/>
            </p:oleObj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5715008" y="1428736"/>
          <a:ext cx="161925" cy="228600"/>
        </p:xfrm>
        <a:graphic>
          <a:graphicData uri="http://schemas.openxmlformats.org/presentationml/2006/ole">
            <p:oleObj spid="_x0000_s22534" r:id="rId6" imgW="165172" imgH="228699" progId="Equation.DSMT4">
              <p:embed/>
            </p:oleObj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6357950" y="1500174"/>
          <a:ext cx="152400" cy="200025"/>
        </p:xfrm>
        <a:graphic>
          <a:graphicData uri="http://schemas.openxmlformats.org/presentationml/2006/ole">
            <p:oleObj spid="_x0000_s22533" r:id="rId7" imgW="152268" imgH="203024" progId="Equation.DSMT4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1285852" y="1500174"/>
          <a:ext cx="152400" cy="228600"/>
        </p:xfrm>
        <a:graphic>
          <a:graphicData uri="http://schemas.openxmlformats.org/presentationml/2006/ole">
            <p:oleObj spid="_x0000_s22532" r:id="rId8" imgW="152334" imgH="228501" progId="Equation.DSMT4">
              <p:embed/>
            </p:oleObj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785918" y="1500174"/>
          <a:ext cx="161925" cy="228600"/>
        </p:xfrm>
        <a:graphic>
          <a:graphicData uri="http://schemas.openxmlformats.org/presentationml/2006/ole">
            <p:oleObj spid="_x0000_s22531" r:id="rId9" imgW="165172" imgH="228699" progId="Equation.DSMT4">
              <p:embed/>
            </p:oleObj>
          </a:graphicData>
        </a:graphic>
      </p:graphicFrame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2285984" y="1428736"/>
          <a:ext cx="161925" cy="228600"/>
        </p:xfrm>
        <a:graphic>
          <a:graphicData uri="http://schemas.openxmlformats.org/presentationml/2006/ole">
            <p:oleObj spid="_x0000_s22530" r:id="rId10" imgW="165172" imgH="228699" progId="Equation.DSMT4">
              <p:embed/>
            </p:oleObj>
          </a:graphicData>
        </a:graphic>
      </p:graphicFrame>
      <p:graphicFrame>
        <p:nvGraphicFramePr>
          <p:cNvPr id="22529" name="Object 1"/>
          <p:cNvGraphicFramePr>
            <a:graphicFrameLocks noChangeAspect="1"/>
          </p:cNvGraphicFramePr>
          <p:nvPr/>
        </p:nvGraphicFramePr>
        <p:xfrm>
          <a:off x="2857488" y="1500174"/>
          <a:ext cx="152400" cy="200025"/>
        </p:xfrm>
        <a:graphic>
          <a:graphicData uri="http://schemas.openxmlformats.org/presentationml/2006/ole">
            <p:oleObj spid="_x0000_s22529" r:id="rId11" imgW="152268" imgH="203024" progId="Equation.DSMT4">
              <p:embed/>
            </p:oleObj>
          </a:graphicData>
        </a:graphic>
      </p:graphicFrame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285728"/>
            <a:ext cx="84296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таблице истинности </a:t>
            </a:r>
            <a:r>
              <a:rPr kumimoji="0" lang="ru-RU" sz="3200" b="1" i="0" u="none" strike="noStrike" spc="50" normalizeH="0" baseline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построи</a:t>
            </a: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СДНФ и СКНФ.</a:t>
            </a: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378619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Решение:</a:t>
            </a:r>
            <a:endParaRPr kumimoji="0" lang="ru-RU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всех наборов переменных, на которых функ­ция принимает единичные значения» записать конъ­юнкции, инвертируя те переменные, которым соот­ветствуют нулевые значения. Затем конъюнкции со­единить знаками дизъюнкции.</a:t>
            </a:r>
            <a:endParaRPr kumimoji="0" lang="ru-RU" sz="28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2910" y="1357298"/>
          <a:ext cx="6215104" cy="2262774"/>
        </p:xfrm>
        <a:graphic>
          <a:graphicData uri="http://schemas.openxmlformats.org/drawingml/2006/table">
            <a:tbl>
              <a:tblPr/>
              <a:tblGrid>
                <a:gridCol w="482058"/>
                <a:gridCol w="482058"/>
                <a:gridCol w="522638"/>
                <a:gridCol w="522638"/>
                <a:gridCol w="700952"/>
                <a:gridCol w="700952"/>
                <a:gridCol w="700952"/>
                <a:gridCol w="700952"/>
                <a:gridCol w="700952"/>
                <a:gridCol w="700952"/>
              </a:tblGrid>
              <a:tr h="456550">
                <a:tc>
                  <a:txBody>
                    <a:bodyPr/>
                    <a:lstStyle/>
                    <a:p>
                      <a:pPr algn="just">
                        <a:lnSpc>
                          <a:spcPct val="92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а)</a:t>
                      </a:r>
                      <a:endParaRPr lang="ru-RU" sz="10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б)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90170"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/>
      <p:bldP spid="225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8631"/>
          </a:xfrm>
          <a:prstGeom prst="rect">
            <a:avLst/>
          </a:prstGeom>
          <a:noFill/>
        </p:spPr>
      </p:pic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0" y="1571612"/>
          <a:ext cx="8929718" cy="1071570"/>
        </p:xfrm>
        <a:graphic>
          <a:graphicData uri="http://schemas.openxmlformats.org/presentationml/2006/ole">
            <p:oleObj spid="_x0000_s23554" r:id="rId4" imgW="4419600" imgH="457200" progId="Equation.DSMT4">
              <p:embed/>
            </p:oleObj>
          </a:graphicData>
        </a:graphic>
      </p:graphicFrame>
      <p:graphicFrame>
        <p:nvGraphicFramePr>
          <p:cNvPr id="23553" name="Object 1"/>
          <p:cNvGraphicFramePr>
            <a:graphicFrameLocks noChangeAspect="1"/>
          </p:cNvGraphicFramePr>
          <p:nvPr/>
        </p:nvGraphicFramePr>
        <p:xfrm>
          <a:off x="0" y="4071942"/>
          <a:ext cx="8786842" cy="1285884"/>
        </p:xfrm>
        <a:graphic>
          <a:graphicData uri="http://schemas.openxmlformats.org/presentationml/2006/ole">
            <p:oleObj spid="_x0000_s23553" r:id="rId5" imgW="4419600" imgH="457200" progId="Equation.DSMT4">
              <p:embed/>
            </p:oleObj>
          </a:graphicData>
        </a:graphic>
      </p:graphicFrame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27146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Ответы. </a:t>
            </a:r>
            <a:br>
              <a:rPr kumimoji="0" lang="ru-RU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1.а)</a:t>
            </a:r>
            <a:endParaRPr kumimoji="0" lang="ru-RU" sz="4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2714620"/>
            <a:ext cx="10631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1.б) </a:t>
            </a:r>
            <a:endParaRPr kumimoji="0" lang="ru-RU" sz="36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8631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1071547"/>
          <a:ext cx="8358246" cy="2218532"/>
        </p:xfrm>
        <a:graphic>
          <a:graphicData uri="http://schemas.openxmlformats.org/drawingml/2006/table">
            <a:tbl>
              <a:tblPr/>
              <a:tblGrid>
                <a:gridCol w="3849995"/>
                <a:gridCol w="1009605"/>
                <a:gridCol w="1165941"/>
                <a:gridCol w="1166764"/>
                <a:gridCol w="1165941"/>
              </a:tblGrid>
              <a:tr h="186801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>
                            <a:glow rad="2286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ФИ учащегося</a:t>
                      </a:r>
                      <a:endParaRPr lang="ru-RU" sz="200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>
                            <a:glow rad="2286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Начало урока</a:t>
                      </a:r>
                      <a:endParaRPr lang="ru-RU" sz="200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>
                            <a:glow rad="2286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Проверка д\з</a:t>
                      </a:r>
                      <a:endParaRPr lang="ru-RU" sz="200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>
                            <a:glow rad="2286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Ход урока</a:t>
                      </a:r>
                      <a:endParaRPr lang="ru-RU" sz="200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>
                            <a:glow rad="2286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Итоговая оценка</a:t>
                      </a:r>
                      <a:endParaRPr lang="ru-RU" sz="200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127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effectLst>
                          <a:glow rad="2286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813" marR="648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8631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57148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Образование – украшение для счастливых,</a:t>
            </a:r>
            <a:endParaRPr kumimoji="0" lang="ru-RU" sz="3600" b="1" i="1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убежище для несчастных.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образования  нужны три вещи: природные способности,</a:t>
            </a:r>
            <a:endParaRPr kumimoji="0" lang="ru-RU" sz="3600" b="1" i="1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и время.</a:t>
            </a:r>
            <a:endParaRPr kumimoji="0" lang="ru-RU" sz="3600" b="1" i="1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MO" sz="3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</a:t>
            </a:r>
            <a:r>
              <a:rPr kumimoji="0" lang="ru-RU" sz="3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3600" b="1" i="1" u="none" strike="noStrike" spc="50" normalizeH="0" baseline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Демокрит</a:t>
            </a:r>
            <a:r>
              <a:rPr kumimoji="0" lang="ru-RU" sz="36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3600" b="1" i="1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863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1214422"/>
            <a:ext cx="4812087" cy="4154984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endParaRPr lang="ru-RU" sz="8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работу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8631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42918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ель урока.: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914400" algn="l"/>
              </a:tabLst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истинности сложного логического выражения. Как её правильно составить и использовать?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914400" algn="l"/>
              </a:tabLst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 образом алгебра логики связана с компьютером?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914400" algn="l"/>
              </a:tabLst>
            </a:pP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Знаете ли вы что такое ДНФ, чем она отличается от СДНФ?</a:t>
            </a: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8631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3600" b="1" i="0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Самостоятельная .</a:t>
            </a:r>
            <a:endParaRPr kumimoji="0" lang="ru-RU" sz="3600" b="1" i="0" u="none" strike="noStrike" normalizeH="0" baseline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3600" b="1" i="0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Вспомним </a:t>
            </a:r>
            <a:r>
              <a:rPr kumimoji="0" lang="ru-RU" sz="3600" b="1" i="1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правило построения логических схем</a:t>
            </a:r>
            <a:r>
              <a:rPr kumimoji="0" lang="ru-RU" sz="3600" b="1" i="0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3600" b="1" i="0" u="none" strike="noStrike" normalizeH="0" baseline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3600" b="1" i="0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1)  Определите число логических переменных.</a:t>
            </a:r>
            <a:endParaRPr kumimoji="0" lang="ru-RU" sz="3600" b="1" i="0" u="none" strike="noStrike" normalizeH="0" baseline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3600" b="1" i="0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Определите количество базовых логических операций и их порядок.</a:t>
            </a:r>
            <a:endParaRPr kumimoji="0" lang="ru-RU" sz="3600" b="1" i="0" u="none" strike="noStrike" normalizeH="0" baseline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3600" b="1" i="0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Изобразить для каждой логической операции соответствующий ей вентиль.</a:t>
            </a:r>
            <a:endParaRPr kumimoji="0" lang="ru-RU" sz="3600" b="1" i="0" u="none" strike="noStrike" normalizeH="0" baseline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3600" b="1" i="0" u="none" strike="noStrike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Соединить вентили в порядке выполнения логических операций.</a:t>
            </a:r>
            <a:endParaRPr kumimoji="0" lang="ru-RU" sz="3600" b="1" i="0" u="none" strike="noStrike" normalizeH="0" baseline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863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500042"/>
            <a:ext cx="8358246" cy="452431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Функция — это закон соответствия между переменными, а </a:t>
            </a:r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ло­гическая функция —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это закон соответствия между логическими переменными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863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358246" cy="60016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Логическая переменная —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такая переменная, которая принимает два значения 0 («ложь», 1 («истина»).</a:t>
            </a:r>
          </a:p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Логические функции характеризуются (задаются) таблицами истинности.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2863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571480"/>
            <a:ext cx="8358246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Логические функции характеризуются (задаются) таблицами истинности. </a:t>
            </a:r>
          </a:p>
          <a:p>
            <a:pPr algn="ctr"/>
            <a:r>
              <a:rPr lang="ru-RU" sz="4000" b="1" i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истинности </a:t>
            </a:r>
            <a:r>
              <a:rPr lang="ru-RU" sz="4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это таблица, устанавливающая соответствие между возможными наборами значений логических переменных и значениями функций</a:t>
            </a:r>
            <a:endParaRPr lang="ru-RU" sz="4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8631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428597" y="571480"/>
          <a:ext cx="6858048" cy="2143140"/>
        </p:xfrm>
        <a:graphic>
          <a:graphicData uri="http://schemas.openxmlformats.org/presentationml/2006/ole">
            <p:oleObj spid="_x0000_s16385" r:id="rId4" imgW="1714500" imgH="457200" progId="Equation.DSMT4">
              <p:embed/>
            </p:oleObj>
          </a:graphicData>
        </a:graphic>
      </p:graphicFrame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642910" y="4357694"/>
          <a:ext cx="3786214" cy="1214446"/>
        </p:xfrm>
        <a:graphic>
          <a:graphicData uri="http://schemas.openxmlformats.org/presentationml/2006/ole">
            <p:oleObj spid="_x0000_s16387" r:id="rId5" imgW="863225" imgH="228501" progId="Equation.DSMT4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28596" y="3357562"/>
            <a:ext cx="41262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Конъюнкция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43438" y="3357562"/>
            <a:ext cx="4137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Дизъюнкция</a:t>
            </a:r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4714876" y="4429132"/>
          <a:ext cx="4143404" cy="1071570"/>
        </p:xfrm>
        <a:graphic>
          <a:graphicData uri="http://schemas.openxmlformats.org/presentationml/2006/ole">
            <p:oleObj spid="_x0000_s16389" r:id="rId6" imgW="1676400" imgH="2413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8631"/>
          </a:xfrm>
          <a:prstGeom prst="rect">
            <a:avLst/>
          </a:prstGeom>
          <a:noFill/>
        </p:spPr>
      </p:pic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57157" y="5286388"/>
          <a:ext cx="8368451" cy="1071570"/>
        </p:xfrm>
        <a:graphic>
          <a:graphicData uri="http://schemas.openxmlformats.org/presentationml/2006/ole">
            <p:oleObj spid="_x0000_s20482" r:id="rId4" imgW="1562100" imgH="203200" progId="Equation.DSMT4">
              <p:embed/>
            </p:oleObj>
          </a:graphicData>
        </a:graphic>
      </p:graphicFrame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714347" y="2143116"/>
          <a:ext cx="7834367" cy="1000132"/>
        </p:xfrm>
        <a:graphic>
          <a:graphicData uri="http://schemas.openxmlformats.org/presentationml/2006/ole">
            <p:oleObj spid="_x0000_s20481" r:id="rId5" imgW="1790700" imgH="228600" progId="Equation.DSMT4">
              <p:embed/>
            </p:oleObj>
          </a:graphicData>
        </a:graphic>
      </p:graphicFrame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3214686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177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Дизъюнктивная нормальная форма </a:t>
            </a: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(ДНФ) — это форма, в которой логическая функция представляется в виде дизъюнкции элементарных конъюнкций, на­пример:</a:t>
            </a: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85720" y="0"/>
            <a:ext cx="885828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177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Конъюнктивной нормальной формой</a:t>
            </a:r>
            <a:r>
              <a:rPr kumimoji="0" lang="ru-RU" sz="32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(КНФ) называ­ется такая форма, в которой функция представляется в виде конъюнкции элементарных дизъюнкций. Напри­мер:</a:t>
            </a: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885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ина\Desktop\буклет 1 А\1238976611_3-romantic-backgrou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28631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285728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177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Правило записи СДНФ функции по таблице истин­ности.</a:t>
            </a: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Для каждой строки таблицы истинности с единым значением функции надо построить </a:t>
            </a:r>
            <a:r>
              <a:rPr kumimoji="0" lang="ru-RU" sz="2400" b="1" i="0" u="none" strike="noStrike" spc="50" normalizeH="0" baseline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минтерм</a:t>
            </a: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(</a:t>
            </a:r>
            <a:r>
              <a:rPr kumimoji="0" lang="ru-RU" sz="2400" b="1" i="0" u="none" strike="noStrike" spc="50" normalizeH="0" baseline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минтермом</a:t>
            </a: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называется терм,  произведение, в котором каждая переменная встречается только 1 раз - либо с отрицанием, либо без него).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Переменные имеющие нулевое значение в строке, включить в </a:t>
            </a:r>
            <a:r>
              <a:rPr kumimoji="0" lang="ru-RU" sz="2400" b="1" i="0" u="none" strike="noStrike" spc="50" normalizeH="0" baseline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минтерм</a:t>
            </a: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отрицанием, а переменные со значением 1 -  без отрицания.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Необходимо объединить все </a:t>
            </a:r>
            <a:r>
              <a:rPr kumimoji="0" lang="ru-RU" sz="2400" b="1" i="0" u="none" strike="noStrike" spc="50" normalizeH="0" baseline="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минтермы</a:t>
            </a: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операцией дизъюнкция, что даст стандартную сумму произведений для заданной таблицы истинности.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Например, логическая функция задана таблицей истинности, представленной в таблице. Для набо­ров 4, 6, 7, 8 записываем конъюнкции через пробел: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214282" y="5572140"/>
          <a:ext cx="7858180" cy="928694"/>
        </p:xfrm>
        <a:graphic>
          <a:graphicData uri="http://schemas.openxmlformats.org/presentationml/2006/ole">
            <p:oleObj spid="_x0000_s21505" r:id="rId4" imgW="1739900" imgH="228600" progId="Equation.DSMT4">
              <p:embed/>
            </p:oleObj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7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494</Words>
  <PresentationFormat>Экран (4:3)</PresentationFormat>
  <Paragraphs>120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Equation.DSMT4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Дина</dc:creator>
  <cp:lastModifiedBy>Дина</cp:lastModifiedBy>
  <cp:revision>6</cp:revision>
  <dcterms:created xsi:type="dcterms:W3CDTF">2015-10-23T06:06:48Z</dcterms:created>
  <dcterms:modified xsi:type="dcterms:W3CDTF">2015-10-23T07:05:41Z</dcterms:modified>
</cp:coreProperties>
</file>