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3" r:id="rId8"/>
    <p:sldId id="261" r:id="rId9"/>
    <p:sldId id="273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6C5F-A17C-41AC-BE84-F9203EDBDF0F}" type="datetimeFigureOut">
              <a:rPr lang="ru-RU" smtClean="0"/>
              <a:t>20.10.2015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67E8C-9998-40E6-8DC3-A41E5B8144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6C5F-A17C-41AC-BE84-F9203EDBDF0F}" type="datetimeFigureOut">
              <a:rPr lang="ru-RU" smtClean="0"/>
              <a:t>20.10.2015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67E8C-9998-40E6-8DC3-A41E5B8144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6C5F-A17C-41AC-BE84-F9203EDBDF0F}" type="datetimeFigureOut">
              <a:rPr lang="ru-RU" smtClean="0"/>
              <a:t>20.10.2015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67E8C-9998-40E6-8DC3-A41E5B8144A4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4000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46238"/>
            <a:ext cx="8229600" cy="4525962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F06E4F-A0B8-4DA2-B41D-84840A4B02AC}" type="datetime1">
              <a:rPr lang="ru-RU"/>
              <a:pPr>
                <a:defRPr/>
              </a:pPr>
              <a:t>20.10.2015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2C2C5-63E1-4C24-9DB1-6DCD321B85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725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6C5F-A17C-41AC-BE84-F9203EDBDF0F}" type="datetimeFigureOut">
              <a:rPr lang="ru-RU" smtClean="0"/>
              <a:t>20.10.2015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67E8C-9998-40E6-8DC3-A41E5B8144A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6C5F-A17C-41AC-BE84-F9203EDBDF0F}" type="datetimeFigureOut">
              <a:rPr lang="ru-RU" smtClean="0"/>
              <a:t>20.10.2015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67E8C-9998-40E6-8DC3-A41E5B8144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6C5F-A17C-41AC-BE84-F9203EDBDF0F}" type="datetimeFigureOut">
              <a:rPr lang="ru-RU" smtClean="0"/>
              <a:t>20.10.2015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67E8C-9998-40E6-8DC3-A41E5B8144A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6C5F-A17C-41AC-BE84-F9203EDBDF0F}" type="datetimeFigureOut">
              <a:rPr lang="ru-RU" smtClean="0"/>
              <a:t>20.10.2015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67E8C-9998-40E6-8DC3-A41E5B8144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6C5F-A17C-41AC-BE84-F9203EDBDF0F}" type="datetimeFigureOut">
              <a:rPr lang="ru-RU" smtClean="0"/>
              <a:t>20.10.2015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67E8C-9998-40E6-8DC3-A41E5B8144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6C5F-A17C-41AC-BE84-F9203EDBDF0F}" type="datetimeFigureOut">
              <a:rPr lang="ru-RU" smtClean="0"/>
              <a:t>20.10.2015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67E8C-9998-40E6-8DC3-A41E5B8144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6C5F-A17C-41AC-BE84-F9203EDBDF0F}" type="datetimeFigureOut">
              <a:rPr lang="ru-RU" smtClean="0"/>
              <a:t>20.10.2015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67E8C-9998-40E6-8DC3-A41E5B8144A4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6C5F-A17C-41AC-BE84-F9203EDBDF0F}" type="datetimeFigureOut">
              <a:rPr lang="ru-RU" smtClean="0"/>
              <a:t>20.10.2015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67E8C-9998-40E6-8DC3-A41E5B8144A4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648F6C5F-A17C-41AC-BE84-F9203EDBDF0F}" type="datetimeFigureOut">
              <a:rPr lang="ru-RU" smtClean="0"/>
              <a:t>20.10.2015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3E267E8C-9998-40E6-8DC3-A41E5B8144A4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4" Type="http://schemas.openxmlformats.org/officeDocument/2006/relationships/slide" Target="slide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oleObject" Target="../embeddings/oleObject3.bin"/><Relationship Id="rId3" Type="http://schemas.openxmlformats.org/officeDocument/2006/relationships/image" Target="../media/image8.png"/><Relationship Id="rId21" Type="http://schemas.openxmlformats.org/officeDocument/2006/relationships/image" Target="../media/image6.wmf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4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.bin"/><Relationship Id="rId20" Type="http://schemas.openxmlformats.org/officeDocument/2006/relationships/oleObject" Target="../embeddings/oleObject4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3.wmf"/><Relationship Id="rId23" Type="http://schemas.openxmlformats.org/officeDocument/2006/relationships/image" Target="../media/image7.wmf"/><Relationship Id="rId10" Type="http://schemas.openxmlformats.org/officeDocument/2006/relationships/image" Target="../media/image15.png"/><Relationship Id="rId19" Type="http://schemas.openxmlformats.org/officeDocument/2006/relationships/image" Target="../media/image5.wmf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oleObject" Target="../embeddings/oleObject1.bin"/><Relationship Id="rId22" Type="http://schemas.openxmlformats.org/officeDocument/2006/relationships/oleObject" Target="../embeddings/oleObject5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9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21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3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4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2" descr="http://900igr.net/datai/matematika/Logarifmy/0004-002-Osnovnoe-logarifmicheskoe-tozhdestv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25326" y="2309796"/>
            <a:ext cx="3693348" cy="2238408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scene3d>
            <a:camera prst="isometricOffAxis1Right"/>
            <a:lightRig rig="twoPt" dir="t"/>
          </a:scene3d>
          <a:sp3d prstMaterial="matte"/>
        </p:spPr>
      </p:pic>
    </p:spTree>
    <p:extLst>
      <p:ext uri="{BB962C8B-B14F-4D97-AF65-F5344CB8AC3E}">
        <p14:creationId xmlns:p14="http://schemas.microsoft.com/office/powerpoint/2010/main" val="1715143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8B74604-510C-4C39-B89C-001F622ACEEA}" type="slidenum">
              <a:rPr lang="ru-RU" altLang="ru-RU">
                <a:solidFill>
                  <a:schemeClr val="tx2"/>
                </a:solidFill>
              </a:rPr>
              <a:pPr eaLnBrk="1" hangingPunct="1"/>
              <a:t>10</a:t>
            </a:fld>
            <a:endParaRPr lang="ru-RU" altLang="ru-RU">
              <a:solidFill>
                <a:schemeClr val="tx2"/>
              </a:solidFill>
            </a:endParaRPr>
          </a:p>
        </p:txBody>
      </p:sp>
      <p:sp>
        <p:nvSpPr>
          <p:cNvPr id="78853" name="Rectangle 5"/>
          <p:cNvSpPr>
            <a:spLocks noChangeArrowheads="1"/>
          </p:cNvSpPr>
          <p:nvPr/>
        </p:nvSpPr>
        <p:spPr bwMode="auto">
          <a:xfrm>
            <a:off x="2662334" y="435044"/>
            <a:ext cx="367337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 eaLnBrk="0" hangingPunct="0">
              <a:tabLst>
                <a:tab pos="342900" algn="l"/>
                <a:tab pos="457200" algn="l"/>
              </a:tabLst>
              <a:defRPr/>
            </a:pPr>
            <a:r>
              <a:rPr lang="ru-RU" sz="4000" b="1" dirty="0" err="1" smtClean="0">
                <a:effectLst>
                  <a:outerShdw blurRad="38100" dist="38100" dir="2700000" algn="tl">
                    <a:srgbClr val="676A55"/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Графигін</a:t>
            </a:r>
            <a:r>
              <a:rPr lang="ru-RU" sz="4000" b="1" dirty="0" smtClean="0">
                <a:effectLst>
                  <a:outerShdw blurRad="38100" dist="38100" dir="2700000" algn="tl">
                    <a:srgbClr val="676A55"/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салу:</a:t>
            </a:r>
            <a:endParaRPr lang="ru-RU" sz="4000" b="1" dirty="0">
              <a:effectLst>
                <a:outerShdw blurRad="38100" dist="38100" dir="2700000" algn="tl">
                  <a:srgbClr val="676A55"/>
                </a:outerShdw>
              </a:effectLst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9460" name="Rectangle 5"/>
          <p:cNvSpPr>
            <a:spLocks noChangeArrowheads="1"/>
          </p:cNvSpPr>
          <p:nvPr/>
        </p:nvSpPr>
        <p:spPr bwMode="auto">
          <a:xfrm>
            <a:off x="1547813" y="1220788"/>
            <a:ext cx="5784850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/>
            <a:r>
              <a:rPr lang="ru-RU" altLang="ru-RU" sz="4000" b="1" dirty="0">
                <a:latin typeface="Times New Roman" pitchFamily="18" charset="0"/>
                <a:ea typeface="Calibri" charset="-52"/>
                <a:cs typeface="Times New Roman" pitchFamily="18" charset="0"/>
              </a:rPr>
              <a:t>а) </a:t>
            </a:r>
            <a:r>
              <a:rPr lang="en-US" altLang="ru-RU" sz="4000" b="1" dirty="0" err="1">
                <a:latin typeface="Times New Roman" pitchFamily="18" charset="0"/>
                <a:ea typeface="Calibri" charset="-52"/>
                <a:cs typeface="Times New Roman" pitchFamily="18" charset="0"/>
              </a:rPr>
              <a:t>lg</a:t>
            </a:r>
            <a:r>
              <a:rPr lang="en-US" altLang="ru-RU" sz="4000" b="1" dirty="0">
                <a:latin typeface="Times New Roman" pitchFamily="18" charset="0"/>
                <a:ea typeface="Calibri" charset="-52"/>
                <a:cs typeface="Times New Roman" pitchFamily="18" charset="0"/>
              </a:rPr>
              <a:t> x = 1 – x</a:t>
            </a:r>
            <a:r>
              <a:rPr lang="ru-RU" altLang="ru-RU" sz="4000" b="1" dirty="0">
                <a:latin typeface="Times New Roman" pitchFamily="18" charset="0"/>
                <a:ea typeface="Calibri" charset="-52"/>
                <a:cs typeface="Times New Roman" pitchFamily="18" charset="0"/>
              </a:rPr>
              <a:t>;</a:t>
            </a:r>
            <a:endParaRPr lang="en-US" altLang="ru-RU" sz="4000" b="1" dirty="0">
              <a:latin typeface="Times New Roman" pitchFamily="18" charset="0"/>
              <a:ea typeface="Calibri" charset="-52"/>
              <a:cs typeface="Times New Roman" pitchFamily="18" charset="0"/>
            </a:endParaRPr>
          </a:p>
          <a:p>
            <a:pPr algn="just"/>
            <a:endParaRPr lang="ru-RU" altLang="ru-RU" sz="4000" b="1" dirty="0">
              <a:latin typeface="Times New Roman" pitchFamily="18" charset="0"/>
              <a:ea typeface="Calibri" charset="-52"/>
              <a:cs typeface="Times New Roman" pitchFamily="18" charset="0"/>
            </a:endParaRPr>
          </a:p>
          <a:p>
            <a:pPr algn="just"/>
            <a:r>
              <a:rPr lang="ru-RU" altLang="ru-RU" sz="4000" b="1" dirty="0" smtClean="0">
                <a:latin typeface="Times New Roman" pitchFamily="18" charset="0"/>
                <a:ea typeface="Calibri" charset="-52"/>
                <a:cs typeface="Times New Roman" pitchFamily="18" charset="0"/>
              </a:rPr>
              <a:t>ә)</a:t>
            </a:r>
            <a:r>
              <a:rPr lang="en-US" altLang="ru-RU" sz="4000" b="1" dirty="0" smtClean="0">
                <a:latin typeface="Times New Roman" pitchFamily="18" charset="0"/>
                <a:ea typeface="Calibri" charset="-52"/>
                <a:cs typeface="Times New Roman" pitchFamily="18" charset="0"/>
              </a:rPr>
              <a:t> </a:t>
            </a:r>
            <a:r>
              <a:rPr lang="en-US" altLang="ru-RU" sz="4000" b="1" dirty="0">
                <a:latin typeface="Times New Roman" pitchFamily="18" charset="0"/>
                <a:ea typeface="Calibri" charset="-52"/>
                <a:cs typeface="Times New Roman" pitchFamily="18" charset="0"/>
              </a:rPr>
              <a:t>log</a:t>
            </a:r>
            <a:r>
              <a:rPr lang="en-US" altLang="ru-RU" b="1" dirty="0">
                <a:latin typeface="Times New Roman" pitchFamily="18" charset="0"/>
                <a:ea typeface="Calibri" charset="-52"/>
                <a:cs typeface="Times New Roman" pitchFamily="18" charset="0"/>
              </a:rPr>
              <a:t>1/5</a:t>
            </a:r>
            <a:r>
              <a:rPr lang="en-US" altLang="ru-RU" sz="4000" b="1" dirty="0">
                <a:latin typeface="Times New Roman" pitchFamily="18" charset="0"/>
                <a:ea typeface="Calibri" charset="-52"/>
                <a:cs typeface="Times New Roman" pitchFamily="18" charset="0"/>
              </a:rPr>
              <a:t> x = x – 6;</a:t>
            </a:r>
          </a:p>
          <a:p>
            <a:pPr algn="just"/>
            <a:endParaRPr lang="ru-RU" altLang="ru-RU" sz="4000" b="1" dirty="0">
              <a:latin typeface="Times New Roman" pitchFamily="18" charset="0"/>
              <a:ea typeface="Calibri" charset="-52"/>
              <a:cs typeface="Times New Roman" pitchFamily="18" charset="0"/>
            </a:endParaRPr>
          </a:p>
          <a:p>
            <a:pPr algn="just"/>
            <a:r>
              <a:rPr lang="ru-RU" altLang="ru-RU" sz="4000" b="1" dirty="0" smtClean="0">
                <a:latin typeface="Times New Roman" pitchFamily="18" charset="0"/>
                <a:ea typeface="Calibri" charset="-52"/>
                <a:cs typeface="Times New Roman" pitchFamily="18" charset="0"/>
              </a:rPr>
              <a:t>б)</a:t>
            </a:r>
            <a:r>
              <a:rPr lang="en-US" altLang="ru-RU" sz="4000" b="1" dirty="0" smtClean="0">
                <a:latin typeface="Times New Roman" pitchFamily="18" charset="0"/>
                <a:ea typeface="Calibri" charset="-52"/>
                <a:cs typeface="Times New Roman" pitchFamily="18" charset="0"/>
              </a:rPr>
              <a:t> </a:t>
            </a:r>
            <a:r>
              <a:rPr lang="en-US" altLang="ru-RU" sz="4000" b="1" dirty="0">
                <a:latin typeface="Times New Roman" pitchFamily="18" charset="0"/>
                <a:ea typeface="Calibri" charset="-52"/>
                <a:cs typeface="Times New Roman" pitchFamily="18" charset="0"/>
              </a:rPr>
              <a:t>log</a:t>
            </a:r>
            <a:r>
              <a:rPr lang="en-US" altLang="ru-RU" b="1" dirty="0">
                <a:latin typeface="Times New Roman" pitchFamily="18" charset="0"/>
                <a:ea typeface="Calibri" charset="-52"/>
                <a:cs typeface="Times New Roman" pitchFamily="18" charset="0"/>
              </a:rPr>
              <a:t>1/3</a:t>
            </a:r>
            <a:r>
              <a:rPr lang="en-US" altLang="ru-RU" sz="4000" b="1" dirty="0">
                <a:latin typeface="Times New Roman" pitchFamily="18" charset="0"/>
                <a:ea typeface="Calibri" charset="-52"/>
                <a:cs typeface="Times New Roman" pitchFamily="18" charset="0"/>
              </a:rPr>
              <a:t> x = x – 4;</a:t>
            </a:r>
          </a:p>
          <a:p>
            <a:pPr algn="just"/>
            <a:endParaRPr lang="ru-RU" altLang="ru-RU" sz="4000" b="1" dirty="0">
              <a:latin typeface="Times New Roman" pitchFamily="18" charset="0"/>
              <a:ea typeface="Calibri" charset="-52"/>
              <a:cs typeface="Times New Roman" pitchFamily="18" charset="0"/>
            </a:endParaRPr>
          </a:p>
          <a:p>
            <a:pPr algn="just"/>
            <a:r>
              <a:rPr lang="ru-RU" altLang="ru-RU" sz="4000" b="1" dirty="0" smtClean="0">
                <a:latin typeface="Times New Roman" pitchFamily="18" charset="0"/>
                <a:ea typeface="Calibri" charset="-52"/>
                <a:cs typeface="Times New Roman" pitchFamily="18" charset="0"/>
              </a:rPr>
              <a:t>в)</a:t>
            </a:r>
            <a:r>
              <a:rPr lang="en-US" altLang="ru-RU" sz="4000" b="1" dirty="0" smtClean="0">
                <a:latin typeface="Times New Roman" pitchFamily="18" charset="0"/>
                <a:ea typeface="Calibri" charset="-52"/>
                <a:cs typeface="Times New Roman" pitchFamily="18" charset="0"/>
              </a:rPr>
              <a:t> </a:t>
            </a:r>
            <a:r>
              <a:rPr lang="en-US" altLang="ru-RU" sz="4000" b="1" dirty="0">
                <a:latin typeface="Times New Roman" pitchFamily="18" charset="0"/>
                <a:ea typeface="Calibri" charset="-52"/>
                <a:cs typeface="Times New Roman" pitchFamily="18" charset="0"/>
              </a:rPr>
              <a:t>log</a:t>
            </a:r>
            <a:r>
              <a:rPr lang="en-US" altLang="ru-RU" b="1" dirty="0">
                <a:latin typeface="Times New Roman" pitchFamily="18" charset="0"/>
                <a:ea typeface="Calibri" charset="-52"/>
                <a:cs typeface="Times New Roman" pitchFamily="18" charset="0"/>
              </a:rPr>
              <a:t>2</a:t>
            </a:r>
            <a:r>
              <a:rPr lang="en-US" altLang="ru-RU" sz="4000" b="1" dirty="0">
                <a:latin typeface="Times New Roman" pitchFamily="18" charset="0"/>
                <a:ea typeface="Calibri" charset="-52"/>
                <a:cs typeface="Times New Roman" pitchFamily="18" charset="0"/>
              </a:rPr>
              <a:t> x = 3 – x.</a:t>
            </a:r>
            <a:endParaRPr lang="ru-RU" altLang="ru-RU" sz="4000" b="1" dirty="0">
              <a:latin typeface="Times New Roman" pitchFamily="18" charset="0"/>
              <a:ea typeface="Calibri" charset="-52"/>
              <a:cs typeface="Times New Roman" pitchFamily="18" charset="0"/>
            </a:endParaRPr>
          </a:p>
          <a:p>
            <a:pPr algn="just"/>
            <a:endParaRPr lang="ru-RU" altLang="ru-RU" sz="4000" b="1" dirty="0">
              <a:latin typeface="Times New Roman" pitchFamily="18" charset="0"/>
              <a:ea typeface="Calibri" charset="-52"/>
              <a:cs typeface="Times New Roman" pitchFamily="18" charset="0"/>
            </a:endParaRPr>
          </a:p>
        </p:txBody>
      </p:sp>
      <p:sp>
        <p:nvSpPr>
          <p:cNvPr id="6" name="Стрелка вправо 5">
            <a:hlinkClick r:id="rId2" action="ppaction://hlinksldjump"/>
          </p:cNvPr>
          <p:cNvSpPr/>
          <p:nvPr/>
        </p:nvSpPr>
        <p:spPr>
          <a:xfrm>
            <a:off x="5867400" y="1412875"/>
            <a:ext cx="936625" cy="431800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трелка вправо 6">
            <a:hlinkClick r:id="rId3" action="ppaction://hlinksldjump"/>
          </p:cNvPr>
          <p:cNvSpPr/>
          <p:nvPr/>
        </p:nvSpPr>
        <p:spPr>
          <a:xfrm>
            <a:off x="5867400" y="2636838"/>
            <a:ext cx="936625" cy="431800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Стрелка вправо 7">
            <a:hlinkClick r:id="rId4" action="ppaction://hlinksldjump"/>
          </p:cNvPr>
          <p:cNvSpPr/>
          <p:nvPr/>
        </p:nvSpPr>
        <p:spPr>
          <a:xfrm>
            <a:off x="5867400" y="3860800"/>
            <a:ext cx="936625" cy="431800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Стрелка вправо 8">
            <a:hlinkClick r:id="" action="ppaction://noaction"/>
          </p:cNvPr>
          <p:cNvSpPr/>
          <p:nvPr/>
        </p:nvSpPr>
        <p:spPr>
          <a:xfrm>
            <a:off x="5867400" y="5084763"/>
            <a:ext cx="936625" cy="431800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Стрелка вправо 9">
            <a:hlinkClick r:id="" action="ppaction://noaction"/>
          </p:cNvPr>
          <p:cNvSpPr/>
          <p:nvPr/>
        </p:nvSpPr>
        <p:spPr>
          <a:xfrm>
            <a:off x="7524750" y="6092825"/>
            <a:ext cx="935038" cy="431800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47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B8567A71-E59B-48FF-AC76-B78DEC569B5D}" type="slidenum">
              <a:rPr lang="ru-RU" altLang="ru-RU">
                <a:solidFill>
                  <a:schemeClr val="tx2"/>
                </a:solidFill>
              </a:rPr>
              <a:pPr eaLnBrk="1" hangingPunct="1"/>
              <a:t>11</a:t>
            </a:fld>
            <a:endParaRPr lang="ru-RU" altLang="ru-RU">
              <a:solidFill>
                <a:schemeClr val="tx2"/>
              </a:solidFill>
            </a:endParaRPr>
          </a:p>
        </p:txBody>
      </p:sp>
      <p:sp>
        <p:nvSpPr>
          <p:cNvPr id="20483" name="Rectangle 5"/>
          <p:cNvSpPr>
            <a:spLocks noChangeArrowheads="1"/>
          </p:cNvSpPr>
          <p:nvPr/>
        </p:nvSpPr>
        <p:spPr bwMode="auto">
          <a:xfrm>
            <a:off x="2916238" y="192088"/>
            <a:ext cx="388778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/>
            <a:r>
              <a:rPr lang="ru-RU" altLang="ru-RU" sz="4000" b="1">
                <a:latin typeface="Times New Roman" pitchFamily="18" charset="0"/>
                <a:ea typeface="Calibri" charset="-52"/>
                <a:cs typeface="Times New Roman" pitchFamily="18" charset="0"/>
              </a:rPr>
              <a:t>а) </a:t>
            </a:r>
            <a:r>
              <a:rPr lang="en-US" altLang="ru-RU" sz="4000" b="1">
                <a:latin typeface="Times New Roman" pitchFamily="18" charset="0"/>
                <a:ea typeface="Calibri" charset="-52"/>
                <a:cs typeface="Times New Roman" pitchFamily="18" charset="0"/>
              </a:rPr>
              <a:t>lg x = 1 – x</a:t>
            </a:r>
            <a:endParaRPr lang="ru-RU" altLang="ru-RU" sz="4000" b="1">
              <a:latin typeface="Times New Roman" pitchFamily="18" charset="0"/>
              <a:ea typeface="Calibri" charset="-52"/>
              <a:cs typeface="Times New Roman" pitchFamily="18" charset="0"/>
            </a:endParaRPr>
          </a:p>
        </p:txBody>
      </p:sp>
      <p:sp>
        <p:nvSpPr>
          <p:cNvPr id="20484" name="Rectangle 5"/>
          <p:cNvSpPr>
            <a:spLocks noChangeArrowheads="1"/>
          </p:cNvSpPr>
          <p:nvPr/>
        </p:nvSpPr>
        <p:spPr bwMode="auto">
          <a:xfrm>
            <a:off x="395288" y="5876925"/>
            <a:ext cx="38893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/>
            <a:r>
              <a:rPr lang="ru-RU" altLang="ru-RU" sz="4000" i="1" dirty="0" err="1" smtClean="0">
                <a:latin typeface="Times New Roman" pitchFamily="18" charset="0"/>
                <a:cs typeface="Times New Roman" pitchFamily="18" charset="0"/>
              </a:rPr>
              <a:t>Жауабы</a:t>
            </a:r>
            <a:r>
              <a:rPr lang="ru-RU" altLang="ru-RU" sz="4000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altLang="ru-RU" sz="4000" i="1" dirty="0">
                <a:latin typeface="Times New Roman" pitchFamily="18" charset="0"/>
                <a:cs typeface="Times New Roman" pitchFamily="18" charset="0"/>
              </a:rPr>
              <a:t>х = 1</a:t>
            </a:r>
          </a:p>
        </p:txBody>
      </p:sp>
      <p:pic>
        <p:nvPicPr>
          <p:cNvPr id="20485" name="Рисунок 9" descr="C:\Users\1\Desktop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125538"/>
            <a:ext cx="7200900" cy="475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6" name="TextBox 9"/>
          <p:cNvSpPr txBox="1">
            <a:spLocks noChangeArrowheads="1"/>
          </p:cNvSpPr>
          <p:nvPr/>
        </p:nvSpPr>
        <p:spPr bwMode="auto">
          <a:xfrm>
            <a:off x="2843213" y="1773238"/>
            <a:ext cx="17287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ru-RU" sz="2400" b="1">
                <a:solidFill>
                  <a:srgbClr val="FF0000"/>
                </a:solidFill>
              </a:rPr>
              <a:t>y</a:t>
            </a:r>
            <a:r>
              <a:rPr lang="ru-RU" altLang="ru-RU" sz="2400" b="1">
                <a:solidFill>
                  <a:srgbClr val="FF0000"/>
                </a:solidFill>
              </a:rPr>
              <a:t> = </a:t>
            </a:r>
            <a:r>
              <a:rPr lang="en-US" altLang="ru-RU" sz="2400" b="1">
                <a:solidFill>
                  <a:srgbClr val="FF0000"/>
                </a:solidFill>
              </a:rPr>
              <a:t>lg x</a:t>
            </a:r>
            <a:endParaRPr lang="ru-RU" altLang="ru-RU" sz="2400" b="1">
              <a:solidFill>
                <a:srgbClr val="FF0000"/>
              </a:solidFill>
            </a:endParaRPr>
          </a:p>
        </p:txBody>
      </p:sp>
      <p:sp>
        <p:nvSpPr>
          <p:cNvPr id="20487" name="TextBox 10"/>
          <p:cNvSpPr txBox="1">
            <a:spLocks noChangeArrowheads="1"/>
          </p:cNvSpPr>
          <p:nvPr/>
        </p:nvSpPr>
        <p:spPr bwMode="auto">
          <a:xfrm>
            <a:off x="3132138" y="4508500"/>
            <a:ext cx="17287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ru-RU" sz="2400" b="1">
                <a:solidFill>
                  <a:srgbClr val="FF0000"/>
                </a:solidFill>
              </a:rPr>
              <a:t>y</a:t>
            </a:r>
            <a:r>
              <a:rPr lang="ru-RU" altLang="ru-RU" sz="2400" b="1">
                <a:solidFill>
                  <a:srgbClr val="FF0000"/>
                </a:solidFill>
              </a:rPr>
              <a:t> = </a:t>
            </a:r>
            <a:r>
              <a:rPr lang="en-US" altLang="ru-RU" sz="2400" b="1">
                <a:solidFill>
                  <a:srgbClr val="FF0000"/>
                </a:solidFill>
              </a:rPr>
              <a:t>1 - x</a:t>
            </a:r>
            <a:endParaRPr lang="ru-RU" altLang="ru-RU" sz="2400" b="1">
              <a:solidFill>
                <a:srgbClr val="FF0000"/>
              </a:solidFill>
            </a:endParaRPr>
          </a:p>
        </p:txBody>
      </p:sp>
      <p:sp>
        <p:nvSpPr>
          <p:cNvPr id="11" name="Стрелка вправо 10">
            <a:hlinkClick r:id="rId3" action="ppaction://hlinksldjump"/>
          </p:cNvPr>
          <p:cNvSpPr/>
          <p:nvPr/>
        </p:nvSpPr>
        <p:spPr>
          <a:xfrm>
            <a:off x="7380288" y="6092825"/>
            <a:ext cx="936625" cy="431800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869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D4728EF-6B09-46B2-BB53-8BEF6FA243C8}" type="slidenum">
              <a:rPr lang="ru-RU" altLang="ru-RU">
                <a:solidFill>
                  <a:schemeClr val="tx2"/>
                </a:solidFill>
              </a:rPr>
              <a:pPr eaLnBrk="1" hangingPunct="1"/>
              <a:t>12</a:t>
            </a:fld>
            <a:endParaRPr lang="ru-RU" altLang="ru-RU">
              <a:solidFill>
                <a:schemeClr val="tx2"/>
              </a:solidFill>
            </a:endParaRPr>
          </a:p>
        </p:txBody>
      </p:sp>
      <p:sp>
        <p:nvSpPr>
          <p:cNvPr id="21507" name="Rectangle 5"/>
          <p:cNvSpPr>
            <a:spLocks noChangeArrowheads="1"/>
          </p:cNvSpPr>
          <p:nvPr/>
        </p:nvSpPr>
        <p:spPr bwMode="auto">
          <a:xfrm>
            <a:off x="2339975" y="188913"/>
            <a:ext cx="57848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/>
            <a:r>
              <a:rPr lang="ru-RU" altLang="ru-RU" sz="4000" b="1" dirty="0" smtClean="0">
                <a:latin typeface="Times New Roman" pitchFamily="18" charset="0"/>
                <a:cs typeface="Times New Roman" pitchFamily="18" charset="0"/>
              </a:rPr>
              <a:t>ә)</a:t>
            </a:r>
            <a:r>
              <a:rPr lang="en-US" alt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4000" b="1" dirty="0">
                <a:latin typeface="Times New Roman" pitchFamily="18" charset="0"/>
                <a:cs typeface="Times New Roman" pitchFamily="18" charset="0"/>
              </a:rPr>
              <a:t>log</a:t>
            </a:r>
            <a:r>
              <a:rPr lang="en-US" altLang="ru-RU" b="1" dirty="0">
                <a:latin typeface="Times New Roman" pitchFamily="18" charset="0"/>
                <a:cs typeface="Times New Roman" pitchFamily="18" charset="0"/>
              </a:rPr>
              <a:t>1/5</a:t>
            </a:r>
            <a:r>
              <a:rPr lang="en-US" altLang="ru-RU" sz="4000" b="1" dirty="0">
                <a:latin typeface="Times New Roman" pitchFamily="18" charset="0"/>
                <a:cs typeface="Times New Roman" pitchFamily="18" charset="0"/>
              </a:rPr>
              <a:t> x = x – 6</a:t>
            </a:r>
          </a:p>
        </p:txBody>
      </p:sp>
      <p:sp>
        <p:nvSpPr>
          <p:cNvPr id="21508" name="Rectangle 5"/>
          <p:cNvSpPr>
            <a:spLocks noChangeArrowheads="1"/>
          </p:cNvSpPr>
          <p:nvPr/>
        </p:nvSpPr>
        <p:spPr bwMode="auto">
          <a:xfrm>
            <a:off x="395288" y="5876925"/>
            <a:ext cx="38893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/>
            <a:r>
              <a:rPr lang="ru-RU" altLang="ru-RU" sz="4000" i="1" dirty="0" err="1" smtClean="0">
                <a:latin typeface="Times New Roman" pitchFamily="18" charset="0"/>
                <a:cs typeface="Times New Roman" pitchFamily="18" charset="0"/>
              </a:rPr>
              <a:t>Жауабы</a:t>
            </a:r>
            <a:r>
              <a:rPr lang="ru-RU" altLang="ru-RU" sz="4000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altLang="ru-RU" sz="4000" i="1" dirty="0">
                <a:latin typeface="Times New Roman" pitchFamily="18" charset="0"/>
                <a:cs typeface="Times New Roman" pitchFamily="18" charset="0"/>
              </a:rPr>
              <a:t>х = </a:t>
            </a:r>
            <a:r>
              <a:rPr lang="en-US" altLang="ru-RU" sz="4000" i="1" dirty="0">
                <a:latin typeface="Times New Roman" pitchFamily="18" charset="0"/>
                <a:cs typeface="Times New Roman" pitchFamily="18" charset="0"/>
              </a:rPr>
              <a:t>5</a:t>
            </a:r>
            <a:endParaRPr lang="ru-RU" altLang="ru-RU" sz="4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9" name="Рисунок 8" descr="C:\Users\1\Desktop\Рисунок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125538"/>
            <a:ext cx="7345363" cy="482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0" name="TextBox 10"/>
          <p:cNvSpPr txBox="1">
            <a:spLocks noChangeArrowheads="1"/>
          </p:cNvSpPr>
          <p:nvPr/>
        </p:nvSpPr>
        <p:spPr bwMode="auto">
          <a:xfrm>
            <a:off x="5724525" y="3500438"/>
            <a:ext cx="17287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ru-RU" sz="2400" b="1">
                <a:solidFill>
                  <a:srgbClr val="FF0000"/>
                </a:solidFill>
              </a:rPr>
              <a:t>y</a:t>
            </a:r>
            <a:r>
              <a:rPr lang="ru-RU" altLang="ru-RU" sz="2400" b="1">
                <a:solidFill>
                  <a:srgbClr val="FF0000"/>
                </a:solidFill>
              </a:rPr>
              <a:t> = </a:t>
            </a:r>
            <a:r>
              <a:rPr lang="en-US" altLang="ru-RU" sz="2400" b="1">
                <a:solidFill>
                  <a:srgbClr val="FF0000"/>
                </a:solidFill>
              </a:rPr>
              <a:t>log</a:t>
            </a:r>
            <a:r>
              <a:rPr lang="en-US" altLang="ru-RU" sz="1200" b="1">
                <a:solidFill>
                  <a:srgbClr val="FF0000"/>
                </a:solidFill>
              </a:rPr>
              <a:t>1/5</a:t>
            </a:r>
            <a:r>
              <a:rPr lang="en-US" altLang="ru-RU" sz="2400" b="1">
                <a:solidFill>
                  <a:srgbClr val="FF0000"/>
                </a:solidFill>
              </a:rPr>
              <a:t> x</a:t>
            </a:r>
            <a:endParaRPr lang="ru-RU" altLang="ru-RU" sz="2400" b="1">
              <a:solidFill>
                <a:srgbClr val="FF0000"/>
              </a:solidFill>
            </a:endParaRPr>
          </a:p>
        </p:txBody>
      </p:sp>
      <p:sp>
        <p:nvSpPr>
          <p:cNvPr id="21511" name="TextBox 11"/>
          <p:cNvSpPr txBox="1">
            <a:spLocks noChangeArrowheads="1"/>
          </p:cNvSpPr>
          <p:nvPr/>
        </p:nvSpPr>
        <p:spPr bwMode="auto">
          <a:xfrm>
            <a:off x="2339975" y="4652963"/>
            <a:ext cx="1727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ru-RU" sz="2400" b="1">
                <a:solidFill>
                  <a:srgbClr val="FF0000"/>
                </a:solidFill>
              </a:rPr>
              <a:t>y</a:t>
            </a:r>
            <a:r>
              <a:rPr lang="ru-RU" altLang="ru-RU" sz="2400" b="1">
                <a:solidFill>
                  <a:srgbClr val="FF0000"/>
                </a:solidFill>
              </a:rPr>
              <a:t> = </a:t>
            </a:r>
            <a:r>
              <a:rPr lang="en-US" altLang="ru-RU" sz="2400" b="1">
                <a:solidFill>
                  <a:srgbClr val="FF0000"/>
                </a:solidFill>
              </a:rPr>
              <a:t>x - 6</a:t>
            </a:r>
            <a:endParaRPr lang="ru-RU" altLang="ru-RU" sz="2400" b="1">
              <a:solidFill>
                <a:srgbClr val="FF0000"/>
              </a:solidFill>
            </a:endParaRPr>
          </a:p>
        </p:txBody>
      </p:sp>
      <p:sp>
        <p:nvSpPr>
          <p:cNvPr id="10" name="Стрелка вправо 9">
            <a:hlinkClick r:id="rId3" action="ppaction://hlinksldjump"/>
          </p:cNvPr>
          <p:cNvSpPr/>
          <p:nvPr/>
        </p:nvSpPr>
        <p:spPr>
          <a:xfrm>
            <a:off x="7380288" y="6165850"/>
            <a:ext cx="936625" cy="431800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968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3FBD907-3382-44BF-B51E-4BA50B8D7A13}" type="slidenum">
              <a:rPr lang="ru-RU" altLang="ru-RU">
                <a:solidFill>
                  <a:schemeClr val="tx2"/>
                </a:solidFill>
              </a:rPr>
              <a:pPr eaLnBrk="1" hangingPunct="1"/>
              <a:t>13</a:t>
            </a:fld>
            <a:endParaRPr lang="ru-RU" altLang="ru-RU">
              <a:solidFill>
                <a:schemeClr val="tx2"/>
              </a:solidFill>
            </a:endParaRPr>
          </a:p>
        </p:txBody>
      </p:sp>
      <p:sp>
        <p:nvSpPr>
          <p:cNvPr id="22531" name="Rectangle 5"/>
          <p:cNvSpPr>
            <a:spLocks noChangeArrowheads="1"/>
          </p:cNvSpPr>
          <p:nvPr/>
        </p:nvSpPr>
        <p:spPr bwMode="auto">
          <a:xfrm>
            <a:off x="2484438" y="188913"/>
            <a:ext cx="40322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/>
            <a:r>
              <a:rPr lang="ru-RU" altLang="ru-RU" sz="4000" b="1" dirty="0" smtClean="0">
                <a:latin typeface="Times New Roman" pitchFamily="18" charset="0"/>
                <a:cs typeface="Times New Roman" pitchFamily="18" charset="0"/>
              </a:rPr>
              <a:t>б)</a:t>
            </a:r>
            <a:r>
              <a:rPr lang="en-US" alt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4000" b="1" dirty="0">
                <a:latin typeface="Times New Roman" pitchFamily="18" charset="0"/>
                <a:cs typeface="Times New Roman" pitchFamily="18" charset="0"/>
              </a:rPr>
              <a:t>log</a:t>
            </a:r>
            <a:r>
              <a:rPr lang="en-US" altLang="ru-RU" b="1" dirty="0">
                <a:latin typeface="Times New Roman" pitchFamily="18" charset="0"/>
                <a:cs typeface="Times New Roman" pitchFamily="18" charset="0"/>
              </a:rPr>
              <a:t>1/3</a:t>
            </a:r>
            <a:r>
              <a:rPr lang="en-US" altLang="ru-RU" sz="4000" b="1" dirty="0">
                <a:latin typeface="Times New Roman" pitchFamily="18" charset="0"/>
                <a:cs typeface="Times New Roman" pitchFamily="18" charset="0"/>
              </a:rPr>
              <a:t> x = x – 4</a:t>
            </a:r>
          </a:p>
        </p:txBody>
      </p:sp>
      <p:sp>
        <p:nvSpPr>
          <p:cNvPr id="22532" name="Rectangle 5"/>
          <p:cNvSpPr>
            <a:spLocks noChangeArrowheads="1"/>
          </p:cNvSpPr>
          <p:nvPr/>
        </p:nvSpPr>
        <p:spPr bwMode="auto">
          <a:xfrm>
            <a:off x="395288" y="5876925"/>
            <a:ext cx="38893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/>
            <a:r>
              <a:rPr lang="ru-RU" altLang="ru-RU" sz="4000" i="1" dirty="0" err="1" smtClean="0">
                <a:latin typeface="Times New Roman" pitchFamily="18" charset="0"/>
                <a:cs typeface="Times New Roman" pitchFamily="18" charset="0"/>
              </a:rPr>
              <a:t>Жауабы</a:t>
            </a:r>
            <a:r>
              <a:rPr lang="ru-RU" altLang="ru-RU" sz="4000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altLang="ru-RU" sz="4000" i="1" dirty="0">
                <a:latin typeface="Times New Roman" pitchFamily="18" charset="0"/>
                <a:cs typeface="Times New Roman" pitchFamily="18" charset="0"/>
              </a:rPr>
              <a:t>х = </a:t>
            </a:r>
            <a:r>
              <a:rPr lang="en-US" altLang="ru-RU" sz="4000" i="1" dirty="0">
                <a:latin typeface="Times New Roman" pitchFamily="18" charset="0"/>
                <a:cs typeface="Times New Roman" pitchFamily="18" charset="0"/>
              </a:rPr>
              <a:t>3</a:t>
            </a:r>
            <a:endParaRPr lang="ru-RU" altLang="ru-RU" sz="4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3" name="Рисунок 8" descr="C:\Users\1\Desktop\Рисунок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908050"/>
            <a:ext cx="6769100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4" name="TextBox 13"/>
          <p:cNvSpPr txBox="1">
            <a:spLocks noChangeArrowheads="1"/>
          </p:cNvSpPr>
          <p:nvPr/>
        </p:nvSpPr>
        <p:spPr bwMode="auto">
          <a:xfrm>
            <a:off x="5867400" y="4005263"/>
            <a:ext cx="1727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ru-RU" sz="2400" b="1">
                <a:solidFill>
                  <a:srgbClr val="FF0000"/>
                </a:solidFill>
              </a:rPr>
              <a:t>y</a:t>
            </a:r>
            <a:r>
              <a:rPr lang="ru-RU" altLang="ru-RU" sz="2400" b="1">
                <a:solidFill>
                  <a:srgbClr val="FF0000"/>
                </a:solidFill>
              </a:rPr>
              <a:t> = </a:t>
            </a:r>
            <a:r>
              <a:rPr lang="en-US" altLang="ru-RU" sz="2400" b="1">
                <a:solidFill>
                  <a:srgbClr val="FF0000"/>
                </a:solidFill>
              </a:rPr>
              <a:t>log</a:t>
            </a:r>
            <a:r>
              <a:rPr lang="en-US" altLang="ru-RU" sz="1200" b="1">
                <a:solidFill>
                  <a:srgbClr val="FF0000"/>
                </a:solidFill>
              </a:rPr>
              <a:t>1/3</a:t>
            </a:r>
            <a:r>
              <a:rPr lang="en-US" altLang="ru-RU" sz="2400" b="1">
                <a:solidFill>
                  <a:srgbClr val="FF0000"/>
                </a:solidFill>
              </a:rPr>
              <a:t> x</a:t>
            </a:r>
            <a:endParaRPr lang="ru-RU" altLang="ru-RU" sz="2400" b="1">
              <a:solidFill>
                <a:srgbClr val="FF0000"/>
              </a:solidFill>
            </a:endParaRPr>
          </a:p>
        </p:txBody>
      </p:sp>
      <p:sp>
        <p:nvSpPr>
          <p:cNvPr id="22535" name="TextBox 12"/>
          <p:cNvSpPr txBox="1">
            <a:spLocks noChangeArrowheads="1"/>
          </p:cNvSpPr>
          <p:nvPr/>
        </p:nvSpPr>
        <p:spPr bwMode="auto">
          <a:xfrm>
            <a:off x="3995738" y="1989138"/>
            <a:ext cx="1727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ru-RU" sz="2400" b="1">
                <a:solidFill>
                  <a:srgbClr val="FF0000"/>
                </a:solidFill>
              </a:rPr>
              <a:t>y</a:t>
            </a:r>
            <a:r>
              <a:rPr lang="ru-RU" altLang="ru-RU" sz="2400" b="1">
                <a:solidFill>
                  <a:srgbClr val="FF0000"/>
                </a:solidFill>
              </a:rPr>
              <a:t> = </a:t>
            </a:r>
            <a:r>
              <a:rPr lang="en-US" altLang="ru-RU" sz="2400" b="1">
                <a:solidFill>
                  <a:srgbClr val="FF0000"/>
                </a:solidFill>
              </a:rPr>
              <a:t>x - 4</a:t>
            </a:r>
            <a:endParaRPr lang="ru-RU" altLang="ru-RU" sz="2400" b="1">
              <a:solidFill>
                <a:srgbClr val="FF0000"/>
              </a:solidFill>
            </a:endParaRPr>
          </a:p>
        </p:txBody>
      </p:sp>
      <p:sp>
        <p:nvSpPr>
          <p:cNvPr id="10" name="Стрелка вправо 9">
            <a:hlinkClick r:id="rId3" action="ppaction://hlinksldjump"/>
          </p:cNvPr>
          <p:cNvSpPr/>
          <p:nvPr/>
        </p:nvSpPr>
        <p:spPr>
          <a:xfrm>
            <a:off x="7308850" y="6092825"/>
            <a:ext cx="935038" cy="431800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12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4DBDCD7-72B7-4F34-B39F-B05AACF7D7C1}" type="slidenum">
              <a:rPr lang="ru-RU" altLang="ru-RU">
                <a:solidFill>
                  <a:schemeClr val="tx2"/>
                </a:solidFill>
              </a:rPr>
              <a:pPr eaLnBrk="1" hangingPunct="1"/>
              <a:t>14</a:t>
            </a:fld>
            <a:endParaRPr lang="ru-RU" altLang="ru-RU">
              <a:solidFill>
                <a:schemeClr val="tx2"/>
              </a:solidFill>
            </a:endParaRPr>
          </a:p>
        </p:txBody>
      </p:sp>
      <p:sp>
        <p:nvSpPr>
          <p:cNvPr id="23555" name="Rectangle 5"/>
          <p:cNvSpPr>
            <a:spLocks noChangeArrowheads="1"/>
          </p:cNvSpPr>
          <p:nvPr/>
        </p:nvSpPr>
        <p:spPr bwMode="auto">
          <a:xfrm>
            <a:off x="2555875" y="333375"/>
            <a:ext cx="3816350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/>
            <a:r>
              <a:rPr lang="ru-RU" altLang="ru-RU" sz="4000" b="1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altLang="ru-RU" sz="40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alt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4000" b="1" dirty="0">
                <a:latin typeface="Times New Roman" pitchFamily="18" charset="0"/>
                <a:cs typeface="Times New Roman" pitchFamily="18" charset="0"/>
              </a:rPr>
              <a:t>log</a:t>
            </a:r>
            <a:r>
              <a:rPr lang="en-US" altLang="ru-RU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4000" b="1" dirty="0">
                <a:latin typeface="Times New Roman" pitchFamily="18" charset="0"/>
                <a:cs typeface="Times New Roman" pitchFamily="18" charset="0"/>
              </a:rPr>
              <a:t> x = 3 – x</a:t>
            </a:r>
            <a:endParaRPr lang="ru-RU" alt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6" name="Rectangle 5"/>
          <p:cNvSpPr>
            <a:spLocks noChangeArrowheads="1"/>
          </p:cNvSpPr>
          <p:nvPr/>
        </p:nvSpPr>
        <p:spPr bwMode="auto">
          <a:xfrm>
            <a:off x="395288" y="5876925"/>
            <a:ext cx="38893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/>
            <a:r>
              <a:rPr lang="ru-RU" altLang="ru-RU" sz="4000" i="1" dirty="0" err="1" smtClean="0">
                <a:latin typeface="Times New Roman" pitchFamily="18" charset="0"/>
                <a:cs typeface="Times New Roman" pitchFamily="18" charset="0"/>
              </a:rPr>
              <a:t>Жауабы</a:t>
            </a:r>
            <a:r>
              <a:rPr lang="ru-RU" altLang="ru-RU" sz="4000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altLang="ru-RU" sz="4000" i="1" dirty="0">
                <a:latin typeface="Times New Roman" pitchFamily="18" charset="0"/>
                <a:cs typeface="Times New Roman" pitchFamily="18" charset="0"/>
              </a:rPr>
              <a:t>х = </a:t>
            </a:r>
            <a:r>
              <a:rPr lang="en-US" altLang="ru-RU" sz="4000" i="1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altLang="ru-RU" sz="4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7" name="Рисунок 8" descr="C:\Users\1\Desktop\Рисунок4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052513"/>
            <a:ext cx="6553200" cy="482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TextBox 10"/>
          <p:cNvSpPr txBox="1">
            <a:spLocks noChangeArrowheads="1"/>
          </p:cNvSpPr>
          <p:nvPr/>
        </p:nvSpPr>
        <p:spPr bwMode="auto">
          <a:xfrm>
            <a:off x="4932363" y="3573463"/>
            <a:ext cx="17287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ru-RU" sz="2400" b="1">
                <a:solidFill>
                  <a:srgbClr val="FF0000"/>
                </a:solidFill>
              </a:rPr>
              <a:t>y</a:t>
            </a:r>
            <a:r>
              <a:rPr lang="ru-RU" altLang="ru-RU" sz="2400" b="1">
                <a:solidFill>
                  <a:srgbClr val="FF0000"/>
                </a:solidFill>
              </a:rPr>
              <a:t> = </a:t>
            </a:r>
            <a:r>
              <a:rPr lang="en-US" altLang="ru-RU" sz="2400" b="1">
                <a:solidFill>
                  <a:srgbClr val="FF0000"/>
                </a:solidFill>
              </a:rPr>
              <a:t>3 – x</a:t>
            </a:r>
            <a:endParaRPr lang="ru-RU" altLang="ru-RU" sz="2400" b="1">
              <a:solidFill>
                <a:srgbClr val="FF0000"/>
              </a:solidFill>
            </a:endParaRPr>
          </a:p>
        </p:txBody>
      </p:sp>
      <p:sp>
        <p:nvSpPr>
          <p:cNvPr id="23559" name="TextBox 11"/>
          <p:cNvSpPr txBox="1">
            <a:spLocks noChangeArrowheads="1"/>
          </p:cNvSpPr>
          <p:nvPr/>
        </p:nvSpPr>
        <p:spPr bwMode="auto">
          <a:xfrm>
            <a:off x="3348038" y="1484313"/>
            <a:ext cx="17287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ru-RU" sz="2400" b="1">
                <a:solidFill>
                  <a:srgbClr val="FF0000"/>
                </a:solidFill>
              </a:rPr>
              <a:t>y</a:t>
            </a:r>
            <a:r>
              <a:rPr lang="ru-RU" altLang="ru-RU" sz="2400" b="1">
                <a:solidFill>
                  <a:srgbClr val="FF0000"/>
                </a:solidFill>
              </a:rPr>
              <a:t> = </a:t>
            </a:r>
            <a:r>
              <a:rPr lang="en-US" altLang="ru-RU" sz="2400" b="1">
                <a:solidFill>
                  <a:srgbClr val="FF0000"/>
                </a:solidFill>
              </a:rPr>
              <a:t>log</a:t>
            </a:r>
            <a:r>
              <a:rPr lang="en-US" altLang="ru-RU" sz="1200" b="1">
                <a:solidFill>
                  <a:srgbClr val="FF0000"/>
                </a:solidFill>
              </a:rPr>
              <a:t>2</a:t>
            </a:r>
            <a:r>
              <a:rPr lang="en-US" altLang="ru-RU" sz="2400" b="1">
                <a:solidFill>
                  <a:srgbClr val="FF0000"/>
                </a:solidFill>
              </a:rPr>
              <a:t> x</a:t>
            </a:r>
            <a:endParaRPr lang="ru-RU" altLang="ru-RU" sz="2400" b="1">
              <a:solidFill>
                <a:srgbClr val="FF0000"/>
              </a:solidFill>
            </a:endParaRPr>
          </a:p>
        </p:txBody>
      </p:sp>
      <p:sp>
        <p:nvSpPr>
          <p:cNvPr id="10" name="Стрелка вправо 9">
            <a:hlinkClick r:id="rId3" action="ppaction://hlinksldjump"/>
          </p:cNvPr>
          <p:cNvSpPr/>
          <p:nvPr/>
        </p:nvSpPr>
        <p:spPr>
          <a:xfrm>
            <a:off x="7308850" y="6165850"/>
            <a:ext cx="935038" cy="431800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1877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EB66CBE-8AD7-41F2-B265-D04BA87AFC12}" type="slidenum">
              <a:rPr lang="ru-RU" altLang="ru-RU">
                <a:solidFill>
                  <a:schemeClr val="tx2"/>
                </a:solidFill>
              </a:rPr>
              <a:pPr eaLnBrk="1" hangingPunct="1"/>
              <a:t>15</a:t>
            </a:fld>
            <a:endParaRPr lang="ru-RU" altLang="ru-RU">
              <a:solidFill>
                <a:schemeClr val="tx2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4213" y="260350"/>
            <a:ext cx="87122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Логарифмдік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функцияның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қасиеттерін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қолданып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салыстыру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80" name="Rectangle 5"/>
          <p:cNvSpPr>
            <a:spLocks noChangeArrowheads="1"/>
          </p:cNvSpPr>
          <p:nvPr/>
        </p:nvSpPr>
        <p:spPr bwMode="auto">
          <a:xfrm>
            <a:off x="1763713" y="1772816"/>
            <a:ext cx="5784850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4572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/>
            <a:r>
              <a:rPr lang="ru-RU" altLang="ru-RU" sz="4000" b="1" dirty="0">
                <a:latin typeface="Times New Roman" pitchFamily="18" charset="0"/>
                <a:ea typeface="Calibri" charset="-52"/>
                <a:cs typeface="Times New Roman" pitchFamily="18" charset="0"/>
              </a:rPr>
              <a:t>а) </a:t>
            </a:r>
            <a:r>
              <a:rPr lang="en-US" altLang="ru-RU" sz="4000" b="1" dirty="0">
                <a:latin typeface="Times New Roman" pitchFamily="18" charset="0"/>
                <a:ea typeface="Calibri" charset="-52"/>
                <a:cs typeface="Times New Roman" pitchFamily="18" charset="0"/>
              </a:rPr>
              <a:t>l</a:t>
            </a:r>
            <a:r>
              <a:rPr lang="ru-RU" altLang="ru-RU" sz="4000" b="1" dirty="0">
                <a:latin typeface="Times New Roman" pitchFamily="18" charset="0"/>
                <a:ea typeface="Calibri" charset="-52"/>
                <a:cs typeface="Times New Roman" pitchFamily="18" charset="0"/>
              </a:rPr>
              <a:t>о</a:t>
            </a:r>
            <a:r>
              <a:rPr lang="en-US" altLang="ru-RU" sz="4000" b="1" dirty="0">
                <a:latin typeface="Times New Roman" pitchFamily="18" charset="0"/>
                <a:ea typeface="Calibri" charset="-52"/>
                <a:cs typeface="Times New Roman" pitchFamily="18" charset="0"/>
              </a:rPr>
              <a:t>g</a:t>
            </a:r>
            <a:r>
              <a:rPr lang="ru-RU" altLang="ru-RU" b="1" dirty="0">
                <a:latin typeface="Times New Roman" pitchFamily="18" charset="0"/>
                <a:ea typeface="Calibri" charset="-52"/>
                <a:cs typeface="Times New Roman" pitchFamily="18" charset="0"/>
              </a:rPr>
              <a:t>2</a:t>
            </a:r>
            <a:r>
              <a:rPr lang="en-US" altLang="ru-RU" sz="4000" b="1" dirty="0">
                <a:latin typeface="Times New Roman" pitchFamily="18" charset="0"/>
                <a:ea typeface="Calibri" charset="-52"/>
                <a:cs typeface="Times New Roman" pitchFamily="18" charset="0"/>
              </a:rPr>
              <a:t> </a:t>
            </a:r>
            <a:r>
              <a:rPr lang="ru-RU" altLang="ru-RU" sz="4000" b="1" dirty="0">
                <a:latin typeface="Times New Roman" pitchFamily="18" charset="0"/>
                <a:ea typeface="Calibri" charset="-52"/>
                <a:cs typeface="Times New Roman" pitchFamily="18" charset="0"/>
              </a:rPr>
              <a:t>3</a:t>
            </a:r>
            <a:r>
              <a:rPr lang="en-US" altLang="ru-RU" sz="4000" b="1" dirty="0">
                <a:latin typeface="Times New Roman" pitchFamily="18" charset="0"/>
                <a:ea typeface="Calibri" charset="-52"/>
                <a:cs typeface="Times New Roman" pitchFamily="18" charset="0"/>
              </a:rPr>
              <a:t> </a:t>
            </a:r>
            <a:r>
              <a:rPr lang="ru-RU" altLang="ru-RU" sz="4000" b="1" dirty="0" err="1" smtClean="0">
                <a:latin typeface="Times New Roman" pitchFamily="18" charset="0"/>
                <a:ea typeface="Calibri" charset="-52"/>
                <a:cs typeface="Times New Roman" pitchFamily="18" charset="0"/>
              </a:rPr>
              <a:t>және</a:t>
            </a:r>
            <a:r>
              <a:rPr lang="en-US" altLang="ru-RU" sz="4000" b="1" dirty="0" smtClean="0">
                <a:latin typeface="Times New Roman" pitchFamily="18" charset="0"/>
                <a:ea typeface="Calibri" charset="-52"/>
                <a:cs typeface="Times New Roman" pitchFamily="18" charset="0"/>
              </a:rPr>
              <a:t> </a:t>
            </a:r>
            <a:r>
              <a:rPr lang="en-US" altLang="ru-RU" sz="4000" b="1" dirty="0">
                <a:latin typeface="Times New Roman" pitchFamily="18" charset="0"/>
                <a:ea typeface="Calibri" charset="-52"/>
                <a:cs typeface="Times New Roman" pitchFamily="18" charset="0"/>
              </a:rPr>
              <a:t>log</a:t>
            </a:r>
            <a:r>
              <a:rPr lang="en-US" altLang="ru-RU" b="1" dirty="0">
                <a:latin typeface="Times New Roman" pitchFamily="18" charset="0"/>
                <a:ea typeface="Calibri" charset="-52"/>
                <a:cs typeface="Times New Roman" pitchFamily="18" charset="0"/>
              </a:rPr>
              <a:t>2 </a:t>
            </a:r>
            <a:r>
              <a:rPr lang="en-US" altLang="ru-RU" sz="4000" b="1" dirty="0">
                <a:latin typeface="Times New Roman" pitchFamily="18" charset="0"/>
                <a:ea typeface="Calibri" charset="-52"/>
                <a:cs typeface="Times New Roman" pitchFamily="18" charset="0"/>
              </a:rPr>
              <a:t>5</a:t>
            </a:r>
            <a:r>
              <a:rPr lang="ru-RU" altLang="ru-RU" sz="4000" b="1" dirty="0">
                <a:latin typeface="Times New Roman" pitchFamily="18" charset="0"/>
                <a:ea typeface="Calibri" charset="-52"/>
                <a:cs typeface="Times New Roman" pitchFamily="18" charset="0"/>
              </a:rPr>
              <a:t>;</a:t>
            </a:r>
            <a:endParaRPr lang="en-US" altLang="ru-RU" sz="4000" b="1" dirty="0">
              <a:latin typeface="Times New Roman" pitchFamily="18" charset="0"/>
              <a:ea typeface="Calibri" charset="-52"/>
              <a:cs typeface="Times New Roman" pitchFamily="18" charset="0"/>
            </a:endParaRPr>
          </a:p>
          <a:p>
            <a:pPr algn="just"/>
            <a:endParaRPr lang="ru-RU" altLang="ru-RU" sz="4000" b="1" dirty="0">
              <a:latin typeface="Times New Roman" pitchFamily="18" charset="0"/>
              <a:ea typeface="Calibri" charset="-52"/>
              <a:cs typeface="Times New Roman" pitchFamily="18" charset="0"/>
            </a:endParaRPr>
          </a:p>
          <a:p>
            <a:pPr algn="just"/>
            <a:r>
              <a:rPr lang="ru-RU" altLang="ru-RU" sz="4000" b="1" dirty="0" smtClean="0">
                <a:latin typeface="Times New Roman" pitchFamily="18" charset="0"/>
                <a:ea typeface="Calibri" charset="-52"/>
                <a:cs typeface="Times New Roman" pitchFamily="18" charset="0"/>
              </a:rPr>
              <a:t>ә)</a:t>
            </a:r>
            <a:r>
              <a:rPr lang="en-US" altLang="ru-RU" sz="4000" b="1" dirty="0" smtClean="0">
                <a:latin typeface="Times New Roman" pitchFamily="18" charset="0"/>
                <a:ea typeface="Calibri" charset="-52"/>
                <a:cs typeface="Times New Roman" pitchFamily="18" charset="0"/>
              </a:rPr>
              <a:t> </a:t>
            </a:r>
            <a:r>
              <a:rPr lang="en-US" altLang="ru-RU" sz="4000" b="1" dirty="0">
                <a:latin typeface="Times New Roman" pitchFamily="18" charset="0"/>
                <a:ea typeface="Calibri" charset="-52"/>
                <a:cs typeface="Times New Roman" pitchFamily="18" charset="0"/>
              </a:rPr>
              <a:t>log</a:t>
            </a:r>
            <a:r>
              <a:rPr lang="en-US" altLang="ru-RU" b="1" dirty="0">
                <a:latin typeface="Times New Roman" pitchFamily="18" charset="0"/>
                <a:ea typeface="Calibri" charset="-52"/>
                <a:cs typeface="Times New Roman" pitchFamily="18" charset="0"/>
              </a:rPr>
              <a:t>2</a:t>
            </a:r>
            <a:r>
              <a:rPr lang="en-US" altLang="ru-RU" sz="4000" b="1" dirty="0">
                <a:latin typeface="Times New Roman" pitchFamily="18" charset="0"/>
                <a:ea typeface="Calibri" charset="-52"/>
                <a:cs typeface="Times New Roman" pitchFamily="18" charset="0"/>
              </a:rPr>
              <a:t> 1/3 </a:t>
            </a:r>
            <a:r>
              <a:rPr lang="ru-RU" altLang="ru-RU" sz="4000" b="1" dirty="0" err="1" smtClean="0">
                <a:latin typeface="Times New Roman" pitchFamily="18" charset="0"/>
                <a:ea typeface="Calibri" charset="-52"/>
                <a:cs typeface="Times New Roman" pitchFamily="18" charset="0"/>
              </a:rPr>
              <a:t>және</a:t>
            </a:r>
            <a:r>
              <a:rPr lang="en-US" altLang="ru-RU" sz="4000" b="1" dirty="0" smtClean="0">
                <a:latin typeface="Times New Roman" pitchFamily="18" charset="0"/>
                <a:ea typeface="Calibri" charset="-52"/>
                <a:cs typeface="Times New Roman" pitchFamily="18" charset="0"/>
              </a:rPr>
              <a:t> </a:t>
            </a:r>
            <a:r>
              <a:rPr lang="en-US" altLang="ru-RU" sz="4000" b="1" dirty="0">
                <a:latin typeface="Times New Roman" pitchFamily="18" charset="0"/>
                <a:ea typeface="Calibri" charset="-52"/>
                <a:cs typeface="Times New Roman" pitchFamily="18" charset="0"/>
              </a:rPr>
              <a:t>log</a:t>
            </a:r>
            <a:r>
              <a:rPr lang="en-US" altLang="ru-RU" b="1" dirty="0">
                <a:latin typeface="Times New Roman" pitchFamily="18" charset="0"/>
                <a:ea typeface="Calibri" charset="-52"/>
                <a:cs typeface="Times New Roman" pitchFamily="18" charset="0"/>
              </a:rPr>
              <a:t>2</a:t>
            </a:r>
            <a:r>
              <a:rPr lang="en-US" altLang="ru-RU" sz="4000" b="1" dirty="0">
                <a:latin typeface="Times New Roman" pitchFamily="18" charset="0"/>
                <a:ea typeface="Calibri" charset="-52"/>
                <a:cs typeface="Times New Roman" pitchFamily="18" charset="0"/>
              </a:rPr>
              <a:t> 1/5;</a:t>
            </a:r>
          </a:p>
          <a:p>
            <a:pPr algn="just"/>
            <a:endParaRPr lang="ru-RU" altLang="ru-RU" sz="4000" b="1" dirty="0">
              <a:latin typeface="Times New Roman" pitchFamily="18" charset="0"/>
              <a:ea typeface="Calibri" charset="-52"/>
              <a:cs typeface="Times New Roman" pitchFamily="18" charset="0"/>
            </a:endParaRPr>
          </a:p>
          <a:p>
            <a:pPr algn="just"/>
            <a:r>
              <a:rPr lang="ru-RU" altLang="ru-RU" sz="4000" b="1" dirty="0" smtClean="0">
                <a:latin typeface="Times New Roman" pitchFamily="18" charset="0"/>
                <a:ea typeface="Calibri" charset="-52"/>
                <a:cs typeface="Times New Roman" pitchFamily="18" charset="0"/>
              </a:rPr>
              <a:t>б) </a:t>
            </a:r>
            <a:r>
              <a:rPr lang="en-US" altLang="ru-RU" sz="4000" b="1" dirty="0" smtClean="0">
                <a:latin typeface="Times New Roman" pitchFamily="18" charset="0"/>
                <a:ea typeface="Calibri" charset="-52"/>
                <a:cs typeface="Times New Roman" pitchFamily="18" charset="0"/>
              </a:rPr>
              <a:t>log</a:t>
            </a:r>
            <a:r>
              <a:rPr lang="en-US" altLang="ru-RU" b="1" dirty="0" smtClean="0">
                <a:latin typeface="Times New Roman" pitchFamily="18" charset="0"/>
                <a:ea typeface="Calibri" charset="-52"/>
                <a:cs typeface="Times New Roman" pitchFamily="18" charset="0"/>
              </a:rPr>
              <a:t>1/2</a:t>
            </a:r>
            <a:r>
              <a:rPr lang="en-US" altLang="ru-RU" sz="4000" b="1" dirty="0" smtClean="0">
                <a:latin typeface="Times New Roman" pitchFamily="18" charset="0"/>
                <a:ea typeface="Calibri" charset="-52"/>
                <a:cs typeface="Times New Roman" pitchFamily="18" charset="0"/>
              </a:rPr>
              <a:t> </a:t>
            </a:r>
            <a:r>
              <a:rPr lang="en-US" altLang="ru-RU" sz="4000" b="1" dirty="0">
                <a:latin typeface="Times New Roman" pitchFamily="18" charset="0"/>
                <a:ea typeface="Calibri" charset="-52"/>
                <a:cs typeface="Times New Roman" pitchFamily="18" charset="0"/>
              </a:rPr>
              <a:t>3 </a:t>
            </a:r>
            <a:r>
              <a:rPr lang="ru-RU" altLang="ru-RU" sz="4000" b="1" dirty="0" err="1" smtClean="0">
                <a:latin typeface="Times New Roman" pitchFamily="18" charset="0"/>
                <a:ea typeface="Calibri" charset="-52"/>
                <a:cs typeface="Times New Roman" pitchFamily="18" charset="0"/>
              </a:rPr>
              <a:t>және</a:t>
            </a:r>
            <a:r>
              <a:rPr lang="en-US" altLang="ru-RU" sz="4000" b="1" dirty="0" smtClean="0">
                <a:latin typeface="Times New Roman" pitchFamily="18" charset="0"/>
                <a:ea typeface="Calibri" charset="-52"/>
                <a:cs typeface="Times New Roman" pitchFamily="18" charset="0"/>
              </a:rPr>
              <a:t> </a:t>
            </a:r>
            <a:r>
              <a:rPr lang="en-US" altLang="ru-RU" sz="4000" b="1" dirty="0">
                <a:latin typeface="Times New Roman" pitchFamily="18" charset="0"/>
                <a:ea typeface="Calibri" charset="-52"/>
                <a:cs typeface="Times New Roman" pitchFamily="18" charset="0"/>
              </a:rPr>
              <a:t>log</a:t>
            </a:r>
            <a:r>
              <a:rPr lang="en-US" altLang="ru-RU" b="1" dirty="0">
                <a:latin typeface="Times New Roman" pitchFamily="18" charset="0"/>
                <a:ea typeface="Calibri" charset="-52"/>
                <a:cs typeface="Times New Roman" pitchFamily="18" charset="0"/>
              </a:rPr>
              <a:t>1/2</a:t>
            </a:r>
            <a:r>
              <a:rPr lang="en-US" altLang="ru-RU" sz="4000" b="1" dirty="0">
                <a:latin typeface="Times New Roman" pitchFamily="18" charset="0"/>
                <a:ea typeface="Calibri" charset="-52"/>
                <a:cs typeface="Times New Roman" pitchFamily="18" charset="0"/>
              </a:rPr>
              <a:t> 5;</a:t>
            </a:r>
          </a:p>
          <a:p>
            <a:pPr algn="just"/>
            <a:endParaRPr lang="ru-RU" altLang="ru-RU" sz="4000" b="1" dirty="0">
              <a:latin typeface="Times New Roman" pitchFamily="18" charset="0"/>
              <a:ea typeface="Calibri" charset="-52"/>
              <a:cs typeface="Times New Roman" pitchFamily="18" charset="0"/>
            </a:endParaRPr>
          </a:p>
          <a:p>
            <a:pPr algn="just"/>
            <a:r>
              <a:rPr lang="ru-RU" altLang="ru-RU" sz="4000" b="1" dirty="0">
                <a:latin typeface="Times New Roman" pitchFamily="18" charset="0"/>
                <a:ea typeface="Calibri" charset="-52"/>
                <a:cs typeface="Times New Roman" pitchFamily="18" charset="0"/>
              </a:rPr>
              <a:t>в</a:t>
            </a:r>
            <a:r>
              <a:rPr lang="ru-RU" altLang="ru-RU" sz="4000" b="1" dirty="0" smtClean="0">
                <a:latin typeface="Times New Roman" pitchFamily="18" charset="0"/>
                <a:ea typeface="Calibri" charset="-52"/>
                <a:cs typeface="Times New Roman" pitchFamily="18" charset="0"/>
              </a:rPr>
              <a:t>) </a:t>
            </a:r>
            <a:r>
              <a:rPr lang="en-US" altLang="ru-RU" sz="4000" b="1" dirty="0" smtClean="0">
                <a:latin typeface="Times New Roman" pitchFamily="18" charset="0"/>
                <a:ea typeface="Calibri" charset="-52"/>
                <a:cs typeface="Times New Roman" pitchFamily="18" charset="0"/>
              </a:rPr>
              <a:t>log</a:t>
            </a:r>
            <a:r>
              <a:rPr lang="en-US" altLang="ru-RU" b="1" dirty="0" smtClean="0">
                <a:latin typeface="Times New Roman" pitchFamily="18" charset="0"/>
                <a:ea typeface="Calibri" charset="-52"/>
                <a:cs typeface="Times New Roman" pitchFamily="18" charset="0"/>
              </a:rPr>
              <a:t>1/2</a:t>
            </a:r>
            <a:r>
              <a:rPr lang="en-US" altLang="ru-RU" sz="4000" b="1" dirty="0" smtClean="0">
                <a:latin typeface="Times New Roman" pitchFamily="18" charset="0"/>
                <a:ea typeface="Calibri" charset="-52"/>
                <a:cs typeface="Times New Roman" pitchFamily="18" charset="0"/>
              </a:rPr>
              <a:t> </a:t>
            </a:r>
            <a:r>
              <a:rPr lang="en-US" altLang="ru-RU" sz="4000" b="1" dirty="0">
                <a:latin typeface="Times New Roman" pitchFamily="18" charset="0"/>
                <a:ea typeface="Calibri" charset="-52"/>
                <a:cs typeface="Times New Roman" pitchFamily="18" charset="0"/>
              </a:rPr>
              <a:t>1/3 </a:t>
            </a:r>
            <a:r>
              <a:rPr lang="ru-RU" altLang="ru-RU" sz="4000" b="1" dirty="0" err="1" smtClean="0">
                <a:latin typeface="Times New Roman" pitchFamily="18" charset="0"/>
                <a:ea typeface="Calibri" charset="-52"/>
                <a:cs typeface="Times New Roman" pitchFamily="18" charset="0"/>
              </a:rPr>
              <a:t>және</a:t>
            </a:r>
            <a:r>
              <a:rPr lang="en-US" altLang="ru-RU" sz="4000" b="1" dirty="0" smtClean="0">
                <a:latin typeface="Times New Roman" pitchFamily="18" charset="0"/>
                <a:ea typeface="Calibri" charset="-52"/>
                <a:cs typeface="Times New Roman" pitchFamily="18" charset="0"/>
              </a:rPr>
              <a:t> </a:t>
            </a:r>
            <a:r>
              <a:rPr lang="en-US" altLang="ru-RU" sz="4000" b="1" dirty="0">
                <a:latin typeface="Times New Roman" pitchFamily="18" charset="0"/>
                <a:ea typeface="Calibri" charset="-52"/>
                <a:cs typeface="Times New Roman" pitchFamily="18" charset="0"/>
              </a:rPr>
              <a:t>log</a:t>
            </a:r>
            <a:r>
              <a:rPr lang="en-US" altLang="ru-RU" b="1" dirty="0">
                <a:latin typeface="Times New Roman" pitchFamily="18" charset="0"/>
                <a:ea typeface="Calibri" charset="-52"/>
                <a:cs typeface="Times New Roman" pitchFamily="18" charset="0"/>
              </a:rPr>
              <a:t>1/2</a:t>
            </a:r>
            <a:r>
              <a:rPr lang="en-US" altLang="ru-RU" sz="4000" b="1" dirty="0">
                <a:latin typeface="Times New Roman" pitchFamily="18" charset="0"/>
                <a:ea typeface="Calibri" charset="-52"/>
                <a:cs typeface="Times New Roman" pitchFamily="18" charset="0"/>
              </a:rPr>
              <a:t> 1/5.</a:t>
            </a:r>
            <a:endParaRPr lang="ru-RU" altLang="ru-RU" sz="4000" b="1" dirty="0">
              <a:latin typeface="Times New Roman" pitchFamily="18" charset="0"/>
              <a:ea typeface="Calibri" charset="-52"/>
              <a:cs typeface="Times New Roman" pitchFamily="18" charset="0"/>
            </a:endParaRPr>
          </a:p>
          <a:p>
            <a:pPr algn="just"/>
            <a:endParaRPr lang="ru-RU" altLang="ru-RU" sz="4000" b="1" dirty="0">
              <a:latin typeface="Times New Roman" pitchFamily="18" charset="0"/>
              <a:ea typeface="Calibri" charset="-5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58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type="title"/>
          </p:nvPr>
        </p:nvSpPr>
        <p:spPr>
          <a:xfrm>
            <a:off x="498251" y="764704"/>
            <a:ext cx="8291513" cy="511175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tabLst>
                <a:tab pos="373063" algn="l"/>
              </a:tabLst>
              <a:defRPr/>
            </a:pPr>
            <a:r>
              <a:rPr lang="ru-RU" sz="6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676A55"/>
                  </a:outerShdw>
                </a:effectLst>
                <a:latin typeface="Arial" charset="0"/>
              </a:rPr>
              <a:t>Рефлексия</a:t>
            </a:r>
          </a:p>
        </p:txBody>
      </p:sp>
      <p:pic>
        <p:nvPicPr>
          <p:cNvPr id="30723" name="Picture 5" descr="0044-069-Obraznaja-refleksija"/>
          <p:cNvPicPr>
            <a:picLocks noGrp="1" noChangeAspect="1" noChangeArrowheads="1"/>
          </p:cNvPicPr>
          <p:nvPr>
            <p:ph type="body" idx="4294967295"/>
          </p:nvPr>
        </p:nvPicPr>
        <p:blipFill rotWithShape="1">
          <a:blip r:embed="rId2">
            <a:duotone>
              <a:prstClr val="black"/>
              <a:schemeClr val="accent3">
                <a:lumMod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18" b="14979"/>
          <a:stretch/>
        </p:blipFill>
        <p:spPr>
          <a:xfrm>
            <a:off x="1043608" y="1444547"/>
            <a:ext cx="1896182" cy="18489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24" name="Picture 6" descr="0044-072-Obraznaja-refleksija"/>
          <p:cNvPicPr>
            <a:picLocks noChangeAspect="1" noChangeArrowheads="1"/>
          </p:cNvPicPr>
          <p:nvPr/>
        </p:nvPicPr>
        <p:blipFill rotWithShape="1">
          <a:blip r:embed="rId3" cstate="print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635896" y="2724399"/>
            <a:ext cx="2016224" cy="1941198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30725" name="Picture 7" descr="0044-071-Obraznaja-refleksija"/>
          <p:cNvPicPr>
            <a:picLocks noChangeAspect="1" noChangeArrowheads="1"/>
          </p:cNvPicPr>
          <p:nvPr/>
        </p:nvPicPr>
        <p:blipFill rotWithShape="1"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7" b="9873"/>
          <a:stretch/>
        </p:blipFill>
        <p:spPr bwMode="auto">
          <a:xfrm>
            <a:off x="6300191" y="3923483"/>
            <a:ext cx="1997721" cy="203825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8383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Box 69"/>
          <p:cNvSpPr txBox="1">
            <a:spLocks noChangeArrowheads="1"/>
          </p:cNvSpPr>
          <p:nvPr/>
        </p:nvSpPr>
        <p:spPr bwMode="auto">
          <a:xfrm>
            <a:off x="4359143" y="2258438"/>
            <a:ext cx="5036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kk-KZ" sz="32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endParaRPr lang="ru-RU" sz="3200" b="1" dirty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5867400" y="5876925"/>
            <a:ext cx="792163" cy="6477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4" name="Прямоугольник 103"/>
          <p:cNvSpPr/>
          <p:nvPr/>
        </p:nvSpPr>
        <p:spPr>
          <a:xfrm>
            <a:off x="4859338" y="5876925"/>
            <a:ext cx="792162" cy="6477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3" name="Прямоугольник 102"/>
          <p:cNvSpPr/>
          <p:nvPr/>
        </p:nvSpPr>
        <p:spPr>
          <a:xfrm>
            <a:off x="3851275" y="5876925"/>
            <a:ext cx="792163" cy="6477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2" name="Прямоугольник 101"/>
          <p:cNvSpPr/>
          <p:nvPr/>
        </p:nvSpPr>
        <p:spPr>
          <a:xfrm>
            <a:off x="2843213" y="5876925"/>
            <a:ext cx="792162" cy="6477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1" name="Прямоугольник 100"/>
          <p:cNvSpPr/>
          <p:nvPr/>
        </p:nvSpPr>
        <p:spPr>
          <a:xfrm>
            <a:off x="1835150" y="5876925"/>
            <a:ext cx="792163" cy="6477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248" name="TextBox 26"/>
          <p:cNvSpPr txBox="1">
            <a:spLocks noChangeArrowheads="1"/>
          </p:cNvSpPr>
          <p:nvPr/>
        </p:nvSpPr>
        <p:spPr bwMode="auto">
          <a:xfrm>
            <a:off x="6929438" y="1143000"/>
            <a:ext cx="92868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  <a:p>
            <a:pPr eaLnBrk="1" hangingPunct="1"/>
            <a:endParaRPr lang="ru-RU" altLang="ru-RU">
              <a:latin typeface="Verdana" pitchFamily="34" charset="0"/>
            </a:endParaRPr>
          </a:p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sp>
        <p:nvSpPr>
          <p:cNvPr id="1024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graphicFrame>
        <p:nvGraphicFramePr>
          <p:cNvPr id="33" name="Таблица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1207262"/>
              </p:ext>
            </p:extLst>
          </p:nvPr>
        </p:nvGraphicFramePr>
        <p:xfrm>
          <a:off x="1100088" y="1484784"/>
          <a:ext cx="7072312" cy="398462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42938"/>
                <a:gridCol w="1571625"/>
                <a:gridCol w="1630826"/>
                <a:gridCol w="1613461"/>
                <a:gridCol w="1613462"/>
              </a:tblGrid>
              <a:tr h="701150">
                <a:tc>
                  <a:txBody>
                    <a:bodyPr/>
                    <a:lstStyle/>
                    <a:p>
                      <a:r>
                        <a:rPr lang="ru-RU" sz="4000" dirty="0" smtClean="0"/>
                        <a:t>№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1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2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3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4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7" marB="45727"/>
                </a:tc>
              </a:tr>
              <a:tr h="820869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a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7" marB="45727"/>
                </a:tc>
              </a:tr>
              <a:tr h="820869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b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7" marB="45727"/>
                </a:tc>
              </a:tr>
              <a:tr h="820869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c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7" marB="45727"/>
                </a:tc>
              </a:tr>
              <a:tr h="820869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d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7" marB="45727"/>
                </a:tc>
              </a:tr>
            </a:tbl>
          </a:graphicData>
        </a:graphic>
      </p:graphicFrame>
      <p:sp>
        <p:nvSpPr>
          <p:cNvPr id="10288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pic>
        <p:nvPicPr>
          <p:cNvPr id="10289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2205038"/>
            <a:ext cx="1304925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0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pic>
        <p:nvPicPr>
          <p:cNvPr id="10291" name="Picture 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3141663"/>
            <a:ext cx="100330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2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pic>
        <p:nvPicPr>
          <p:cNvPr id="10293" name="Picture 8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3860800"/>
            <a:ext cx="11572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4" name="Picture 10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3068638"/>
            <a:ext cx="992188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5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sp>
        <p:nvSpPr>
          <p:cNvPr id="10296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pic>
        <p:nvPicPr>
          <p:cNvPr id="10297" name="Picture 13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4508500"/>
            <a:ext cx="1055688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8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pic>
        <p:nvPicPr>
          <p:cNvPr id="10299" name="Picture 15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276475"/>
            <a:ext cx="1133475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0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pic>
        <p:nvPicPr>
          <p:cNvPr id="10301" name="Picture 18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3860800"/>
            <a:ext cx="129698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2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sp>
        <p:nvSpPr>
          <p:cNvPr id="10303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pic>
        <p:nvPicPr>
          <p:cNvPr id="10304" name="Picture 2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3860800"/>
            <a:ext cx="1317625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5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sp>
        <p:nvSpPr>
          <p:cNvPr id="10306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sp>
        <p:nvSpPr>
          <p:cNvPr id="10307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pic>
        <p:nvPicPr>
          <p:cNvPr id="10308" name="Picture 28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4652963"/>
            <a:ext cx="119062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9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pic>
        <p:nvPicPr>
          <p:cNvPr id="10310" name="Picture 30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3933825"/>
            <a:ext cx="12954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1" name="Rectangle 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pic>
        <p:nvPicPr>
          <p:cNvPr id="10312" name="Picture 32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4724400"/>
            <a:ext cx="13303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" name="TextBox 82"/>
          <p:cNvSpPr txBox="1">
            <a:spLocks noChangeArrowheads="1"/>
          </p:cNvSpPr>
          <p:nvPr/>
        </p:nvSpPr>
        <p:spPr bwMode="auto">
          <a:xfrm>
            <a:off x="2714625" y="3071813"/>
            <a:ext cx="53732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endParaRPr lang="ru-RU" sz="32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Box 83"/>
          <p:cNvSpPr txBox="1">
            <a:spLocks noChangeArrowheads="1"/>
          </p:cNvSpPr>
          <p:nvPr/>
        </p:nvSpPr>
        <p:spPr bwMode="auto">
          <a:xfrm>
            <a:off x="4427538" y="3068638"/>
            <a:ext cx="48603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endParaRPr lang="ru-RU" sz="32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Box 84"/>
          <p:cNvSpPr txBox="1">
            <a:spLocks noChangeArrowheads="1"/>
          </p:cNvSpPr>
          <p:nvPr/>
        </p:nvSpPr>
        <p:spPr bwMode="auto">
          <a:xfrm>
            <a:off x="2643188" y="4714875"/>
            <a:ext cx="5036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kk-KZ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TextBox 85"/>
          <p:cNvSpPr txBox="1">
            <a:spLocks noChangeArrowheads="1"/>
          </p:cNvSpPr>
          <p:nvPr/>
        </p:nvSpPr>
        <p:spPr bwMode="auto">
          <a:xfrm>
            <a:off x="6084888" y="3933825"/>
            <a:ext cx="5036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kk-KZ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endParaRPr lang="ru-RU" sz="32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TextBox 86"/>
          <p:cNvSpPr txBox="1">
            <a:spLocks noChangeArrowheads="1"/>
          </p:cNvSpPr>
          <p:nvPr/>
        </p:nvSpPr>
        <p:spPr bwMode="auto">
          <a:xfrm>
            <a:off x="7596188" y="2205038"/>
            <a:ext cx="48282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endParaRPr lang="ru-RU" sz="32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18" name="Номер слайда 5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B88A1EB-9FA3-439F-8D95-A65C4D93D1C2}" type="slidenum">
              <a:rPr lang="ru-RU" altLang="ru-RU">
                <a:solidFill>
                  <a:schemeClr val="tx2"/>
                </a:solidFill>
              </a:rPr>
              <a:pPr eaLnBrk="1" hangingPunct="1"/>
              <a:t>2</a:t>
            </a:fld>
            <a:endParaRPr lang="ru-RU" altLang="ru-RU">
              <a:solidFill>
                <a:schemeClr val="tx2"/>
              </a:solidFill>
            </a:endParaRPr>
          </a:p>
        </p:txBody>
      </p:sp>
      <p:graphicFrame>
        <p:nvGraphicFramePr>
          <p:cNvPr id="10319" name="Object 12"/>
          <p:cNvGraphicFramePr>
            <a:graphicFrameLocks noChangeAspect="1"/>
          </p:cNvGraphicFramePr>
          <p:nvPr/>
        </p:nvGraphicFramePr>
        <p:xfrm>
          <a:off x="3419475" y="2205038"/>
          <a:ext cx="1057275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1" name="Формула" r:id="rId14" imgW="380835" imgH="215806" progId="Equation.3">
                  <p:embed/>
                </p:oleObj>
              </mc:Choice>
              <mc:Fallback>
                <p:oleObj name="Формула" r:id="rId14" imgW="380835" imgH="21580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9475" y="2205038"/>
                        <a:ext cx="1057275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20" name="Object 3"/>
          <p:cNvGraphicFramePr>
            <a:graphicFrameLocks noChangeAspect="1"/>
          </p:cNvGraphicFramePr>
          <p:nvPr/>
        </p:nvGraphicFramePr>
        <p:xfrm>
          <a:off x="3348038" y="4724400"/>
          <a:ext cx="1527175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2" name="Формула" r:id="rId16" imgW="698500" imgH="228600" progId="Equation.3">
                  <p:embed/>
                </p:oleObj>
              </mc:Choice>
              <mc:Fallback>
                <p:oleObj name="Формула" r:id="rId16" imgW="6985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8038" y="4724400"/>
                        <a:ext cx="1527175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21" name="Object 4"/>
          <p:cNvGraphicFramePr>
            <a:graphicFrameLocks noChangeAspect="1"/>
          </p:cNvGraphicFramePr>
          <p:nvPr/>
        </p:nvGraphicFramePr>
        <p:xfrm>
          <a:off x="5219700" y="2205038"/>
          <a:ext cx="1055688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3" name="Формула" r:id="rId18" imgW="406048" imgH="215713" progId="Equation.3">
                  <p:embed/>
                </p:oleObj>
              </mc:Choice>
              <mc:Fallback>
                <p:oleObj name="Формула" r:id="rId18" imgW="406048" imgH="2157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9700" y="2205038"/>
                        <a:ext cx="1055688" cy="555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22" name="Object 5"/>
          <p:cNvGraphicFramePr>
            <a:graphicFrameLocks noChangeAspect="1"/>
          </p:cNvGraphicFramePr>
          <p:nvPr/>
        </p:nvGraphicFramePr>
        <p:xfrm>
          <a:off x="5219700" y="3068638"/>
          <a:ext cx="1081088" cy="554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4" name="Формула" r:id="rId20" imgW="393529" imgH="203112" progId="Equation.3">
                  <p:embed/>
                </p:oleObj>
              </mc:Choice>
              <mc:Fallback>
                <p:oleObj name="Формула" r:id="rId20" imgW="393529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9700" y="3068638"/>
                        <a:ext cx="1081088" cy="554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23" name="Object 6"/>
          <p:cNvGraphicFramePr>
            <a:graphicFrameLocks noChangeAspect="1"/>
          </p:cNvGraphicFramePr>
          <p:nvPr/>
        </p:nvGraphicFramePr>
        <p:xfrm>
          <a:off x="6607175" y="3068638"/>
          <a:ext cx="998538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5" name="Формула" r:id="rId22" imgW="393529" imgH="228501" progId="Equation.3">
                  <p:embed/>
                </p:oleObj>
              </mc:Choice>
              <mc:Fallback>
                <p:oleObj name="Формула" r:id="rId22" imgW="393529" imgH="22850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07175" y="3068638"/>
                        <a:ext cx="998538" cy="576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" name="Прямоугольник 63"/>
          <p:cNvSpPr/>
          <p:nvPr/>
        </p:nvSpPr>
        <p:spPr>
          <a:xfrm>
            <a:off x="1835150" y="4709016"/>
            <a:ext cx="1428750" cy="785813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3411431" y="4731419"/>
            <a:ext cx="1428750" cy="785813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5015748" y="4709016"/>
            <a:ext cx="1428750" cy="785813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6604836" y="4709015"/>
            <a:ext cx="1428750" cy="785813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5613395"/>
            <a:ext cx="12426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log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1847850" y="292887"/>
            <a:ext cx="57027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«Миға шабуыл»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6905073" y="5876925"/>
            <a:ext cx="792163" cy="6477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9" name="Прямоугольник 68"/>
          <p:cNvSpPr/>
          <p:nvPr/>
        </p:nvSpPr>
        <p:spPr>
          <a:xfrm>
            <a:off x="7914274" y="5876925"/>
            <a:ext cx="792163" cy="6477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5" name="TextBox 74"/>
          <p:cNvSpPr txBox="1">
            <a:spLocks noChangeArrowheads="1"/>
          </p:cNvSpPr>
          <p:nvPr/>
        </p:nvSpPr>
        <p:spPr bwMode="auto">
          <a:xfrm>
            <a:off x="4247356" y="4068188"/>
            <a:ext cx="5036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kk-KZ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endParaRPr lang="ru-RU" sz="32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Box 75"/>
          <p:cNvSpPr txBox="1">
            <a:spLocks noChangeArrowheads="1"/>
          </p:cNvSpPr>
          <p:nvPr/>
        </p:nvSpPr>
        <p:spPr bwMode="auto">
          <a:xfrm>
            <a:off x="7596188" y="3100100"/>
            <a:ext cx="48122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endParaRPr lang="ru-RU" sz="32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1810544" y="3846514"/>
            <a:ext cx="1428750" cy="785813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3386825" y="3868917"/>
            <a:ext cx="1428750" cy="785813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4991142" y="3846514"/>
            <a:ext cx="1428750" cy="785813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6580230" y="3846513"/>
            <a:ext cx="1428750" cy="785813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1835150" y="3020420"/>
            <a:ext cx="1428750" cy="785813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3411431" y="3042823"/>
            <a:ext cx="1428750" cy="785813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5015748" y="3020420"/>
            <a:ext cx="1428750" cy="785813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7" name="Прямоугольник 106"/>
          <p:cNvSpPr/>
          <p:nvPr/>
        </p:nvSpPr>
        <p:spPr>
          <a:xfrm>
            <a:off x="6604836" y="3020419"/>
            <a:ext cx="1428750" cy="785813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1810544" y="2157918"/>
            <a:ext cx="1428750" cy="785813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9" name="Прямоугольник 108"/>
          <p:cNvSpPr/>
          <p:nvPr/>
        </p:nvSpPr>
        <p:spPr>
          <a:xfrm>
            <a:off x="3386825" y="2180321"/>
            <a:ext cx="1428750" cy="785813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10" name="Прямоугольник 109"/>
          <p:cNvSpPr/>
          <p:nvPr/>
        </p:nvSpPr>
        <p:spPr>
          <a:xfrm>
            <a:off x="4991142" y="2157918"/>
            <a:ext cx="1428750" cy="785813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11" name="Прямоугольник 110"/>
          <p:cNvSpPr/>
          <p:nvPr/>
        </p:nvSpPr>
        <p:spPr>
          <a:xfrm>
            <a:off x="6580230" y="2157917"/>
            <a:ext cx="1428750" cy="785813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9231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4.34783E-7 L -0.08664 0.4195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40" y="209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8 -0.1265 L -0.15885 0.41906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51" y="272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2.79371E-6 L 0.1441 0.179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05" y="89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53377E-6 L -0.2849 0.54487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53" y="272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3.67253E-6 L -0.00018 0.2930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14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0"/>
                            </p:stCondLst>
                            <p:childTnLst>
                              <p:par>
                                <p:cTn id="20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2.79371E-6 L 0.1441 0.17923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05" y="89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000"/>
                            </p:stCondLst>
                            <p:childTnLst>
                              <p:par>
                                <p:cTn id="2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0.00069 L 0.3073 0.26319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47" y="13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4000"/>
                            </p:stCondLst>
                            <p:childTnLst>
                              <p:par>
                                <p:cTn id="26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07407E-6 L 0.06042 0.41481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21" y="20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 nodeType="clickPar">
                      <p:stCondLst>
                        <p:cond delay="0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 nodeType="clickPar">
                      <p:stCondLst>
                        <p:cond delay="0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 nodeType="clickPar">
                      <p:stCondLst>
                        <p:cond delay="0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 nodeType="clickPar">
                      <p:stCondLst>
                        <p:cond delay="0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1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7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0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50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"/>
                  </p:tgtEl>
                </p:cond>
              </p:nextCondLst>
            </p:seq>
          </p:childTnLst>
        </p:cTn>
      </p:par>
    </p:tnLst>
    <p:bldLst>
      <p:bldP spid="70" grpId="0"/>
      <p:bldP spid="83" grpId="0"/>
      <p:bldP spid="84" grpId="0"/>
      <p:bldP spid="85" grpId="0"/>
      <p:bldP spid="86" grpId="0"/>
      <p:bldP spid="87" grpId="0"/>
      <p:bldP spid="75" grpId="0"/>
      <p:bldP spid="7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TextBox 4"/>
          <p:cNvSpPr txBox="1">
            <a:spLocks noChangeArrowheads="1"/>
          </p:cNvSpPr>
          <p:nvPr/>
        </p:nvSpPr>
        <p:spPr bwMode="auto">
          <a:xfrm>
            <a:off x="6444208" y="404664"/>
            <a:ext cx="226215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>
              <a:defRPr/>
            </a:pPr>
            <a:r>
              <a:rPr lang="ru-RU" sz="3600" b="1" dirty="0" smtClean="0">
                <a:effectLst>
                  <a:outerShdw blurRad="38100" dist="38100" dir="2700000" algn="tl">
                    <a:srgbClr val="676A55"/>
                  </a:outerShdw>
                </a:effectLst>
                <a:latin typeface="Times New Roman" pitchFamily="18" charset="0"/>
                <a:cs typeface="Times New Roman" pitchFamily="18" charset="0"/>
              </a:rPr>
              <a:t>20.01.2015</a:t>
            </a:r>
            <a:endParaRPr lang="ru-RU" sz="3600" b="1" dirty="0">
              <a:effectLst>
                <a:outerShdw blurRad="38100" dist="38100" dir="2700000" algn="tl">
                  <a:srgbClr val="676A55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1628800"/>
            <a:ext cx="7921625" cy="280076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8800" b="1" i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Times New Roman" pitchFamily="18" charset="0"/>
              </a:rPr>
              <a:t>Логарифмд</a:t>
            </a:r>
            <a:r>
              <a:rPr lang="kk-KZ" sz="88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Times New Roman" pitchFamily="18" charset="0"/>
              </a:rPr>
              <a:t>ік функция</a:t>
            </a:r>
            <a:endParaRPr lang="ru-RU" sz="88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Times New Roman" pitchFamily="18" charset="0"/>
            </a:endParaRPr>
          </a:p>
        </p:txBody>
      </p:sp>
      <p:sp>
        <p:nvSpPr>
          <p:cNvPr id="8196" name="Номер слайда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B9AB6221-5D97-4AEB-809C-68A24021E891}" type="slidenum">
              <a:rPr lang="ru-RU" altLang="ru-RU">
                <a:solidFill>
                  <a:schemeClr val="tx2"/>
                </a:solidFill>
              </a:rPr>
              <a:pPr eaLnBrk="1" hangingPunct="1"/>
              <a:t>3</a:t>
            </a:fld>
            <a:endParaRPr lang="ru-RU" altLang="ru-RU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390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F78792B-834A-458C-8D4A-FD254FE1F2EC}" type="slidenum">
              <a:rPr lang="ru-RU" altLang="ru-RU">
                <a:solidFill>
                  <a:schemeClr val="tx2"/>
                </a:solidFill>
              </a:rPr>
              <a:pPr eaLnBrk="1" hangingPunct="1"/>
              <a:t>4</a:t>
            </a:fld>
            <a:endParaRPr lang="ru-RU" altLang="ru-RU">
              <a:solidFill>
                <a:schemeClr val="tx2"/>
              </a:solidFill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755650" y="1844675"/>
            <a:ext cx="7561263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4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log</a:t>
            </a:r>
            <a:r>
              <a:rPr lang="en-US" sz="4800" b="1" i="1" baseline="-25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800" b="1" i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4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&gt; 0 и </a:t>
            </a:r>
            <a:r>
              <a:rPr lang="ru-RU" sz="4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≠ 1), </a:t>
            </a:r>
            <a:r>
              <a:rPr lang="ru-RU" sz="4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формуласымен</a:t>
            </a:r>
            <a:r>
              <a:rPr lang="ru-RU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берілген</a:t>
            </a:r>
            <a:r>
              <a:rPr lang="ru-RU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функцияны</a:t>
            </a:r>
            <a:r>
              <a:rPr lang="ru-RU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логарифмдік</a:t>
            </a: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функция </a:t>
            </a:r>
            <a:r>
              <a:rPr lang="ru-RU" sz="4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атайды</a:t>
            </a:r>
            <a:r>
              <a:rPr lang="ru-RU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619250" y="820095"/>
            <a:ext cx="576103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АНЫ</a:t>
            </a:r>
            <a:r>
              <a:rPr lang="kk-K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ҚТАМА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96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E7355CC-A619-4C41-9F76-AA4ABC1E4196}" type="slidenum">
              <a:rPr lang="ru-RU" altLang="ru-RU">
                <a:solidFill>
                  <a:schemeClr val="tx2"/>
                </a:solidFill>
              </a:rPr>
              <a:pPr eaLnBrk="1" hangingPunct="1"/>
              <a:t>5</a:t>
            </a:fld>
            <a:endParaRPr lang="ru-RU" altLang="ru-RU">
              <a:solidFill>
                <a:schemeClr val="tx2"/>
              </a:solidFill>
            </a:endParaRPr>
          </a:p>
        </p:txBody>
      </p:sp>
      <p:graphicFrame>
        <p:nvGraphicFramePr>
          <p:cNvPr id="13315" name="Object 2"/>
          <p:cNvGraphicFramePr>
            <a:graphicFrameLocks noChangeAspect="1"/>
          </p:cNvGraphicFramePr>
          <p:nvPr/>
        </p:nvGraphicFramePr>
        <p:xfrm>
          <a:off x="611188" y="1484313"/>
          <a:ext cx="1676400" cy="57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6" name="Формула" r:id="rId3" imgW="647419" imgH="215806" progId="Equation.3">
                  <p:embed/>
                </p:oleObj>
              </mc:Choice>
              <mc:Fallback>
                <p:oleObj name="Формула" r:id="rId3" imgW="647419" imgH="21580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1484313"/>
                        <a:ext cx="1676400" cy="573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6" name="Object 9"/>
          <p:cNvGraphicFramePr>
            <a:graphicFrameLocks noChangeAspect="1"/>
          </p:cNvGraphicFramePr>
          <p:nvPr/>
        </p:nvGraphicFramePr>
        <p:xfrm>
          <a:off x="539750" y="3789363"/>
          <a:ext cx="1728788" cy="922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7" name="Формула" r:id="rId5" imgW="660113" imgH="342751" progId="Equation.3">
                  <p:embed/>
                </p:oleObj>
              </mc:Choice>
              <mc:Fallback>
                <p:oleObj name="Формула" r:id="rId5" imgW="660113" imgH="34275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3789363"/>
                        <a:ext cx="1728788" cy="922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7212794"/>
              </p:ext>
            </p:extLst>
          </p:nvPr>
        </p:nvGraphicFramePr>
        <p:xfrm>
          <a:off x="539750" y="2133600"/>
          <a:ext cx="7858126" cy="16430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8217"/>
                <a:gridCol w="936098"/>
                <a:gridCol w="1008105"/>
                <a:gridCol w="936098"/>
                <a:gridCol w="936098"/>
                <a:gridCol w="1008105"/>
                <a:gridCol w="945405"/>
              </a:tblGrid>
              <a:tr h="785813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x</a:t>
                      </a:r>
                      <a:endParaRPr lang="ru-RU" sz="3200" b="1" i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¼</a:t>
                      </a:r>
                      <a:endParaRPr lang="ru-RU" sz="3200" b="1" i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½</a:t>
                      </a:r>
                      <a:endParaRPr lang="ru-RU" sz="3200" b="1" i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1</a:t>
                      </a:r>
                      <a:endParaRPr lang="ru-RU" sz="3200" b="1" i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2</a:t>
                      </a:r>
                      <a:endParaRPr lang="ru-RU" sz="3200" b="1" i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4</a:t>
                      </a:r>
                      <a:endParaRPr lang="ru-RU" sz="3200" b="1" i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8</a:t>
                      </a:r>
                      <a:endParaRPr lang="ru-RU" sz="3200" b="1" i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</a:tr>
              <a:tr h="85725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y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dirty="0" smtClean="0"/>
                        <a:t>= log</a:t>
                      </a:r>
                      <a:r>
                        <a:rPr lang="en-US" sz="1600" dirty="0" smtClean="0"/>
                        <a:t>2</a:t>
                      </a:r>
                      <a:r>
                        <a:rPr lang="en-US" sz="2400" dirty="0" smtClean="0"/>
                        <a:t>x</a:t>
                      </a:r>
                      <a:endParaRPr lang="ru-RU" sz="2400" b="1" i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endParaRPr lang="ru-RU" sz="3200" b="1" i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endParaRPr lang="ru-RU" sz="3200" b="1" i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endParaRPr lang="ru-RU" sz="3200" b="1" i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endParaRPr lang="ru-RU" sz="3200" b="1" i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endParaRPr lang="ru-RU" sz="3200" b="1" i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endParaRPr lang="ru-RU" sz="3200" b="1" i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1989369"/>
              </p:ext>
            </p:extLst>
          </p:nvPr>
        </p:nvGraphicFramePr>
        <p:xfrm>
          <a:off x="539750" y="4652963"/>
          <a:ext cx="7858125" cy="164306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92270"/>
                <a:gridCol w="1008105"/>
                <a:gridCol w="792083"/>
                <a:gridCol w="864090"/>
                <a:gridCol w="936098"/>
                <a:gridCol w="864090"/>
                <a:gridCol w="801389"/>
              </a:tblGrid>
              <a:tr h="785812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x</a:t>
                      </a:r>
                      <a:endParaRPr lang="ru-RU" sz="3200" b="1" i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¼</a:t>
                      </a:r>
                      <a:endParaRPr lang="ru-RU" sz="3200" b="1" i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½</a:t>
                      </a:r>
                      <a:endParaRPr lang="ru-RU" sz="3200" b="1" i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1</a:t>
                      </a:r>
                      <a:endParaRPr lang="ru-RU" sz="3200" b="1" i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2</a:t>
                      </a:r>
                      <a:endParaRPr lang="ru-RU" sz="3200" b="1" i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4</a:t>
                      </a:r>
                      <a:endParaRPr lang="ru-RU" sz="3200" b="1" i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8</a:t>
                      </a:r>
                      <a:endParaRPr lang="ru-RU" sz="3200" b="1" i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</a:tr>
              <a:tr h="85725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y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dirty="0" smtClean="0"/>
                        <a:t>= log</a:t>
                      </a:r>
                      <a:r>
                        <a:rPr lang="ru-RU" sz="1600" dirty="0" smtClean="0"/>
                        <a:t>1/2</a:t>
                      </a:r>
                      <a:r>
                        <a:rPr lang="en-US" sz="2400" dirty="0" smtClean="0"/>
                        <a:t>x</a:t>
                      </a:r>
                      <a:endParaRPr lang="ru-RU" sz="2400" b="1" i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endParaRPr lang="ru-RU" sz="3200" b="1" i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endParaRPr lang="ru-RU" sz="3200" b="1" i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endParaRPr lang="ru-RU" sz="3200" b="1" i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endParaRPr lang="ru-RU" sz="3200" b="1" i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endParaRPr lang="ru-RU" sz="3200" b="1" i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endParaRPr lang="ru-RU" sz="3200" b="1" i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</a:tr>
            </a:tbl>
          </a:graphicData>
        </a:graphic>
      </p:graphicFrame>
      <p:sp>
        <p:nvSpPr>
          <p:cNvPr id="13369" name="Прямоугольник 8"/>
          <p:cNvSpPr>
            <a:spLocks noChangeArrowheads="1"/>
          </p:cNvSpPr>
          <p:nvPr/>
        </p:nvSpPr>
        <p:spPr bwMode="auto">
          <a:xfrm>
            <a:off x="900113" y="260350"/>
            <a:ext cx="7488237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ru-RU" sz="3200" b="1" dirty="0" smtClean="0">
                <a:latin typeface="Times New Roman" pitchFamily="18" charset="0"/>
                <a:cs typeface="Times New Roman" pitchFamily="18" charset="0"/>
              </a:rPr>
              <a:t>y </a:t>
            </a:r>
            <a:r>
              <a:rPr lang="en-US" altLang="ru-RU" sz="3200" b="1" dirty="0">
                <a:latin typeface="Times New Roman" pitchFamily="18" charset="0"/>
                <a:cs typeface="Times New Roman" pitchFamily="18" charset="0"/>
              </a:rPr>
              <a:t>= log</a:t>
            </a:r>
            <a:r>
              <a:rPr lang="en-US" altLang="ru-RU" sz="11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3200" b="1" dirty="0"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kk-KZ" altLang="ru-RU" sz="3200" b="1" dirty="0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3200" b="1" dirty="0">
                <a:latin typeface="Times New Roman" pitchFamily="18" charset="0"/>
                <a:cs typeface="Times New Roman" pitchFamily="18" charset="0"/>
              </a:rPr>
              <a:t>y = log</a:t>
            </a:r>
            <a:r>
              <a:rPr lang="ru-RU" altLang="ru-RU" sz="1100" b="1" dirty="0">
                <a:latin typeface="Times New Roman" pitchFamily="18" charset="0"/>
                <a:cs typeface="Times New Roman" pitchFamily="18" charset="0"/>
              </a:rPr>
              <a:t>1/2</a:t>
            </a:r>
            <a:r>
              <a:rPr lang="en-US" altLang="ru-RU" sz="32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kk-KZ" altLang="ru-RU" sz="3200" b="1" dirty="0" smtClean="0">
                <a:latin typeface="Times New Roman" pitchFamily="18" charset="0"/>
                <a:cs typeface="Times New Roman" pitchFamily="18" charset="0"/>
              </a:rPr>
              <a:t> функцияларының графиктерін құру </a:t>
            </a:r>
            <a:endParaRPr lang="ru-RU" altLang="ru-RU" sz="32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endParaRPr lang="ru-RU" altLang="ru-RU" sz="32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endParaRPr lang="ru-RU" alt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71799" y="2865710"/>
            <a:ext cx="7040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-2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29552" y="2852936"/>
            <a:ext cx="60305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-1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15565" y="2857281"/>
            <a:ext cx="5613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0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806273" y="2852936"/>
            <a:ext cx="4219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732240" y="2865710"/>
            <a:ext cx="5229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709113" y="2780928"/>
            <a:ext cx="5164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88060" y="5313982"/>
            <a:ext cx="5229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245814" y="5301208"/>
            <a:ext cx="4219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141257" y="5305553"/>
            <a:ext cx="5613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0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034612" y="5301208"/>
            <a:ext cx="60305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-1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842740" y="5313982"/>
            <a:ext cx="7040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-2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690796" y="5229200"/>
            <a:ext cx="6976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-3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55616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 стрелкой 1"/>
          <p:cNvCxnSpPr/>
          <p:nvPr/>
        </p:nvCxnSpPr>
        <p:spPr>
          <a:xfrm rot="5400000" flipH="1" flipV="1">
            <a:off x="-1071562" y="4000500"/>
            <a:ext cx="4857750" cy="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Group 4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2860213"/>
              </p:ext>
            </p:extLst>
          </p:nvPr>
        </p:nvGraphicFramePr>
        <p:xfrm>
          <a:off x="643327" y="836613"/>
          <a:ext cx="7385057" cy="5611820"/>
        </p:xfrm>
        <a:graphic>
          <a:graphicData uri="http://schemas.openxmlformats.org/drawingml/2006/table">
            <a:tbl>
              <a:tblPr/>
              <a:tblGrid>
                <a:gridCol w="368348"/>
                <a:gridCol w="369993"/>
                <a:gridCol w="368348"/>
                <a:gridCol w="369994"/>
                <a:gridCol w="369993"/>
                <a:gridCol w="369994"/>
                <a:gridCol w="368348"/>
                <a:gridCol w="369993"/>
                <a:gridCol w="368348"/>
                <a:gridCol w="369994"/>
                <a:gridCol w="368348"/>
                <a:gridCol w="368348"/>
                <a:gridCol w="369993"/>
                <a:gridCol w="346970"/>
                <a:gridCol w="373281"/>
                <a:gridCol w="388081"/>
                <a:gridCol w="369994"/>
                <a:gridCol w="368348"/>
                <a:gridCol w="369993"/>
                <a:gridCol w="368348"/>
              </a:tblGrid>
              <a:tr h="2805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05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05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05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05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05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05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05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05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05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05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05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05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05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05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05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05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05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05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05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Полилиния 3"/>
          <p:cNvSpPr/>
          <p:nvPr/>
        </p:nvSpPr>
        <p:spPr>
          <a:xfrm>
            <a:off x="1500188" y="2928938"/>
            <a:ext cx="4579937" cy="2744787"/>
          </a:xfrm>
          <a:custGeom>
            <a:avLst/>
            <a:gdLst>
              <a:gd name="connsiteX0" fmla="*/ 3175 w 4579937"/>
              <a:gd name="connsiteY0" fmla="*/ 2744787 h 2744787"/>
              <a:gd name="connsiteX1" fmla="*/ 22225 w 4579937"/>
              <a:gd name="connsiteY1" fmla="*/ 2506662 h 2744787"/>
              <a:gd name="connsiteX2" fmla="*/ 136525 w 4579937"/>
              <a:gd name="connsiteY2" fmla="*/ 2001837 h 2744787"/>
              <a:gd name="connsiteX3" fmla="*/ 412750 w 4579937"/>
              <a:gd name="connsiteY3" fmla="*/ 1506537 h 2744787"/>
              <a:gd name="connsiteX4" fmla="*/ 936625 w 4579937"/>
              <a:gd name="connsiteY4" fmla="*/ 1068387 h 2744787"/>
              <a:gd name="connsiteX5" fmla="*/ 2051050 w 4579937"/>
              <a:gd name="connsiteY5" fmla="*/ 601662 h 2744787"/>
              <a:gd name="connsiteX6" fmla="*/ 4194175 w 4579937"/>
              <a:gd name="connsiteY6" fmla="*/ 87312 h 2744787"/>
              <a:gd name="connsiteX7" fmla="*/ 4365625 w 4579937"/>
              <a:gd name="connsiteY7" fmla="*/ 77787 h 2744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9937" h="2744787">
                <a:moveTo>
                  <a:pt x="3175" y="2744787"/>
                </a:moveTo>
                <a:cubicBezTo>
                  <a:pt x="1587" y="2687637"/>
                  <a:pt x="0" y="2630487"/>
                  <a:pt x="22225" y="2506662"/>
                </a:cubicBezTo>
                <a:cubicBezTo>
                  <a:pt x="44450" y="2382837"/>
                  <a:pt x="71438" y="2168524"/>
                  <a:pt x="136525" y="2001837"/>
                </a:cubicBezTo>
                <a:cubicBezTo>
                  <a:pt x="201612" y="1835150"/>
                  <a:pt x="279400" y="1662112"/>
                  <a:pt x="412750" y="1506537"/>
                </a:cubicBezTo>
                <a:cubicBezTo>
                  <a:pt x="546100" y="1350962"/>
                  <a:pt x="663575" y="1219199"/>
                  <a:pt x="936625" y="1068387"/>
                </a:cubicBezTo>
                <a:cubicBezTo>
                  <a:pt x="1209675" y="917575"/>
                  <a:pt x="1508125" y="765174"/>
                  <a:pt x="2051050" y="601662"/>
                </a:cubicBezTo>
                <a:cubicBezTo>
                  <a:pt x="2593975" y="438150"/>
                  <a:pt x="3808413" y="174624"/>
                  <a:pt x="4194175" y="87312"/>
                </a:cubicBezTo>
                <a:cubicBezTo>
                  <a:pt x="4579937" y="0"/>
                  <a:pt x="4365625" y="77787"/>
                  <a:pt x="4365625" y="77787"/>
                </a:cubicBezTo>
              </a:path>
            </a:pathLst>
          </a:cu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85813" y="3714750"/>
            <a:ext cx="3635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ru-RU" sz="2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altLang="ru-RU" sz="28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85813" y="3214688"/>
            <a:ext cx="3635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ru-RU" sz="2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altLang="ru-RU" sz="28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785813" y="2786063"/>
            <a:ext cx="3635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ru-RU" sz="2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altLang="ru-RU" sz="28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214438" y="4000500"/>
            <a:ext cx="28575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214438" y="3071813"/>
            <a:ext cx="285750" cy="158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214438" y="3500438"/>
            <a:ext cx="285750" cy="158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214438" y="5000625"/>
            <a:ext cx="28575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214438" y="5500688"/>
            <a:ext cx="285750" cy="158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642938" y="4714875"/>
            <a:ext cx="5746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ru-RU" sz="2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- 1</a:t>
            </a:r>
            <a:endParaRPr lang="ru-RU" altLang="ru-RU" sz="28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642938" y="5214938"/>
            <a:ext cx="5746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ru-RU" sz="2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- 2</a:t>
            </a:r>
            <a:endParaRPr lang="ru-RU" altLang="ru-RU" sz="28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1214438" y="6000750"/>
            <a:ext cx="28575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642938" y="5715000"/>
            <a:ext cx="5746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ru-RU" sz="2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altLang="ru-RU" sz="28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5500688" y="4429125"/>
            <a:ext cx="42862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ru-RU" sz="4000" b="1" i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altLang="ru-RU" sz="4000" b="1" i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3357563" y="4643438"/>
            <a:ext cx="3635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alt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5214938" y="4714875"/>
            <a:ext cx="3635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ru-RU" sz="2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altLang="ru-RU" sz="28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олилиния 35"/>
          <p:cNvSpPr/>
          <p:nvPr/>
        </p:nvSpPr>
        <p:spPr>
          <a:xfrm flipV="1">
            <a:off x="1476375" y="3213100"/>
            <a:ext cx="4524375" cy="2716213"/>
          </a:xfrm>
          <a:custGeom>
            <a:avLst/>
            <a:gdLst>
              <a:gd name="connsiteX0" fmla="*/ 3175 w 4579937"/>
              <a:gd name="connsiteY0" fmla="*/ 2744787 h 2744787"/>
              <a:gd name="connsiteX1" fmla="*/ 22225 w 4579937"/>
              <a:gd name="connsiteY1" fmla="*/ 2506662 h 2744787"/>
              <a:gd name="connsiteX2" fmla="*/ 136525 w 4579937"/>
              <a:gd name="connsiteY2" fmla="*/ 2001837 h 2744787"/>
              <a:gd name="connsiteX3" fmla="*/ 412750 w 4579937"/>
              <a:gd name="connsiteY3" fmla="*/ 1506537 h 2744787"/>
              <a:gd name="connsiteX4" fmla="*/ 936625 w 4579937"/>
              <a:gd name="connsiteY4" fmla="*/ 1068387 h 2744787"/>
              <a:gd name="connsiteX5" fmla="*/ 2051050 w 4579937"/>
              <a:gd name="connsiteY5" fmla="*/ 601662 h 2744787"/>
              <a:gd name="connsiteX6" fmla="*/ 4194175 w 4579937"/>
              <a:gd name="connsiteY6" fmla="*/ 87312 h 2744787"/>
              <a:gd name="connsiteX7" fmla="*/ 4365625 w 4579937"/>
              <a:gd name="connsiteY7" fmla="*/ 77787 h 2744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9937" h="2744787">
                <a:moveTo>
                  <a:pt x="3175" y="2744787"/>
                </a:moveTo>
                <a:cubicBezTo>
                  <a:pt x="1587" y="2687637"/>
                  <a:pt x="0" y="2630487"/>
                  <a:pt x="22225" y="2506662"/>
                </a:cubicBezTo>
                <a:cubicBezTo>
                  <a:pt x="44450" y="2382837"/>
                  <a:pt x="71438" y="2168524"/>
                  <a:pt x="136525" y="2001837"/>
                </a:cubicBezTo>
                <a:cubicBezTo>
                  <a:pt x="201612" y="1835150"/>
                  <a:pt x="279400" y="1662112"/>
                  <a:pt x="412750" y="1506537"/>
                </a:cubicBezTo>
                <a:cubicBezTo>
                  <a:pt x="546100" y="1350962"/>
                  <a:pt x="663575" y="1219199"/>
                  <a:pt x="936625" y="1068387"/>
                </a:cubicBezTo>
                <a:cubicBezTo>
                  <a:pt x="1209675" y="917575"/>
                  <a:pt x="1508125" y="765174"/>
                  <a:pt x="2051050" y="601662"/>
                </a:cubicBezTo>
                <a:cubicBezTo>
                  <a:pt x="2593975" y="438150"/>
                  <a:pt x="3808413" y="174624"/>
                  <a:pt x="4194175" y="87312"/>
                </a:cubicBezTo>
                <a:cubicBezTo>
                  <a:pt x="4579937" y="0"/>
                  <a:pt x="4365625" y="77787"/>
                  <a:pt x="4365625" y="77787"/>
                </a:cubicBezTo>
              </a:path>
            </a:pathLst>
          </a:cu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5643563" y="5929313"/>
            <a:ext cx="142875" cy="142875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3419475" y="5229225"/>
            <a:ext cx="142875" cy="142875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2428875" y="4929188"/>
            <a:ext cx="142875" cy="142875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1571625" y="3929063"/>
            <a:ext cx="142875" cy="142875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1428750" y="3429000"/>
            <a:ext cx="142875" cy="142875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1500188" y="1428750"/>
            <a:ext cx="4127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ru-RU" sz="4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altLang="ru-RU" sz="4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Прямая со стрелкой 44"/>
          <p:cNvCxnSpPr/>
          <p:nvPr/>
        </p:nvCxnSpPr>
        <p:spPr>
          <a:xfrm>
            <a:off x="571500" y="4500563"/>
            <a:ext cx="5429250" cy="1587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rot="5400000">
            <a:off x="1786732" y="4499769"/>
            <a:ext cx="285750" cy="158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rot="5400000">
            <a:off x="2286794" y="4499769"/>
            <a:ext cx="28575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rot="5400000">
            <a:off x="3358357" y="4499769"/>
            <a:ext cx="285750" cy="158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rot="5400000">
            <a:off x="5438031" y="4499769"/>
            <a:ext cx="285750" cy="158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7158014"/>
              </p:ext>
            </p:extLst>
          </p:nvPr>
        </p:nvGraphicFramePr>
        <p:xfrm>
          <a:off x="6056313" y="1220788"/>
          <a:ext cx="2706687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0" name="Формула" r:id="rId3" imgW="647640" imgH="215640" progId="Equation.3">
                  <p:embed/>
                </p:oleObj>
              </mc:Choice>
              <mc:Fallback>
                <p:oleObj name="Формула" r:id="rId3" imgW="64764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6313" y="1220788"/>
                        <a:ext cx="2706687" cy="8001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1894698"/>
              </p:ext>
            </p:extLst>
          </p:nvPr>
        </p:nvGraphicFramePr>
        <p:xfrm>
          <a:off x="6305550" y="4976813"/>
          <a:ext cx="2632075" cy="738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1" name="Формула" r:id="rId5" imgW="723600" imgH="228600" progId="Equation.3">
                  <p:embed/>
                </p:oleObj>
              </mc:Choice>
              <mc:Fallback>
                <p:oleObj name="Формула" r:id="rId5" imgW="723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5550" y="4976813"/>
                        <a:ext cx="2632075" cy="73818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94343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500"/>
                            </p:stCondLst>
                            <p:childTnLst>
                              <p:par>
                                <p:cTn id="6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000"/>
                            </p:stCondLst>
                            <p:childTnLst>
                              <p:par>
                                <p:cTn id="7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500"/>
                            </p:stCondLst>
                            <p:childTnLst>
                              <p:par>
                                <p:cTn id="7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9000"/>
                            </p:stCondLst>
                            <p:childTnLst>
                              <p:par>
                                <p:cTn id="8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"/>
                            </p:stCondLst>
                            <p:childTnLst>
                              <p:par>
                                <p:cTn id="9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000"/>
                            </p:stCondLst>
                            <p:childTnLst>
                              <p:par>
                                <p:cTn id="10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500"/>
                            </p:stCondLst>
                            <p:childTnLst>
                              <p:par>
                                <p:cTn id="10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3500"/>
                            </p:stCondLst>
                            <p:childTnLst>
                              <p:par>
                                <p:cTn id="1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0"/>
                            </p:stCondLst>
                            <p:childTnLst>
                              <p:par>
                                <p:cTn id="1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500"/>
                            </p:stCondLst>
                            <p:childTnLst>
                              <p:par>
                                <p:cTn id="1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3" grpId="0"/>
      <p:bldP spid="14" grpId="0"/>
      <p:bldP spid="16" grpId="0"/>
      <p:bldP spid="31" grpId="0"/>
      <p:bldP spid="32" grpId="0"/>
      <p:bldP spid="33" grpId="0"/>
      <p:bldP spid="37" grpId="0" animBg="1"/>
      <p:bldP spid="38" grpId="0" animBg="1"/>
      <p:bldP spid="39" grpId="0" animBg="1"/>
      <p:bldP spid="40" grpId="0" animBg="1"/>
      <p:bldP spid="41" grpId="0" animBg="1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4" name="TextBox 1"/>
          <p:cNvSpPr txBox="1">
            <a:spLocks noChangeArrowheads="1"/>
          </p:cNvSpPr>
          <p:nvPr/>
        </p:nvSpPr>
        <p:spPr bwMode="auto">
          <a:xfrm>
            <a:off x="539750" y="188913"/>
            <a:ext cx="81359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 = </a:t>
            </a:r>
            <a:r>
              <a:rPr lang="en-US" sz="36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log</a:t>
            </a:r>
            <a:r>
              <a:rPr lang="en-US" sz="24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x, a &gt; </a:t>
            </a:r>
            <a:r>
              <a:rPr lang="en-US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функция </a:t>
            </a:r>
            <a:r>
              <a:rPr lang="kk-KZ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қасиеттері:</a:t>
            </a:r>
            <a:endParaRPr lang="ru-RU" sz="36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3" name="Номер слайда 6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4B34BD0F-AFAE-49D8-9478-4375D55121DC}" type="slidenum">
              <a:rPr lang="ru-RU" altLang="ru-RU">
                <a:solidFill>
                  <a:schemeClr val="tx2"/>
                </a:solidFill>
              </a:rPr>
              <a:pPr eaLnBrk="1" hangingPunct="1"/>
              <a:t>7</a:t>
            </a:fld>
            <a:endParaRPr lang="ru-RU" altLang="ru-RU">
              <a:solidFill>
                <a:schemeClr val="tx2"/>
              </a:solidFill>
            </a:endParaRPr>
          </a:p>
        </p:txBody>
      </p:sp>
      <p:sp>
        <p:nvSpPr>
          <p:cNvPr id="4101" name="Rectangle 57"/>
          <p:cNvSpPr>
            <a:spLocks noChangeArrowheads="1"/>
          </p:cNvSpPr>
          <p:nvPr/>
        </p:nvSpPr>
        <p:spPr bwMode="auto">
          <a:xfrm>
            <a:off x="4140200" y="1264573"/>
            <a:ext cx="4752975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tabLst>
                <a:tab pos="457200" algn="l"/>
              </a:tabLst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D(f)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анықталу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облысы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+.</a:t>
            </a:r>
          </a:p>
          <a:p>
            <a:pPr>
              <a:tabLst>
                <a:tab pos="457200" algn="l"/>
              </a:tabLst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E(f)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мәндер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жиынын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tabLst>
                <a:tab pos="457200" algn="l"/>
              </a:tabLst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3. Функция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тақ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та,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жұп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болмайды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457200" algn="l"/>
              </a:tabLst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4. </a:t>
            </a:r>
          </a:p>
          <a:p>
            <a:pPr>
              <a:tabLst>
                <a:tab pos="457200" algn="l"/>
              </a:tabLst>
              <a:defRPr/>
            </a:pP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x € (1; +</a:t>
            </a:r>
            <a:r>
              <a:rPr lang="ru-RU" sz="2800" b="1" dirty="0">
                <a:latin typeface="Times New Roman" pitchFamily="18" charset="0"/>
              </a:rPr>
              <a:t>∞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       у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&gt; 0 </a:t>
            </a:r>
          </a:p>
          <a:p>
            <a:pPr>
              <a:tabLst>
                <a:tab pos="457200" algn="l"/>
              </a:tabLst>
              <a:defRPr/>
            </a:pP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х € (0; 1)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у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&lt; 0 .</a:t>
            </a:r>
          </a:p>
          <a:p>
            <a:pPr>
              <a:tabLst>
                <a:tab pos="457200" algn="l"/>
              </a:tabLst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6. Функция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қатаң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өспелі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457200" algn="l"/>
              </a:tabLst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x € (0; +</a:t>
            </a:r>
            <a:r>
              <a:rPr lang="ru-RU" sz="2800" b="1" dirty="0">
                <a:latin typeface="Times New Roman" pitchFamily="18" charset="0"/>
              </a:rPr>
              <a:t>∞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>
              <a:tabLst>
                <a:tab pos="457200" algn="l"/>
              </a:tabLst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7. Функция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үзіксіз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365" name="Group 46"/>
          <p:cNvGrpSpPr>
            <a:grpSpLocks/>
          </p:cNvGrpSpPr>
          <p:nvPr/>
        </p:nvGrpSpPr>
        <p:grpSpPr bwMode="auto">
          <a:xfrm>
            <a:off x="250825" y="1196975"/>
            <a:ext cx="3821113" cy="3960813"/>
            <a:chOff x="1383" y="391"/>
            <a:chExt cx="2271" cy="1906"/>
          </a:xfrm>
        </p:grpSpPr>
        <p:grpSp>
          <p:nvGrpSpPr>
            <p:cNvPr id="15366" name="Группа 91"/>
            <p:cNvGrpSpPr>
              <a:grpSpLocks/>
            </p:cNvGrpSpPr>
            <p:nvPr/>
          </p:nvGrpSpPr>
          <p:grpSpPr bwMode="auto">
            <a:xfrm>
              <a:off x="2517" y="572"/>
              <a:ext cx="953" cy="227"/>
              <a:chOff x="2071100" y="1276170"/>
              <a:chExt cx="1785950" cy="608012"/>
            </a:xfrm>
          </p:grpSpPr>
          <p:sp>
            <p:nvSpPr>
              <p:cNvPr id="91" name="Прямоугольник 90"/>
              <p:cNvSpPr/>
              <p:nvPr/>
            </p:nvSpPr>
            <p:spPr>
              <a:xfrm>
                <a:off x="2071258" y="1276307"/>
                <a:ext cx="1785824" cy="570877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graphicFrame>
            <p:nvGraphicFramePr>
              <p:cNvPr id="15404" name="Object 2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649845345"/>
                  </p:ext>
                </p:extLst>
              </p:nvPr>
            </p:nvGraphicFramePr>
            <p:xfrm>
              <a:off x="2143108" y="1276170"/>
              <a:ext cx="1676400" cy="60801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15" name="Формула" r:id="rId3" imgW="647700" imgH="228600" progId="Equation.3">
                      <p:embed/>
                    </p:oleObj>
                  </mc:Choice>
                  <mc:Fallback>
                    <p:oleObj name="Формула" r:id="rId3" imgW="647700" imgH="22860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143108" y="1276170"/>
                            <a:ext cx="1676400" cy="608012"/>
                          </a:xfrm>
                          <a:prstGeom prst="rect">
                            <a:avLst/>
                          </a:prstGeom>
                          <a:solidFill>
                            <a:schemeClr val="bg1"/>
                          </a:solidFill>
                          <a:ln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15367" name="Rectangle 58"/>
            <p:cNvSpPr>
              <a:spLocks noChangeArrowheads="1"/>
            </p:cNvSpPr>
            <p:nvPr/>
          </p:nvSpPr>
          <p:spPr bwMode="auto">
            <a:xfrm>
              <a:off x="2200" y="1372"/>
              <a:ext cx="363" cy="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just"/>
              <a:r>
                <a:rPr lang="ru-RU" altLang="ru-RU" b="1">
                  <a:cs typeface="Times New Roman" pitchFamily="18" charset="0"/>
                </a:rPr>
                <a:t> 1</a:t>
              </a:r>
              <a:endParaRPr lang="ru-RU" altLang="ru-RU" b="1"/>
            </a:p>
          </p:txBody>
        </p:sp>
        <p:grpSp>
          <p:nvGrpSpPr>
            <p:cNvPr id="15368" name="Группа 65"/>
            <p:cNvGrpSpPr>
              <a:grpSpLocks/>
            </p:cNvGrpSpPr>
            <p:nvPr/>
          </p:nvGrpSpPr>
          <p:grpSpPr bwMode="auto">
            <a:xfrm>
              <a:off x="1383" y="391"/>
              <a:ext cx="2271" cy="1906"/>
              <a:chOff x="1000125" y="2786063"/>
              <a:chExt cx="2702235" cy="2108200"/>
            </a:xfrm>
          </p:grpSpPr>
          <p:grpSp>
            <p:nvGrpSpPr>
              <p:cNvPr id="15369" name="Группа 36"/>
              <p:cNvGrpSpPr>
                <a:grpSpLocks/>
              </p:cNvGrpSpPr>
              <p:nvPr/>
            </p:nvGrpSpPr>
            <p:grpSpPr bwMode="auto">
              <a:xfrm>
                <a:off x="1000125" y="2786063"/>
                <a:ext cx="2702235" cy="2108200"/>
                <a:chOff x="571472" y="500042"/>
                <a:chExt cx="3724728" cy="2904689"/>
              </a:xfrm>
            </p:grpSpPr>
            <p:grpSp>
              <p:nvGrpSpPr>
                <p:cNvPr id="15372" name="Group 7"/>
                <p:cNvGrpSpPr>
                  <a:grpSpLocks/>
                </p:cNvGrpSpPr>
                <p:nvPr/>
              </p:nvGrpSpPr>
              <p:grpSpPr bwMode="auto">
                <a:xfrm>
                  <a:off x="571472" y="500042"/>
                  <a:ext cx="3724728" cy="2904689"/>
                  <a:chOff x="2409" y="164"/>
                  <a:chExt cx="3295" cy="3107"/>
                </a:xfrm>
              </p:grpSpPr>
              <p:grpSp>
                <p:nvGrpSpPr>
                  <p:cNvPr id="15375" name="Group 8"/>
                  <p:cNvGrpSpPr>
                    <a:grpSpLocks/>
                  </p:cNvGrpSpPr>
                  <p:nvPr/>
                </p:nvGrpSpPr>
                <p:grpSpPr bwMode="auto">
                  <a:xfrm>
                    <a:off x="2409" y="164"/>
                    <a:ext cx="3148" cy="3107"/>
                    <a:chOff x="2409" y="164"/>
                    <a:chExt cx="3148" cy="3107"/>
                  </a:xfrm>
                </p:grpSpPr>
                <p:sp>
                  <p:nvSpPr>
                    <p:cNvPr id="15378" name="Freeform 9"/>
                    <p:cNvSpPr>
                      <a:spLocks/>
                    </p:cNvSpPr>
                    <p:nvPr/>
                  </p:nvSpPr>
                  <p:spPr bwMode="auto">
                    <a:xfrm>
                      <a:off x="2426" y="211"/>
                      <a:ext cx="1" cy="3002"/>
                    </a:xfrm>
                    <a:custGeom>
                      <a:avLst/>
                      <a:gdLst>
                        <a:gd name="T0" fmla="*/ 0 w 1"/>
                        <a:gd name="T1" fmla="*/ 0 h 3002"/>
                        <a:gd name="T2" fmla="*/ 0 w 1"/>
                        <a:gd name="T3" fmla="*/ 3002 h 3002"/>
                        <a:gd name="T4" fmla="*/ 0 60000 65536"/>
                        <a:gd name="T5" fmla="*/ 0 60000 65536"/>
                        <a:gd name="T6" fmla="*/ 0 w 1"/>
                        <a:gd name="T7" fmla="*/ 0 h 3002"/>
                        <a:gd name="T8" fmla="*/ 1 w 1"/>
                        <a:gd name="T9" fmla="*/ 3002 h 3002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1" h="3002">
                          <a:moveTo>
                            <a:pt x="0" y="0"/>
                          </a:moveTo>
                          <a:lnTo>
                            <a:pt x="0" y="3002"/>
                          </a:lnTo>
                        </a:path>
                      </a:pathLst>
                    </a:custGeom>
                    <a:noFill/>
                    <a:ln w="9525" cap="flat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5379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409" y="2945"/>
                      <a:ext cx="3124" cy="8"/>
                    </a:xfrm>
                    <a:custGeom>
                      <a:avLst/>
                      <a:gdLst>
                        <a:gd name="T0" fmla="*/ 0 w 3124"/>
                        <a:gd name="T1" fmla="*/ 0 h 8"/>
                        <a:gd name="T2" fmla="*/ 3124 w 3124"/>
                        <a:gd name="T3" fmla="*/ 8 h 8"/>
                        <a:gd name="T4" fmla="*/ 0 60000 65536"/>
                        <a:gd name="T5" fmla="*/ 0 60000 65536"/>
                        <a:gd name="T6" fmla="*/ 0 w 3124"/>
                        <a:gd name="T7" fmla="*/ 0 h 8"/>
                        <a:gd name="T8" fmla="*/ 3124 w 3124"/>
                        <a:gd name="T9" fmla="*/ 8 h 8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3124" h="8">
                          <a:moveTo>
                            <a:pt x="0" y="0"/>
                          </a:moveTo>
                          <a:lnTo>
                            <a:pt x="3124" y="8"/>
                          </a:lnTo>
                        </a:path>
                      </a:pathLst>
                    </a:custGeom>
                    <a:noFill/>
                    <a:ln w="9525" cap="flat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5380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2677" y="211"/>
                      <a:ext cx="8" cy="2994"/>
                    </a:xfrm>
                    <a:custGeom>
                      <a:avLst/>
                      <a:gdLst>
                        <a:gd name="T0" fmla="*/ 0 w 8"/>
                        <a:gd name="T1" fmla="*/ 0 h 2994"/>
                        <a:gd name="T2" fmla="*/ 8 w 8"/>
                        <a:gd name="T3" fmla="*/ 2994 h 2994"/>
                        <a:gd name="T4" fmla="*/ 0 60000 65536"/>
                        <a:gd name="T5" fmla="*/ 0 60000 65536"/>
                        <a:gd name="T6" fmla="*/ 0 w 8"/>
                        <a:gd name="T7" fmla="*/ 0 h 2994"/>
                        <a:gd name="T8" fmla="*/ 8 w 8"/>
                        <a:gd name="T9" fmla="*/ 2994 h 2994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8" h="2994">
                          <a:moveTo>
                            <a:pt x="0" y="0"/>
                          </a:moveTo>
                          <a:lnTo>
                            <a:pt x="8" y="2994"/>
                          </a:lnTo>
                        </a:path>
                      </a:pathLst>
                    </a:custGeom>
                    <a:noFill/>
                    <a:ln w="9525" cap="flat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5381" name="Line 1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426" y="2704"/>
                      <a:ext cx="313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prstDash val="sysDot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5382" name="Freeform 13"/>
                    <p:cNvSpPr>
                      <a:spLocks/>
                    </p:cNvSpPr>
                    <p:nvPr/>
                  </p:nvSpPr>
                  <p:spPr bwMode="auto">
                    <a:xfrm>
                      <a:off x="2426" y="3203"/>
                      <a:ext cx="3124" cy="8"/>
                    </a:xfrm>
                    <a:custGeom>
                      <a:avLst/>
                      <a:gdLst>
                        <a:gd name="T0" fmla="*/ 0 w 3124"/>
                        <a:gd name="T1" fmla="*/ 0 h 8"/>
                        <a:gd name="T2" fmla="*/ 3124 w 3124"/>
                        <a:gd name="T3" fmla="*/ 8 h 8"/>
                        <a:gd name="T4" fmla="*/ 0 60000 65536"/>
                        <a:gd name="T5" fmla="*/ 0 60000 65536"/>
                        <a:gd name="T6" fmla="*/ 0 w 3124"/>
                        <a:gd name="T7" fmla="*/ 0 h 8"/>
                        <a:gd name="T8" fmla="*/ 3124 w 3124"/>
                        <a:gd name="T9" fmla="*/ 8 h 8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3124" h="8">
                          <a:moveTo>
                            <a:pt x="0" y="0"/>
                          </a:moveTo>
                          <a:lnTo>
                            <a:pt x="3124" y="8"/>
                          </a:lnTo>
                        </a:path>
                      </a:pathLst>
                    </a:custGeom>
                    <a:noFill/>
                    <a:ln w="9525" cap="flat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5383" name="Freeform 14"/>
                    <p:cNvSpPr>
                      <a:spLocks/>
                    </p:cNvSpPr>
                    <p:nvPr/>
                  </p:nvSpPr>
                  <p:spPr bwMode="auto">
                    <a:xfrm>
                      <a:off x="2418" y="2450"/>
                      <a:ext cx="3131" cy="8"/>
                    </a:xfrm>
                    <a:custGeom>
                      <a:avLst/>
                      <a:gdLst>
                        <a:gd name="T0" fmla="*/ 0 w 3131"/>
                        <a:gd name="T1" fmla="*/ 8 h 8"/>
                        <a:gd name="T2" fmla="*/ 3131 w 3131"/>
                        <a:gd name="T3" fmla="*/ 0 h 8"/>
                        <a:gd name="T4" fmla="*/ 0 60000 65536"/>
                        <a:gd name="T5" fmla="*/ 0 60000 65536"/>
                        <a:gd name="T6" fmla="*/ 0 w 3131"/>
                        <a:gd name="T7" fmla="*/ 0 h 8"/>
                        <a:gd name="T8" fmla="*/ 3131 w 3131"/>
                        <a:gd name="T9" fmla="*/ 8 h 8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3131" h="8">
                          <a:moveTo>
                            <a:pt x="0" y="8"/>
                          </a:moveTo>
                          <a:lnTo>
                            <a:pt x="3131" y="0"/>
                          </a:lnTo>
                        </a:path>
                      </a:pathLst>
                    </a:custGeom>
                    <a:noFill/>
                    <a:ln w="9525" cap="flat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5384" name="Freeform 15"/>
                    <p:cNvSpPr>
                      <a:spLocks/>
                    </p:cNvSpPr>
                    <p:nvPr/>
                  </p:nvSpPr>
                  <p:spPr bwMode="auto">
                    <a:xfrm>
                      <a:off x="2426" y="2205"/>
                      <a:ext cx="3131" cy="8"/>
                    </a:xfrm>
                    <a:custGeom>
                      <a:avLst/>
                      <a:gdLst>
                        <a:gd name="T0" fmla="*/ 0 w 3131"/>
                        <a:gd name="T1" fmla="*/ 8 h 8"/>
                        <a:gd name="T2" fmla="*/ 3131 w 3131"/>
                        <a:gd name="T3" fmla="*/ 0 h 8"/>
                        <a:gd name="T4" fmla="*/ 0 60000 65536"/>
                        <a:gd name="T5" fmla="*/ 0 60000 65536"/>
                        <a:gd name="T6" fmla="*/ 0 w 3131"/>
                        <a:gd name="T7" fmla="*/ 0 h 8"/>
                        <a:gd name="T8" fmla="*/ 3131 w 3131"/>
                        <a:gd name="T9" fmla="*/ 8 h 8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3131" h="8">
                          <a:moveTo>
                            <a:pt x="0" y="8"/>
                          </a:moveTo>
                          <a:lnTo>
                            <a:pt x="3131" y="0"/>
                          </a:lnTo>
                        </a:path>
                      </a:pathLst>
                    </a:custGeom>
                    <a:noFill/>
                    <a:ln w="9525" cap="flat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5385" name="Freeform 16"/>
                    <p:cNvSpPr>
                      <a:spLocks/>
                    </p:cNvSpPr>
                    <p:nvPr/>
                  </p:nvSpPr>
                  <p:spPr bwMode="auto">
                    <a:xfrm>
                      <a:off x="2409" y="1955"/>
                      <a:ext cx="3132" cy="8"/>
                    </a:xfrm>
                    <a:custGeom>
                      <a:avLst/>
                      <a:gdLst>
                        <a:gd name="T0" fmla="*/ 0 w 3132"/>
                        <a:gd name="T1" fmla="*/ 0 h 8"/>
                        <a:gd name="T2" fmla="*/ 3132 w 3132"/>
                        <a:gd name="T3" fmla="*/ 8 h 8"/>
                        <a:gd name="T4" fmla="*/ 0 60000 65536"/>
                        <a:gd name="T5" fmla="*/ 0 60000 65536"/>
                        <a:gd name="T6" fmla="*/ 0 w 3132"/>
                        <a:gd name="T7" fmla="*/ 0 h 8"/>
                        <a:gd name="T8" fmla="*/ 3132 w 3132"/>
                        <a:gd name="T9" fmla="*/ 8 h 8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3132" h="8">
                          <a:moveTo>
                            <a:pt x="0" y="0"/>
                          </a:moveTo>
                          <a:lnTo>
                            <a:pt x="3132" y="8"/>
                          </a:lnTo>
                        </a:path>
                      </a:pathLst>
                    </a:custGeom>
                    <a:noFill/>
                    <a:ln w="9525" cap="flat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5386" name="Freeform 17"/>
                    <p:cNvSpPr>
                      <a:spLocks/>
                    </p:cNvSpPr>
                    <p:nvPr/>
                  </p:nvSpPr>
                  <p:spPr bwMode="auto">
                    <a:xfrm>
                      <a:off x="2434" y="1444"/>
                      <a:ext cx="3107" cy="8"/>
                    </a:xfrm>
                    <a:custGeom>
                      <a:avLst/>
                      <a:gdLst>
                        <a:gd name="T0" fmla="*/ 0 w 3107"/>
                        <a:gd name="T1" fmla="*/ 8 h 8"/>
                        <a:gd name="T2" fmla="*/ 3107 w 3107"/>
                        <a:gd name="T3" fmla="*/ 0 h 8"/>
                        <a:gd name="T4" fmla="*/ 0 60000 65536"/>
                        <a:gd name="T5" fmla="*/ 0 60000 65536"/>
                        <a:gd name="T6" fmla="*/ 0 w 3107"/>
                        <a:gd name="T7" fmla="*/ 0 h 8"/>
                        <a:gd name="T8" fmla="*/ 3107 w 3107"/>
                        <a:gd name="T9" fmla="*/ 8 h 8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3107" h="8">
                          <a:moveTo>
                            <a:pt x="0" y="8"/>
                          </a:moveTo>
                          <a:lnTo>
                            <a:pt x="3107" y="0"/>
                          </a:lnTo>
                        </a:path>
                      </a:pathLst>
                    </a:custGeom>
                    <a:noFill/>
                    <a:ln w="9525" cap="flat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5387" name="Freeform 18"/>
                    <p:cNvSpPr>
                      <a:spLocks/>
                    </p:cNvSpPr>
                    <p:nvPr/>
                  </p:nvSpPr>
                  <p:spPr bwMode="auto">
                    <a:xfrm>
                      <a:off x="2426" y="1207"/>
                      <a:ext cx="3107" cy="8"/>
                    </a:xfrm>
                    <a:custGeom>
                      <a:avLst/>
                      <a:gdLst>
                        <a:gd name="T0" fmla="*/ 0 w 3107"/>
                        <a:gd name="T1" fmla="*/ 8 h 8"/>
                        <a:gd name="T2" fmla="*/ 3107 w 3107"/>
                        <a:gd name="T3" fmla="*/ 0 h 8"/>
                        <a:gd name="T4" fmla="*/ 0 60000 65536"/>
                        <a:gd name="T5" fmla="*/ 0 60000 65536"/>
                        <a:gd name="T6" fmla="*/ 0 w 3107"/>
                        <a:gd name="T7" fmla="*/ 0 h 8"/>
                        <a:gd name="T8" fmla="*/ 3107 w 3107"/>
                        <a:gd name="T9" fmla="*/ 8 h 8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3107" h="8">
                          <a:moveTo>
                            <a:pt x="0" y="8"/>
                          </a:moveTo>
                          <a:lnTo>
                            <a:pt x="3107" y="0"/>
                          </a:lnTo>
                        </a:path>
                      </a:pathLst>
                    </a:custGeom>
                    <a:noFill/>
                    <a:ln w="9525" cap="flat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5388" name="Freeform 19"/>
                    <p:cNvSpPr>
                      <a:spLocks/>
                    </p:cNvSpPr>
                    <p:nvPr/>
                  </p:nvSpPr>
                  <p:spPr bwMode="auto">
                    <a:xfrm>
                      <a:off x="2426" y="949"/>
                      <a:ext cx="3123" cy="8"/>
                    </a:xfrm>
                    <a:custGeom>
                      <a:avLst/>
                      <a:gdLst>
                        <a:gd name="T0" fmla="*/ 0 w 3123"/>
                        <a:gd name="T1" fmla="*/ 0 h 8"/>
                        <a:gd name="T2" fmla="*/ 3123 w 3123"/>
                        <a:gd name="T3" fmla="*/ 8 h 8"/>
                        <a:gd name="T4" fmla="*/ 0 60000 65536"/>
                        <a:gd name="T5" fmla="*/ 0 60000 65536"/>
                        <a:gd name="T6" fmla="*/ 0 w 3123"/>
                        <a:gd name="T7" fmla="*/ 0 h 8"/>
                        <a:gd name="T8" fmla="*/ 3123 w 3123"/>
                        <a:gd name="T9" fmla="*/ 8 h 8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3123" h="8">
                          <a:moveTo>
                            <a:pt x="0" y="0"/>
                          </a:moveTo>
                          <a:lnTo>
                            <a:pt x="3123" y="8"/>
                          </a:lnTo>
                        </a:path>
                      </a:pathLst>
                    </a:custGeom>
                    <a:noFill/>
                    <a:ln w="9525" cap="flat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5389" name="Freeform 20"/>
                    <p:cNvSpPr>
                      <a:spLocks/>
                    </p:cNvSpPr>
                    <p:nvPr/>
                  </p:nvSpPr>
                  <p:spPr bwMode="auto">
                    <a:xfrm>
                      <a:off x="2426" y="708"/>
                      <a:ext cx="3107" cy="8"/>
                    </a:xfrm>
                    <a:custGeom>
                      <a:avLst/>
                      <a:gdLst>
                        <a:gd name="T0" fmla="*/ 0 w 3107"/>
                        <a:gd name="T1" fmla="*/ 8 h 8"/>
                        <a:gd name="T2" fmla="*/ 3107 w 3107"/>
                        <a:gd name="T3" fmla="*/ 0 h 8"/>
                        <a:gd name="T4" fmla="*/ 0 60000 65536"/>
                        <a:gd name="T5" fmla="*/ 0 60000 65536"/>
                        <a:gd name="T6" fmla="*/ 0 w 3107"/>
                        <a:gd name="T7" fmla="*/ 0 h 8"/>
                        <a:gd name="T8" fmla="*/ 3107 w 3107"/>
                        <a:gd name="T9" fmla="*/ 8 h 8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3107" h="8">
                          <a:moveTo>
                            <a:pt x="0" y="8"/>
                          </a:moveTo>
                          <a:lnTo>
                            <a:pt x="3107" y="0"/>
                          </a:lnTo>
                        </a:path>
                      </a:pathLst>
                    </a:custGeom>
                    <a:noFill/>
                    <a:ln w="9525" cap="flat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5390" name="Freeform 21"/>
                    <p:cNvSpPr>
                      <a:spLocks/>
                    </p:cNvSpPr>
                    <p:nvPr/>
                  </p:nvSpPr>
                  <p:spPr bwMode="auto">
                    <a:xfrm>
                      <a:off x="2434" y="446"/>
                      <a:ext cx="3115" cy="8"/>
                    </a:xfrm>
                    <a:custGeom>
                      <a:avLst/>
                      <a:gdLst>
                        <a:gd name="T0" fmla="*/ 0 w 3115"/>
                        <a:gd name="T1" fmla="*/ 0 h 8"/>
                        <a:gd name="T2" fmla="*/ 3115 w 3115"/>
                        <a:gd name="T3" fmla="*/ 8 h 8"/>
                        <a:gd name="T4" fmla="*/ 0 60000 65536"/>
                        <a:gd name="T5" fmla="*/ 0 60000 65536"/>
                        <a:gd name="T6" fmla="*/ 0 w 3115"/>
                        <a:gd name="T7" fmla="*/ 0 h 8"/>
                        <a:gd name="T8" fmla="*/ 3115 w 3115"/>
                        <a:gd name="T9" fmla="*/ 8 h 8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3115" h="8">
                          <a:moveTo>
                            <a:pt x="0" y="0"/>
                          </a:moveTo>
                          <a:lnTo>
                            <a:pt x="3115" y="8"/>
                          </a:lnTo>
                        </a:path>
                      </a:pathLst>
                    </a:custGeom>
                    <a:noFill/>
                    <a:ln w="9525" cap="flat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5391" name="Freeform 22"/>
                    <p:cNvSpPr>
                      <a:spLocks/>
                    </p:cNvSpPr>
                    <p:nvPr/>
                  </p:nvSpPr>
                  <p:spPr bwMode="auto">
                    <a:xfrm>
                      <a:off x="2426" y="210"/>
                      <a:ext cx="3115" cy="8"/>
                    </a:xfrm>
                    <a:custGeom>
                      <a:avLst/>
                      <a:gdLst>
                        <a:gd name="T0" fmla="*/ 0 w 3115"/>
                        <a:gd name="T1" fmla="*/ 0 h 8"/>
                        <a:gd name="T2" fmla="*/ 3115 w 3115"/>
                        <a:gd name="T3" fmla="*/ 8 h 8"/>
                        <a:gd name="T4" fmla="*/ 0 60000 65536"/>
                        <a:gd name="T5" fmla="*/ 0 60000 65536"/>
                        <a:gd name="T6" fmla="*/ 0 w 3115"/>
                        <a:gd name="T7" fmla="*/ 0 h 8"/>
                        <a:gd name="T8" fmla="*/ 3115 w 3115"/>
                        <a:gd name="T9" fmla="*/ 8 h 8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3115" h="8">
                          <a:moveTo>
                            <a:pt x="0" y="0"/>
                          </a:moveTo>
                          <a:lnTo>
                            <a:pt x="3115" y="8"/>
                          </a:lnTo>
                        </a:path>
                      </a:pathLst>
                    </a:custGeom>
                    <a:noFill/>
                    <a:ln w="9525" cap="flat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5392" name="Freeform 23"/>
                    <p:cNvSpPr>
                      <a:spLocks/>
                    </p:cNvSpPr>
                    <p:nvPr/>
                  </p:nvSpPr>
                  <p:spPr bwMode="auto">
                    <a:xfrm>
                      <a:off x="2937" y="203"/>
                      <a:ext cx="8" cy="3026"/>
                    </a:xfrm>
                    <a:custGeom>
                      <a:avLst/>
                      <a:gdLst>
                        <a:gd name="T0" fmla="*/ 8 w 8"/>
                        <a:gd name="T1" fmla="*/ 0 h 3026"/>
                        <a:gd name="T2" fmla="*/ 0 w 8"/>
                        <a:gd name="T3" fmla="*/ 3026 h 3026"/>
                        <a:gd name="T4" fmla="*/ 0 60000 65536"/>
                        <a:gd name="T5" fmla="*/ 0 60000 65536"/>
                        <a:gd name="T6" fmla="*/ 0 w 8"/>
                        <a:gd name="T7" fmla="*/ 0 h 3026"/>
                        <a:gd name="T8" fmla="*/ 8 w 8"/>
                        <a:gd name="T9" fmla="*/ 3026 h 3026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8" h="3026">
                          <a:moveTo>
                            <a:pt x="8" y="0"/>
                          </a:moveTo>
                          <a:lnTo>
                            <a:pt x="0" y="3026"/>
                          </a:lnTo>
                        </a:path>
                      </a:pathLst>
                    </a:custGeom>
                    <a:noFill/>
                    <a:ln w="9525" cap="flat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5393" name="Freeform 24"/>
                    <p:cNvSpPr>
                      <a:spLocks/>
                    </p:cNvSpPr>
                    <p:nvPr/>
                  </p:nvSpPr>
                  <p:spPr bwMode="auto">
                    <a:xfrm>
                      <a:off x="3198" y="210"/>
                      <a:ext cx="1" cy="3002"/>
                    </a:xfrm>
                    <a:custGeom>
                      <a:avLst/>
                      <a:gdLst>
                        <a:gd name="T0" fmla="*/ 0 w 1"/>
                        <a:gd name="T1" fmla="*/ 0 h 3002"/>
                        <a:gd name="T2" fmla="*/ 0 w 1"/>
                        <a:gd name="T3" fmla="*/ 3002 h 3002"/>
                        <a:gd name="T4" fmla="*/ 0 60000 65536"/>
                        <a:gd name="T5" fmla="*/ 0 60000 65536"/>
                        <a:gd name="T6" fmla="*/ 0 w 1"/>
                        <a:gd name="T7" fmla="*/ 0 h 3002"/>
                        <a:gd name="T8" fmla="*/ 1 w 1"/>
                        <a:gd name="T9" fmla="*/ 3002 h 3002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1" h="3002">
                          <a:moveTo>
                            <a:pt x="0" y="0"/>
                          </a:moveTo>
                          <a:lnTo>
                            <a:pt x="0" y="3002"/>
                          </a:lnTo>
                        </a:path>
                      </a:pathLst>
                    </a:custGeom>
                    <a:noFill/>
                    <a:ln w="9525" cap="flat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5394" name="Freeform 25"/>
                    <p:cNvSpPr>
                      <a:spLocks/>
                    </p:cNvSpPr>
                    <p:nvPr/>
                  </p:nvSpPr>
                  <p:spPr bwMode="auto">
                    <a:xfrm>
                      <a:off x="3470" y="210"/>
                      <a:ext cx="1" cy="3002"/>
                    </a:xfrm>
                    <a:custGeom>
                      <a:avLst/>
                      <a:gdLst>
                        <a:gd name="T0" fmla="*/ 0 w 1"/>
                        <a:gd name="T1" fmla="*/ 0 h 3002"/>
                        <a:gd name="T2" fmla="*/ 0 w 1"/>
                        <a:gd name="T3" fmla="*/ 3002 h 3002"/>
                        <a:gd name="T4" fmla="*/ 0 60000 65536"/>
                        <a:gd name="T5" fmla="*/ 0 60000 65536"/>
                        <a:gd name="T6" fmla="*/ 0 w 1"/>
                        <a:gd name="T7" fmla="*/ 0 h 3002"/>
                        <a:gd name="T8" fmla="*/ 1 w 1"/>
                        <a:gd name="T9" fmla="*/ 3002 h 3002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1" h="3002">
                          <a:moveTo>
                            <a:pt x="0" y="0"/>
                          </a:moveTo>
                          <a:lnTo>
                            <a:pt x="0" y="3002"/>
                          </a:lnTo>
                        </a:path>
                      </a:pathLst>
                    </a:custGeom>
                    <a:noFill/>
                    <a:ln w="9525" cap="flat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5395" name="Freeform 26"/>
                    <p:cNvSpPr>
                      <a:spLocks/>
                    </p:cNvSpPr>
                    <p:nvPr/>
                  </p:nvSpPr>
                  <p:spPr bwMode="auto">
                    <a:xfrm>
                      <a:off x="3707" y="219"/>
                      <a:ext cx="9" cy="3010"/>
                    </a:xfrm>
                    <a:custGeom>
                      <a:avLst/>
                      <a:gdLst>
                        <a:gd name="T0" fmla="*/ 9 w 9"/>
                        <a:gd name="T1" fmla="*/ 0 h 3010"/>
                        <a:gd name="T2" fmla="*/ 0 w 9"/>
                        <a:gd name="T3" fmla="*/ 3010 h 3010"/>
                        <a:gd name="T4" fmla="*/ 0 60000 65536"/>
                        <a:gd name="T5" fmla="*/ 0 60000 65536"/>
                        <a:gd name="T6" fmla="*/ 0 w 9"/>
                        <a:gd name="T7" fmla="*/ 0 h 3010"/>
                        <a:gd name="T8" fmla="*/ 9 w 9"/>
                        <a:gd name="T9" fmla="*/ 3010 h 3010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9" h="3010">
                          <a:moveTo>
                            <a:pt x="9" y="0"/>
                          </a:moveTo>
                          <a:lnTo>
                            <a:pt x="0" y="3010"/>
                          </a:lnTo>
                        </a:path>
                      </a:pathLst>
                    </a:custGeom>
                    <a:noFill/>
                    <a:ln w="9525" cap="flat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5396" name="Freeform 27"/>
                    <p:cNvSpPr>
                      <a:spLocks/>
                    </p:cNvSpPr>
                    <p:nvPr/>
                  </p:nvSpPr>
                  <p:spPr bwMode="auto">
                    <a:xfrm>
                      <a:off x="5545" y="269"/>
                      <a:ext cx="1" cy="3002"/>
                    </a:xfrm>
                    <a:custGeom>
                      <a:avLst/>
                      <a:gdLst>
                        <a:gd name="T0" fmla="*/ 0 w 1"/>
                        <a:gd name="T1" fmla="*/ 0 h 3002"/>
                        <a:gd name="T2" fmla="*/ 0 w 1"/>
                        <a:gd name="T3" fmla="*/ 3002 h 3002"/>
                        <a:gd name="T4" fmla="*/ 0 60000 65536"/>
                        <a:gd name="T5" fmla="*/ 0 60000 65536"/>
                        <a:gd name="T6" fmla="*/ 0 w 1"/>
                        <a:gd name="T7" fmla="*/ 0 h 3002"/>
                        <a:gd name="T8" fmla="*/ 1 w 1"/>
                        <a:gd name="T9" fmla="*/ 3002 h 3002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1" h="3002">
                          <a:moveTo>
                            <a:pt x="0" y="0"/>
                          </a:moveTo>
                          <a:lnTo>
                            <a:pt x="0" y="3002"/>
                          </a:lnTo>
                        </a:path>
                      </a:pathLst>
                    </a:custGeom>
                    <a:noFill/>
                    <a:ln w="9525" cap="flat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5397" name="Freeform 28"/>
                    <p:cNvSpPr>
                      <a:spLocks/>
                    </p:cNvSpPr>
                    <p:nvPr/>
                  </p:nvSpPr>
                  <p:spPr bwMode="auto">
                    <a:xfrm>
                      <a:off x="4494" y="203"/>
                      <a:ext cx="1" cy="3002"/>
                    </a:xfrm>
                    <a:custGeom>
                      <a:avLst/>
                      <a:gdLst>
                        <a:gd name="T0" fmla="*/ 0 w 1"/>
                        <a:gd name="T1" fmla="*/ 0 h 3002"/>
                        <a:gd name="T2" fmla="*/ 0 w 1"/>
                        <a:gd name="T3" fmla="*/ 3002 h 3002"/>
                        <a:gd name="T4" fmla="*/ 0 60000 65536"/>
                        <a:gd name="T5" fmla="*/ 0 60000 65536"/>
                        <a:gd name="T6" fmla="*/ 0 w 1"/>
                        <a:gd name="T7" fmla="*/ 0 h 3002"/>
                        <a:gd name="T8" fmla="*/ 1 w 1"/>
                        <a:gd name="T9" fmla="*/ 3002 h 3002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1" h="3002">
                          <a:moveTo>
                            <a:pt x="0" y="0"/>
                          </a:moveTo>
                          <a:lnTo>
                            <a:pt x="0" y="3002"/>
                          </a:lnTo>
                        </a:path>
                      </a:pathLst>
                    </a:custGeom>
                    <a:noFill/>
                    <a:ln w="9525" cap="flat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5398" name="Freeform 29"/>
                    <p:cNvSpPr>
                      <a:spLocks/>
                    </p:cNvSpPr>
                    <p:nvPr/>
                  </p:nvSpPr>
                  <p:spPr bwMode="auto">
                    <a:xfrm>
                      <a:off x="4762" y="219"/>
                      <a:ext cx="1" cy="3002"/>
                    </a:xfrm>
                    <a:custGeom>
                      <a:avLst/>
                      <a:gdLst>
                        <a:gd name="T0" fmla="*/ 0 w 1"/>
                        <a:gd name="T1" fmla="*/ 0 h 3002"/>
                        <a:gd name="T2" fmla="*/ 0 w 1"/>
                        <a:gd name="T3" fmla="*/ 3002 h 3002"/>
                        <a:gd name="T4" fmla="*/ 0 60000 65536"/>
                        <a:gd name="T5" fmla="*/ 0 60000 65536"/>
                        <a:gd name="T6" fmla="*/ 0 w 1"/>
                        <a:gd name="T7" fmla="*/ 0 h 3002"/>
                        <a:gd name="T8" fmla="*/ 1 w 1"/>
                        <a:gd name="T9" fmla="*/ 3002 h 3002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1" h="3002">
                          <a:moveTo>
                            <a:pt x="0" y="0"/>
                          </a:moveTo>
                          <a:lnTo>
                            <a:pt x="0" y="3002"/>
                          </a:lnTo>
                        </a:path>
                      </a:pathLst>
                    </a:custGeom>
                    <a:noFill/>
                    <a:ln w="9525" cap="flat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5399" name="Freeform 30"/>
                    <p:cNvSpPr>
                      <a:spLocks/>
                    </p:cNvSpPr>
                    <p:nvPr/>
                  </p:nvSpPr>
                  <p:spPr bwMode="auto">
                    <a:xfrm>
                      <a:off x="5012" y="210"/>
                      <a:ext cx="1" cy="3002"/>
                    </a:xfrm>
                    <a:custGeom>
                      <a:avLst/>
                      <a:gdLst>
                        <a:gd name="T0" fmla="*/ 0 w 1"/>
                        <a:gd name="T1" fmla="*/ 0 h 3002"/>
                        <a:gd name="T2" fmla="*/ 0 w 1"/>
                        <a:gd name="T3" fmla="*/ 3002 h 3002"/>
                        <a:gd name="T4" fmla="*/ 0 60000 65536"/>
                        <a:gd name="T5" fmla="*/ 0 60000 65536"/>
                        <a:gd name="T6" fmla="*/ 0 w 1"/>
                        <a:gd name="T7" fmla="*/ 0 h 3002"/>
                        <a:gd name="T8" fmla="*/ 1 w 1"/>
                        <a:gd name="T9" fmla="*/ 3002 h 3002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1" h="3002">
                          <a:moveTo>
                            <a:pt x="0" y="0"/>
                          </a:moveTo>
                          <a:lnTo>
                            <a:pt x="0" y="3002"/>
                          </a:lnTo>
                        </a:path>
                      </a:pathLst>
                    </a:custGeom>
                    <a:noFill/>
                    <a:ln w="9525" cap="flat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5400" name="Freeform 31"/>
                    <p:cNvSpPr>
                      <a:spLocks/>
                    </p:cNvSpPr>
                    <p:nvPr/>
                  </p:nvSpPr>
                  <p:spPr bwMode="auto">
                    <a:xfrm>
                      <a:off x="5284" y="210"/>
                      <a:ext cx="1" cy="3002"/>
                    </a:xfrm>
                    <a:custGeom>
                      <a:avLst/>
                      <a:gdLst>
                        <a:gd name="T0" fmla="*/ 0 w 1"/>
                        <a:gd name="T1" fmla="*/ 0 h 3002"/>
                        <a:gd name="T2" fmla="*/ 0 w 1"/>
                        <a:gd name="T3" fmla="*/ 3002 h 3002"/>
                        <a:gd name="T4" fmla="*/ 0 60000 65536"/>
                        <a:gd name="T5" fmla="*/ 0 60000 65536"/>
                        <a:gd name="T6" fmla="*/ 0 w 1"/>
                        <a:gd name="T7" fmla="*/ 0 h 3002"/>
                        <a:gd name="T8" fmla="*/ 1 w 1"/>
                        <a:gd name="T9" fmla="*/ 3002 h 3002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1" h="3002">
                          <a:moveTo>
                            <a:pt x="0" y="0"/>
                          </a:moveTo>
                          <a:lnTo>
                            <a:pt x="0" y="3002"/>
                          </a:lnTo>
                        </a:path>
                      </a:pathLst>
                    </a:custGeom>
                    <a:noFill/>
                    <a:ln w="9525" cap="flat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5401" name="Line 1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409" y="3221"/>
                      <a:ext cx="313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prstDash val="sysDot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5402" name="Freeform 27"/>
                    <p:cNvSpPr>
                      <a:spLocks/>
                    </p:cNvSpPr>
                    <p:nvPr/>
                  </p:nvSpPr>
                  <p:spPr bwMode="auto">
                    <a:xfrm>
                      <a:off x="4238" y="164"/>
                      <a:ext cx="1" cy="3002"/>
                    </a:xfrm>
                    <a:custGeom>
                      <a:avLst/>
                      <a:gdLst>
                        <a:gd name="T0" fmla="*/ 0 w 1"/>
                        <a:gd name="T1" fmla="*/ 0 h 3002"/>
                        <a:gd name="T2" fmla="*/ 0 w 1"/>
                        <a:gd name="T3" fmla="*/ 3002 h 3002"/>
                        <a:gd name="T4" fmla="*/ 0 60000 65536"/>
                        <a:gd name="T5" fmla="*/ 0 60000 65536"/>
                        <a:gd name="T6" fmla="*/ 0 w 1"/>
                        <a:gd name="T7" fmla="*/ 0 h 3002"/>
                        <a:gd name="T8" fmla="*/ 1 w 1"/>
                        <a:gd name="T9" fmla="*/ 3002 h 3002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1" h="3002">
                          <a:moveTo>
                            <a:pt x="0" y="0"/>
                          </a:moveTo>
                          <a:lnTo>
                            <a:pt x="0" y="3002"/>
                          </a:lnTo>
                        </a:path>
                      </a:pathLst>
                    </a:custGeom>
                    <a:noFill/>
                    <a:ln w="9525" cap="flat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15376" name="Text Box 3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414" y="1660"/>
                    <a:ext cx="290" cy="3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9pPr>
                  </a:lstStyle>
                  <a:p>
                    <a:pPr eaLnBrk="1" hangingPunct="1"/>
                    <a:r>
                      <a:rPr lang="ru-RU" altLang="ru-RU" sz="2400">
                        <a:latin typeface="Verdana" pitchFamily="34" charset="0"/>
                      </a:rPr>
                      <a:t>х</a:t>
                    </a:r>
                  </a:p>
                </p:txBody>
              </p:sp>
              <p:sp>
                <p:nvSpPr>
                  <p:cNvPr id="15377" name="Text Box 3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564" y="164"/>
                    <a:ext cx="290" cy="35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9pPr>
                  </a:lstStyle>
                  <a:p>
                    <a:pPr eaLnBrk="1" hangingPunct="1"/>
                    <a:r>
                      <a:rPr lang="ru-RU" altLang="ru-RU" sz="2400">
                        <a:latin typeface="Verdana" pitchFamily="34" charset="0"/>
                      </a:rPr>
                      <a:t>у</a:t>
                    </a:r>
                  </a:p>
                </p:txBody>
              </p:sp>
            </p:grpSp>
            <p:cxnSp>
              <p:nvCxnSpPr>
                <p:cNvPr id="71" name="Прямая со стрелкой 70"/>
                <p:cNvCxnSpPr/>
                <p:nvPr/>
              </p:nvCxnSpPr>
              <p:spPr>
                <a:xfrm>
                  <a:off x="571472" y="1928521"/>
                  <a:ext cx="3569982" cy="2328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Прямая со стрелкой 71"/>
                <p:cNvCxnSpPr/>
                <p:nvPr/>
              </p:nvCxnSpPr>
              <p:spPr>
                <a:xfrm rot="5400000" flipH="1" flipV="1">
                  <a:off x="359211" y="1991970"/>
                  <a:ext cx="2785939" cy="0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68" name="Прямая соединительная линия 67"/>
              <p:cNvCxnSpPr/>
              <p:nvPr/>
            </p:nvCxnSpPr>
            <p:spPr>
              <a:xfrm rot="5400000">
                <a:off x="1250757" y="3820873"/>
                <a:ext cx="2071866" cy="2245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" name="Полилиния 68"/>
              <p:cNvSpPr/>
              <p:nvPr/>
            </p:nvSpPr>
            <p:spPr>
              <a:xfrm>
                <a:off x="1928562" y="3214463"/>
                <a:ext cx="1499869" cy="1286044"/>
              </a:xfrm>
              <a:custGeom>
                <a:avLst/>
                <a:gdLst>
                  <a:gd name="connsiteX0" fmla="*/ 6350 w 1978025"/>
                  <a:gd name="connsiteY0" fmla="*/ 1085850 h 1085850"/>
                  <a:gd name="connsiteX1" fmla="*/ 139700 w 1978025"/>
                  <a:gd name="connsiteY1" fmla="*/ 581025 h 1085850"/>
                  <a:gd name="connsiteX2" fmla="*/ 844550 w 1978025"/>
                  <a:gd name="connsiteY2" fmla="*/ 228600 h 1085850"/>
                  <a:gd name="connsiteX3" fmla="*/ 1978025 w 1978025"/>
                  <a:gd name="connsiteY3" fmla="*/ 0 h 1085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78025" h="1085850">
                    <a:moveTo>
                      <a:pt x="6350" y="1085850"/>
                    </a:moveTo>
                    <a:cubicBezTo>
                      <a:pt x="3175" y="904875"/>
                      <a:pt x="0" y="723900"/>
                      <a:pt x="139700" y="581025"/>
                    </a:cubicBezTo>
                    <a:cubicBezTo>
                      <a:pt x="279400" y="438150"/>
                      <a:pt x="538163" y="325438"/>
                      <a:pt x="844550" y="228600"/>
                    </a:cubicBezTo>
                    <a:cubicBezTo>
                      <a:pt x="1150938" y="131763"/>
                      <a:pt x="1978025" y="0"/>
                      <a:pt x="1978025" y="0"/>
                    </a:cubicBezTo>
                  </a:path>
                </a:pathLst>
              </a:cu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4762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BA30DEF7-B7EF-48AE-8E3E-1896301DB4FE}" type="slidenum">
              <a:rPr lang="ru-RU" altLang="ru-RU">
                <a:solidFill>
                  <a:schemeClr val="tx2"/>
                </a:solidFill>
              </a:rPr>
              <a:pPr eaLnBrk="1" hangingPunct="1"/>
              <a:t>8</a:t>
            </a:fld>
            <a:endParaRPr lang="ru-RU" altLang="ru-RU">
              <a:solidFill>
                <a:schemeClr val="tx2"/>
              </a:solidFill>
            </a:endParaRPr>
          </a:p>
        </p:txBody>
      </p:sp>
      <p:sp>
        <p:nvSpPr>
          <p:cNvPr id="75" name="TextBox 1"/>
          <p:cNvSpPr txBox="1">
            <a:spLocks noChangeArrowheads="1"/>
          </p:cNvSpPr>
          <p:nvPr/>
        </p:nvSpPr>
        <p:spPr bwMode="auto">
          <a:xfrm>
            <a:off x="971550" y="188913"/>
            <a:ext cx="77755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3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log</a:t>
            </a:r>
            <a:r>
              <a:rPr lang="en-US" sz="2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x, 0 &lt; a &lt; </a:t>
            </a:r>
            <a:r>
              <a:rPr lang="en-US" sz="3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kk-KZ" sz="3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функция </a:t>
            </a:r>
            <a:r>
              <a:rPr lang="kk-KZ" sz="32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қасиеттері</a:t>
            </a:r>
            <a:r>
              <a:rPr lang="kk-KZ" sz="32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6" name="Rectangle 57"/>
          <p:cNvSpPr>
            <a:spLocks noChangeArrowheads="1"/>
          </p:cNvSpPr>
          <p:nvPr/>
        </p:nvSpPr>
        <p:spPr bwMode="auto">
          <a:xfrm>
            <a:off x="4067175" y="1657617"/>
            <a:ext cx="48260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tabLst>
                <a:tab pos="457200" algn="l"/>
              </a:tabLst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D(f)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анықталу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облысы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+.</a:t>
            </a:r>
          </a:p>
          <a:p>
            <a:pPr>
              <a:tabLst>
                <a:tab pos="457200" algn="l"/>
              </a:tabLst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E(f)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мәндер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жиынын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tabLst>
                <a:tab pos="457200" algn="l"/>
              </a:tabLst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3. Функция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тақ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та,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жұп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болмайды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457200" algn="l"/>
              </a:tabLst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4. </a:t>
            </a:r>
          </a:p>
          <a:p>
            <a:pPr>
              <a:tabLst>
                <a:tab pos="457200" algn="l"/>
              </a:tabLst>
              <a:defRPr/>
            </a:pP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x € (1; +</a:t>
            </a:r>
            <a:r>
              <a:rPr lang="ru-RU" sz="2400" b="1" dirty="0">
                <a:latin typeface="Times New Roman" pitchFamily="18" charset="0"/>
              </a:rPr>
              <a:t>∞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у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&lt;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457200" algn="l"/>
              </a:tabLst>
              <a:defRPr/>
            </a:pP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х € (0; 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           у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&gt; 0 </a:t>
            </a:r>
          </a:p>
          <a:p>
            <a:pPr>
              <a:tabLst>
                <a:tab pos="457200" algn="l"/>
              </a:tabLst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6. Функция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қатаң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кемімелі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457200" algn="l"/>
              </a:tabLst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x € (0; +</a:t>
            </a:r>
            <a:r>
              <a:rPr lang="ru-RU" sz="2400" b="1" dirty="0">
                <a:latin typeface="Times New Roman" pitchFamily="18" charset="0"/>
              </a:rPr>
              <a:t>∞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>
              <a:tabLst>
                <a:tab pos="457200" algn="l"/>
              </a:tabLst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7. Функция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үзіксіз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389" name="Group 46"/>
          <p:cNvGrpSpPr>
            <a:grpSpLocks/>
          </p:cNvGrpSpPr>
          <p:nvPr/>
        </p:nvGrpSpPr>
        <p:grpSpPr bwMode="auto">
          <a:xfrm>
            <a:off x="250825" y="1316675"/>
            <a:ext cx="3803650" cy="3960812"/>
            <a:chOff x="295" y="709"/>
            <a:chExt cx="1702" cy="1373"/>
          </a:xfrm>
        </p:grpSpPr>
        <p:grpSp>
          <p:nvGrpSpPr>
            <p:cNvPr id="16390" name="Группа 34"/>
            <p:cNvGrpSpPr>
              <a:grpSpLocks/>
            </p:cNvGrpSpPr>
            <p:nvPr/>
          </p:nvGrpSpPr>
          <p:grpSpPr bwMode="auto">
            <a:xfrm>
              <a:off x="295" y="709"/>
              <a:ext cx="1702" cy="1373"/>
              <a:chOff x="5214938" y="2786063"/>
              <a:chExt cx="2702234" cy="2179637"/>
            </a:xfrm>
          </p:grpSpPr>
          <p:grpSp>
            <p:nvGrpSpPr>
              <p:cNvPr id="16395" name="Группа 148"/>
              <p:cNvGrpSpPr>
                <a:grpSpLocks/>
              </p:cNvGrpSpPr>
              <p:nvPr/>
            </p:nvGrpSpPr>
            <p:grpSpPr bwMode="auto">
              <a:xfrm>
                <a:off x="5214938" y="2857500"/>
                <a:ext cx="2702234" cy="2108200"/>
                <a:chOff x="571472" y="500042"/>
                <a:chExt cx="3724727" cy="2904689"/>
              </a:xfrm>
            </p:grpSpPr>
            <p:grpSp>
              <p:nvGrpSpPr>
                <p:cNvPr id="16398" name="Group 7"/>
                <p:cNvGrpSpPr>
                  <a:grpSpLocks/>
                </p:cNvGrpSpPr>
                <p:nvPr/>
              </p:nvGrpSpPr>
              <p:grpSpPr bwMode="auto">
                <a:xfrm>
                  <a:off x="571472" y="500042"/>
                  <a:ext cx="3724727" cy="2904689"/>
                  <a:chOff x="2409" y="164"/>
                  <a:chExt cx="3295" cy="3107"/>
                </a:xfrm>
              </p:grpSpPr>
              <p:grpSp>
                <p:nvGrpSpPr>
                  <p:cNvPr id="16401" name="Group 8"/>
                  <p:cNvGrpSpPr>
                    <a:grpSpLocks/>
                  </p:cNvGrpSpPr>
                  <p:nvPr/>
                </p:nvGrpSpPr>
                <p:grpSpPr bwMode="auto">
                  <a:xfrm>
                    <a:off x="2409" y="164"/>
                    <a:ext cx="3148" cy="3107"/>
                    <a:chOff x="2409" y="164"/>
                    <a:chExt cx="3148" cy="3107"/>
                  </a:xfrm>
                </p:grpSpPr>
                <p:sp>
                  <p:nvSpPr>
                    <p:cNvPr id="16404" name="Freeform 9"/>
                    <p:cNvSpPr>
                      <a:spLocks/>
                    </p:cNvSpPr>
                    <p:nvPr/>
                  </p:nvSpPr>
                  <p:spPr bwMode="auto">
                    <a:xfrm>
                      <a:off x="2426" y="211"/>
                      <a:ext cx="1" cy="3002"/>
                    </a:xfrm>
                    <a:custGeom>
                      <a:avLst/>
                      <a:gdLst>
                        <a:gd name="T0" fmla="*/ 0 w 1"/>
                        <a:gd name="T1" fmla="*/ 0 h 3002"/>
                        <a:gd name="T2" fmla="*/ 0 w 1"/>
                        <a:gd name="T3" fmla="*/ 3002 h 3002"/>
                        <a:gd name="T4" fmla="*/ 0 60000 65536"/>
                        <a:gd name="T5" fmla="*/ 0 60000 65536"/>
                        <a:gd name="T6" fmla="*/ 0 w 1"/>
                        <a:gd name="T7" fmla="*/ 0 h 3002"/>
                        <a:gd name="T8" fmla="*/ 1 w 1"/>
                        <a:gd name="T9" fmla="*/ 3002 h 3002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1" h="3002">
                          <a:moveTo>
                            <a:pt x="0" y="0"/>
                          </a:moveTo>
                          <a:lnTo>
                            <a:pt x="0" y="3002"/>
                          </a:lnTo>
                        </a:path>
                      </a:pathLst>
                    </a:custGeom>
                    <a:noFill/>
                    <a:ln w="9525" cap="flat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6405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409" y="2945"/>
                      <a:ext cx="3124" cy="8"/>
                    </a:xfrm>
                    <a:custGeom>
                      <a:avLst/>
                      <a:gdLst>
                        <a:gd name="T0" fmla="*/ 0 w 3124"/>
                        <a:gd name="T1" fmla="*/ 0 h 8"/>
                        <a:gd name="T2" fmla="*/ 3124 w 3124"/>
                        <a:gd name="T3" fmla="*/ 8 h 8"/>
                        <a:gd name="T4" fmla="*/ 0 60000 65536"/>
                        <a:gd name="T5" fmla="*/ 0 60000 65536"/>
                        <a:gd name="T6" fmla="*/ 0 w 3124"/>
                        <a:gd name="T7" fmla="*/ 0 h 8"/>
                        <a:gd name="T8" fmla="*/ 3124 w 3124"/>
                        <a:gd name="T9" fmla="*/ 8 h 8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3124" h="8">
                          <a:moveTo>
                            <a:pt x="0" y="0"/>
                          </a:moveTo>
                          <a:lnTo>
                            <a:pt x="3124" y="8"/>
                          </a:lnTo>
                        </a:path>
                      </a:pathLst>
                    </a:custGeom>
                    <a:noFill/>
                    <a:ln w="9525" cap="flat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6406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2677" y="211"/>
                      <a:ext cx="8" cy="2994"/>
                    </a:xfrm>
                    <a:custGeom>
                      <a:avLst/>
                      <a:gdLst>
                        <a:gd name="T0" fmla="*/ 0 w 8"/>
                        <a:gd name="T1" fmla="*/ 0 h 2994"/>
                        <a:gd name="T2" fmla="*/ 8 w 8"/>
                        <a:gd name="T3" fmla="*/ 2994 h 2994"/>
                        <a:gd name="T4" fmla="*/ 0 60000 65536"/>
                        <a:gd name="T5" fmla="*/ 0 60000 65536"/>
                        <a:gd name="T6" fmla="*/ 0 w 8"/>
                        <a:gd name="T7" fmla="*/ 0 h 2994"/>
                        <a:gd name="T8" fmla="*/ 8 w 8"/>
                        <a:gd name="T9" fmla="*/ 2994 h 2994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8" h="2994">
                          <a:moveTo>
                            <a:pt x="0" y="0"/>
                          </a:moveTo>
                          <a:lnTo>
                            <a:pt x="8" y="2994"/>
                          </a:lnTo>
                        </a:path>
                      </a:pathLst>
                    </a:custGeom>
                    <a:noFill/>
                    <a:ln w="9525" cap="flat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6407" name="Line 1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426" y="2704"/>
                      <a:ext cx="313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prstDash val="sysDot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6408" name="Freeform 13"/>
                    <p:cNvSpPr>
                      <a:spLocks/>
                    </p:cNvSpPr>
                    <p:nvPr/>
                  </p:nvSpPr>
                  <p:spPr bwMode="auto">
                    <a:xfrm>
                      <a:off x="2426" y="3203"/>
                      <a:ext cx="3124" cy="8"/>
                    </a:xfrm>
                    <a:custGeom>
                      <a:avLst/>
                      <a:gdLst>
                        <a:gd name="T0" fmla="*/ 0 w 3124"/>
                        <a:gd name="T1" fmla="*/ 0 h 8"/>
                        <a:gd name="T2" fmla="*/ 3124 w 3124"/>
                        <a:gd name="T3" fmla="*/ 8 h 8"/>
                        <a:gd name="T4" fmla="*/ 0 60000 65536"/>
                        <a:gd name="T5" fmla="*/ 0 60000 65536"/>
                        <a:gd name="T6" fmla="*/ 0 w 3124"/>
                        <a:gd name="T7" fmla="*/ 0 h 8"/>
                        <a:gd name="T8" fmla="*/ 3124 w 3124"/>
                        <a:gd name="T9" fmla="*/ 8 h 8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3124" h="8">
                          <a:moveTo>
                            <a:pt x="0" y="0"/>
                          </a:moveTo>
                          <a:lnTo>
                            <a:pt x="3124" y="8"/>
                          </a:lnTo>
                        </a:path>
                      </a:pathLst>
                    </a:custGeom>
                    <a:noFill/>
                    <a:ln w="9525" cap="flat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6409" name="Freeform 14"/>
                    <p:cNvSpPr>
                      <a:spLocks/>
                    </p:cNvSpPr>
                    <p:nvPr/>
                  </p:nvSpPr>
                  <p:spPr bwMode="auto">
                    <a:xfrm>
                      <a:off x="2418" y="2450"/>
                      <a:ext cx="3131" cy="8"/>
                    </a:xfrm>
                    <a:custGeom>
                      <a:avLst/>
                      <a:gdLst>
                        <a:gd name="T0" fmla="*/ 0 w 3131"/>
                        <a:gd name="T1" fmla="*/ 8 h 8"/>
                        <a:gd name="T2" fmla="*/ 3131 w 3131"/>
                        <a:gd name="T3" fmla="*/ 0 h 8"/>
                        <a:gd name="T4" fmla="*/ 0 60000 65536"/>
                        <a:gd name="T5" fmla="*/ 0 60000 65536"/>
                        <a:gd name="T6" fmla="*/ 0 w 3131"/>
                        <a:gd name="T7" fmla="*/ 0 h 8"/>
                        <a:gd name="T8" fmla="*/ 3131 w 3131"/>
                        <a:gd name="T9" fmla="*/ 8 h 8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3131" h="8">
                          <a:moveTo>
                            <a:pt x="0" y="8"/>
                          </a:moveTo>
                          <a:lnTo>
                            <a:pt x="3131" y="0"/>
                          </a:lnTo>
                        </a:path>
                      </a:pathLst>
                    </a:custGeom>
                    <a:noFill/>
                    <a:ln w="9525" cap="flat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6410" name="Freeform 15"/>
                    <p:cNvSpPr>
                      <a:spLocks/>
                    </p:cNvSpPr>
                    <p:nvPr/>
                  </p:nvSpPr>
                  <p:spPr bwMode="auto">
                    <a:xfrm>
                      <a:off x="2426" y="2205"/>
                      <a:ext cx="3131" cy="8"/>
                    </a:xfrm>
                    <a:custGeom>
                      <a:avLst/>
                      <a:gdLst>
                        <a:gd name="T0" fmla="*/ 0 w 3131"/>
                        <a:gd name="T1" fmla="*/ 8 h 8"/>
                        <a:gd name="T2" fmla="*/ 3131 w 3131"/>
                        <a:gd name="T3" fmla="*/ 0 h 8"/>
                        <a:gd name="T4" fmla="*/ 0 60000 65536"/>
                        <a:gd name="T5" fmla="*/ 0 60000 65536"/>
                        <a:gd name="T6" fmla="*/ 0 w 3131"/>
                        <a:gd name="T7" fmla="*/ 0 h 8"/>
                        <a:gd name="T8" fmla="*/ 3131 w 3131"/>
                        <a:gd name="T9" fmla="*/ 8 h 8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3131" h="8">
                          <a:moveTo>
                            <a:pt x="0" y="8"/>
                          </a:moveTo>
                          <a:lnTo>
                            <a:pt x="3131" y="0"/>
                          </a:lnTo>
                        </a:path>
                      </a:pathLst>
                    </a:custGeom>
                    <a:noFill/>
                    <a:ln w="9525" cap="flat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6411" name="Freeform 16"/>
                    <p:cNvSpPr>
                      <a:spLocks/>
                    </p:cNvSpPr>
                    <p:nvPr/>
                  </p:nvSpPr>
                  <p:spPr bwMode="auto">
                    <a:xfrm>
                      <a:off x="2409" y="1955"/>
                      <a:ext cx="3132" cy="8"/>
                    </a:xfrm>
                    <a:custGeom>
                      <a:avLst/>
                      <a:gdLst>
                        <a:gd name="T0" fmla="*/ 0 w 3132"/>
                        <a:gd name="T1" fmla="*/ 0 h 8"/>
                        <a:gd name="T2" fmla="*/ 3132 w 3132"/>
                        <a:gd name="T3" fmla="*/ 8 h 8"/>
                        <a:gd name="T4" fmla="*/ 0 60000 65536"/>
                        <a:gd name="T5" fmla="*/ 0 60000 65536"/>
                        <a:gd name="T6" fmla="*/ 0 w 3132"/>
                        <a:gd name="T7" fmla="*/ 0 h 8"/>
                        <a:gd name="T8" fmla="*/ 3132 w 3132"/>
                        <a:gd name="T9" fmla="*/ 8 h 8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3132" h="8">
                          <a:moveTo>
                            <a:pt x="0" y="0"/>
                          </a:moveTo>
                          <a:lnTo>
                            <a:pt x="3132" y="8"/>
                          </a:lnTo>
                        </a:path>
                      </a:pathLst>
                    </a:custGeom>
                    <a:noFill/>
                    <a:ln w="9525" cap="flat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6412" name="Freeform 17"/>
                    <p:cNvSpPr>
                      <a:spLocks/>
                    </p:cNvSpPr>
                    <p:nvPr/>
                  </p:nvSpPr>
                  <p:spPr bwMode="auto">
                    <a:xfrm>
                      <a:off x="2434" y="1444"/>
                      <a:ext cx="3107" cy="8"/>
                    </a:xfrm>
                    <a:custGeom>
                      <a:avLst/>
                      <a:gdLst>
                        <a:gd name="T0" fmla="*/ 0 w 3107"/>
                        <a:gd name="T1" fmla="*/ 8 h 8"/>
                        <a:gd name="T2" fmla="*/ 3107 w 3107"/>
                        <a:gd name="T3" fmla="*/ 0 h 8"/>
                        <a:gd name="T4" fmla="*/ 0 60000 65536"/>
                        <a:gd name="T5" fmla="*/ 0 60000 65536"/>
                        <a:gd name="T6" fmla="*/ 0 w 3107"/>
                        <a:gd name="T7" fmla="*/ 0 h 8"/>
                        <a:gd name="T8" fmla="*/ 3107 w 3107"/>
                        <a:gd name="T9" fmla="*/ 8 h 8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3107" h="8">
                          <a:moveTo>
                            <a:pt x="0" y="8"/>
                          </a:moveTo>
                          <a:lnTo>
                            <a:pt x="3107" y="0"/>
                          </a:lnTo>
                        </a:path>
                      </a:pathLst>
                    </a:custGeom>
                    <a:noFill/>
                    <a:ln w="9525" cap="flat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6413" name="Freeform 18"/>
                    <p:cNvSpPr>
                      <a:spLocks/>
                    </p:cNvSpPr>
                    <p:nvPr/>
                  </p:nvSpPr>
                  <p:spPr bwMode="auto">
                    <a:xfrm>
                      <a:off x="2426" y="1207"/>
                      <a:ext cx="3107" cy="8"/>
                    </a:xfrm>
                    <a:custGeom>
                      <a:avLst/>
                      <a:gdLst>
                        <a:gd name="T0" fmla="*/ 0 w 3107"/>
                        <a:gd name="T1" fmla="*/ 8 h 8"/>
                        <a:gd name="T2" fmla="*/ 3107 w 3107"/>
                        <a:gd name="T3" fmla="*/ 0 h 8"/>
                        <a:gd name="T4" fmla="*/ 0 60000 65536"/>
                        <a:gd name="T5" fmla="*/ 0 60000 65536"/>
                        <a:gd name="T6" fmla="*/ 0 w 3107"/>
                        <a:gd name="T7" fmla="*/ 0 h 8"/>
                        <a:gd name="T8" fmla="*/ 3107 w 3107"/>
                        <a:gd name="T9" fmla="*/ 8 h 8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3107" h="8">
                          <a:moveTo>
                            <a:pt x="0" y="8"/>
                          </a:moveTo>
                          <a:lnTo>
                            <a:pt x="3107" y="0"/>
                          </a:lnTo>
                        </a:path>
                      </a:pathLst>
                    </a:custGeom>
                    <a:noFill/>
                    <a:ln w="9525" cap="flat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6414" name="Freeform 19"/>
                    <p:cNvSpPr>
                      <a:spLocks/>
                    </p:cNvSpPr>
                    <p:nvPr/>
                  </p:nvSpPr>
                  <p:spPr bwMode="auto">
                    <a:xfrm>
                      <a:off x="2426" y="949"/>
                      <a:ext cx="3123" cy="8"/>
                    </a:xfrm>
                    <a:custGeom>
                      <a:avLst/>
                      <a:gdLst>
                        <a:gd name="T0" fmla="*/ 0 w 3123"/>
                        <a:gd name="T1" fmla="*/ 0 h 8"/>
                        <a:gd name="T2" fmla="*/ 3123 w 3123"/>
                        <a:gd name="T3" fmla="*/ 8 h 8"/>
                        <a:gd name="T4" fmla="*/ 0 60000 65536"/>
                        <a:gd name="T5" fmla="*/ 0 60000 65536"/>
                        <a:gd name="T6" fmla="*/ 0 w 3123"/>
                        <a:gd name="T7" fmla="*/ 0 h 8"/>
                        <a:gd name="T8" fmla="*/ 3123 w 3123"/>
                        <a:gd name="T9" fmla="*/ 8 h 8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3123" h="8">
                          <a:moveTo>
                            <a:pt x="0" y="0"/>
                          </a:moveTo>
                          <a:lnTo>
                            <a:pt x="3123" y="8"/>
                          </a:lnTo>
                        </a:path>
                      </a:pathLst>
                    </a:custGeom>
                    <a:noFill/>
                    <a:ln w="9525" cap="flat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6415" name="Freeform 20"/>
                    <p:cNvSpPr>
                      <a:spLocks/>
                    </p:cNvSpPr>
                    <p:nvPr/>
                  </p:nvSpPr>
                  <p:spPr bwMode="auto">
                    <a:xfrm>
                      <a:off x="2426" y="708"/>
                      <a:ext cx="3107" cy="8"/>
                    </a:xfrm>
                    <a:custGeom>
                      <a:avLst/>
                      <a:gdLst>
                        <a:gd name="T0" fmla="*/ 0 w 3107"/>
                        <a:gd name="T1" fmla="*/ 8 h 8"/>
                        <a:gd name="T2" fmla="*/ 3107 w 3107"/>
                        <a:gd name="T3" fmla="*/ 0 h 8"/>
                        <a:gd name="T4" fmla="*/ 0 60000 65536"/>
                        <a:gd name="T5" fmla="*/ 0 60000 65536"/>
                        <a:gd name="T6" fmla="*/ 0 w 3107"/>
                        <a:gd name="T7" fmla="*/ 0 h 8"/>
                        <a:gd name="T8" fmla="*/ 3107 w 3107"/>
                        <a:gd name="T9" fmla="*/ 8 h 8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3107" h="8">
                          <a:moveTo>
                            <a:pt x="0" y="8"/>
                          </a:moveTo>
                          <a:lnTo>
                            <a:pt x="3107" y="0"/>
                          </a:lnTo>
                        </a:path>
                      </a:pathLst>
                    </a:custGeom>
                    <a:noFill/>
                    <a:ln w="9525" cap="flat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6416" name="Freeform 21"/>
                    <p:cNvSpPr>
                      <a:spLocks/>
                    </p:cNvSpPr>
                    <p:nvPr/>
                  </p:nvSpPr>
                  <p:spPr bwMode="auto">
                    <a:xfrm>
                      <a:off x="2434" y="446"/>
                      <a:ext cx="3115" cy="8"/>
                    </a:xfrm>
                    <a:custGeom>
                      <a:avLst/>
                      <a:gdLst>
                        <a:gd name="T0" fmla="*/ 0 w 3115"/>
                        <a:gd name="T1" fmla="*/ 0 h 8"/>
                        <a:gd name="T2" fmla="*/ 3115 w 3115"/>
                        <a:gd name="T3" fmla="*/ 8 h 8"/>
                        <a:gd name="T4" fmla="*/ 0 60000 65536"/>
                        <a:gd name="T5" fmla="*/ 0 60000 65536"/>
                        <a:gd name="T6" fmla="*/ 0 w 3115"/>
                        <a:gd name="T7" fmla="*/ 0 h 8"/>
                        <a:gd name="T8" fmla="*/ 3115 w 3115"/>
                        <a:gd name="T9" fmla="*/ 8 h 8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3115" h="8">
                          <a:moveTo>
                            <a:pt x="0" y="0"/>
                          </a:moveTo>
                          <a:lnTo>
                            <a:pt x="3115" y="8"/>
                          </a:lnTo>
                        </a:path>
                      </a:pathLst>
                    </a:custGeom>
                    <a:noFill/>
                    <a:ln w="9525" cap="flat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6417" name="Freeform 22"/>
                    <p:cNvSpPr>
                      <a:spLocks/>
                    </p:cNvSpPr>
                    <p:nvPr/>
                  </p:nvSpPr>
                  <p:spPr bwMode="auto">
                    <a:xfrm>
                      <a:off x="2426" y="210"/>
                      <a:ext cx="3115" cy="8"/>
                    </a:xfrm>
                    <a:custGeom>
                      <a:avLst/>
                      <a:gdLst>
                        <a:gd name="T0" fmla="*/ 0 w 3115"/>
                        <a:gd name="T1" fmla="*/ 0 h 8"/>
                        <a:gd name="T2" fmla="*/ 3115 w 3115"/>
                        <a:gd name="T3" fmla="*/ 8 h 8"/>
                        <a:gd name="T4" fmla="*/ 0 60000 65536"/>
                        <a:gd name="T5" fmla="*/ 0 60000 65536"/>
                        <a:gd name="T6" fmla="*/ 0 w 3115"/>
                        <a:gd name="T7" fmla="*/ 0 h 8"/>
                        <a:gd name="T8" fmla="*/ 3115 w 3115"/>
                        <a:gd name="T9" fmla="*/ 8 h 8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3115" h="8">
                          <a:moveTo>
                            <a:pt x="0" y="0"/>
                          </a:moveTo>
                          <a:lnTo>
                            <a:pt x="3115" y="8"/>
                          </a:lnTo>
                        </a:path>
                      </a:pathLst>
                    </a:custGeom>
                    <a:noFill/>
                    <a:ln w="9525" cap="flat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6418" name="Freeform 23"/>
                    <p:cNvSpPr>
                      <a:spLocks/>
                    </p:cNvSpPr>
                    <p:nvPr/>
                  </p:nvSpPr>
                  <p:spPr bwMode="auto">
                    <a:xfrm>
                      <a:off x="2937" y="203"/>
                      <a:ext cx="8" cy="3026"/>
                    </a:xfrm>
                    <a:custGeom>
                      <a:avLst/>
                      <a:gdLst>
                        <a:gd name="T0" fmla="*/ 8 w 8"/>
                        <a:gd name="T1" fmla="*/ 0 h 3026"/>
                        <a:gd name="T2" fmla="*/ 0 w 8"/>
                        <a:gd name="T3" fmla="*/ 3026 h 3026"/>
                        <a:gd name="T4" fmla="*/ 0 60000 65536"/>
                        <a:gd name="T5" fmla="*/ 0 60000 65536"/>
                        <a:gd name="T6" fmla="*/ 0 w 8"/>
                        <a:gd name="T7" fmla="*/ 0 h 3026"/>
                        <a:gd name="T8" fmla="*/ 8 w 8"/>
                        <a:gd name="T9" fmla="*/ 3026 h 3026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8" h="3026">
                          <a:moveTo>
                            <a:pt x="8" y="0"/>
                          </a:moveTo>
                          <a:lnTo>
                            <a:pt x="0" y="3026"/>
                          </a:lnTo>
                        </a:path>
                      </a:pathLst>
                    </a:custGeom>
                    <a:noFill/>
                    <a:ln w="9525" cap="flat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6419" name="Freeform 24"/>
                    <p:cNvSpPr>
                      <a:spLocks/>
                    </p:cNvSpPr>
                    <p:nvPr/>
                  </p:nvSpPr>
                  <p:spPr bwMode="auto">
                    <a:xfrm>
                      <a:off x="3198" y="210"/>
                      <a:ext cx="1" cy="3002"/>
                    </a:xfrm>
                    <a:custGeom>
                      <a:avLst/>
                      <a:gdLst>
                        <a:gd name="T0" fmla="*/ 0 w 1"/>
                        <a:gd name="T1" fmla="*/ 0 h 3002"/>
                        <a:gd name="T2" fmla="*/ 0 w 1"/>
                        <a:gd name="T3" fmla="*/ 3002 h 3002"/>
                        <a:gd name="T4" fmla="*/ 0 60000 65536"/>
                        <a:gd name="T5" fmla="*/ 0 60000 65536"/>
                        <a:gd name="T6" fmla="*/ 0 w 1"/>
                        <a:gd name="T7" fmla="*/ 0 h 3002"/>
                        <a:gd name="T8" fmla="*/ 1 w 1"/>
                        <a:gd name="T9" fmla="*/ 3002 h 3002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1" h="3002">
                          <a:moveTo>
                            <a:pt x="0" y="0"/>
                          </a:moveTo>
                          <a:lnTo>
                            <a:pt x="0" y="3002"/>
                          </a:lnTo>
                        </a:path>
                      </a:pathLst>
                    </a:custGeom>
                    <a:noFill/>
                    <a:ln w="9525" cap="flat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6420" name="Freeform 25"/>
                    <p:cNvSpPr>
                      <a:spLocks/>
                    </p:cNvSpPr>
                    <p:nvPr/>
                  </p:nvSpPr>
                  <p:spPr bwMode="auto">
                    <a:xfrm>
                      <a:off x="3470" y="210"/>
                      <a:ext cx="1" cy="3002"/>
                    </a:xfrm>
                    <a:custGeom>
                      <a:avLst/>
                      <a:gdLst>
                        <a:gd name="T0" fmla="*/ 0 w 1"/>
                        <a:gd name="T1" fmla="*/ 0 h 3002"/>
                        <a:gd name="T2" fmla="*/ 0 w 1"/>
                        <a:gd name="T3" fmla="*/ 3002 h 3002"/>
                        <a:gd name="T4" fmla="*/ 0 60000 65536"/>
                        <a:gd name="T5" fmla="*/ 0 60000 65536"/>
                        <a:gd name="T6" fmla="*/ 0 w 1"/>
                        <a:gd name="T7" fmla="*/ 0 h 3002"/>
                        <a:gd name="T8" fmla="*/ 1 w 1"/>
                        <a:gd name="T9" fmla="*/ 3002 h 3002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1" h="3002">
                          <a:moveTo>
                            <a:pt x="0" y="0"/>
                          </a:moveTo>
                          <a:lnTo>
                            <a:pt x="0" y="3002"/>
                          </a:lnTo>
                        </a:path>
                      </a:pathLst>
                    </a:custGeom>
                    <a:noFill/>
                    <a:ln w="9525" cap="flat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6421" name="Freeform 26"/>
                    <p:cNvSpPr>
                      <a:spLocks/>
                    </p:cNvSpPr>
                    <p:nvPr/>
                  </p:nvSpPr>
                  <p:spPr bwMode="auto">
                    <a:xfrm>
                      <a:off x="3707" y="219"/>
                      <a:ext cx="9" cy="3010"/>
                    </a:xfrm>
                    <a:custGeom>
                      <a:avLst/>
                      <a:gdLst>
                        <a:gd name="T0" fmla="*/ 9 w 9"/>
                        <a:gd name="T1" fmla="*/ 0 h 3010"/>
                        <a:gd name="T2" fmla="*/ 0 w 9"/>
                        <a:gd name="T3" fmla="*/ 3010 h 3010"/>
                        <a:gd name="T4" fmla="*/ 0 60000 65536"/>
                        <a:gd name="T5" fmla="*/ 0 60000 65536"/>
                        <a:gd name="T6" fmla="*/ 0 w 9"/>
                        <a:gd name="T7" fmla="*/ 0 h 3010"/>
                        <a:gd name="T8" fmla="*/ 9 w 9"/>
                        <a:gd name="T9" fmla="*/ 3010 h 3010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9" h="3010">
                          <a:moveTo>
                            <a:pt x="9" y="0"/>
                          </a:moveTo>
                          <a:lnTo>
                            <a:pt x="0" y="3010"/>
                          </a:lnTo>
                        </a:path>
                      </a:pathLst>
                    </a:custGeom>
                    <a:noFill/>
                    <a:ln w="9525" cap="flat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6422" name="Freeform 27"/>
                    <p:cNvSpPr>
                      <a:spLocks/>
                    </p:cNvSpPr>
                    <p:nvPr/>
                  </p:nvSpPr>
                  <p:spPr bwMode="auto">
                    <a:xfrm>
                      <a:off x="5545" y="269"/>
                      <a:ext cx="1" cy="3002"/>
                    </a:xfrm>
                    <a:custGeom>
                      <a:avLst/>
                      <a:gdLst>
                        <a:gd name="T0" fmla="*/ 0 w 1"/>
                        <a:gd name="T1" fmla="*/ 0 h 3002"/>
                        <a:gd name="T2" fmla="*/ 0 w 1"/>
                        <a:gd name="T3" fmla="*/ 3002 h 3002"/>
                        <a:gd name="T4" fmla="*/ 0 60000 65536"/>
                        <a:gd name="T5" fmla="*/ 0 60000 65536"/>
                        <a:gd name="T6" fmla="*/ 0 w 1"/>
                        <a:gd name="T7" fmla="*/ 0 h 3002"/>
                        <a:gd name="T8" fmla="*/ 1 w 1"/>
                        <a:gd name="T9" fmla="*/ 3002 h 3002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1" h="3002">
                          <a:moveTo>
                            <a:pt x="0" y="0"/>
                          </a:moveTo>
                          <a:lnTo>
                            <a:pt x="0" y="3002"/>
                          </a:lnTo>
                        </a:path>
                      </a:pathLst>
                    </a:custGeom>
                    <a:noFill/>
                    <a:ln w="9525" cap="flat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6423" name="Freeform 28"/>
                    <p:cNvSpPr>
                      <a:spLocks/>
                    </p:cNvSpPr>
                    <p:nvPr/>
                  </p:nvSpPr>
                  <p:spPr bwMode="auto">
                    <a:xfrm>
                      <a:off x="4494" y="203"/>
                      <a:ext cx="1" cy="3002"/>
                    </a:xfrm>
                    <a:custGeom>
                      <a:avLst/>
                      <a:gdLst>
                        <a:gd name="T0" fmla="*/ 0 w 1"/>
                        <a:gd name="T1" fmla="*/ 0 h 3002"/>
                        <a:gd name="T2" fmla="*/ 0 w 1"/>
                        <a:gd name="T3" fmla="*/ 3002 h 3002"/>
                        <a:gd name="T4" fmla="*/ 0 60000 65536"/>
                        <a:gd name="T5" fmla="*/ 0 60000 65536"/>
                        <a:gd name="T6" fmla="*/ 0 w 1"/>
                        <a:gd name="T7" fmla="*/ 0 h 3002"/>
                        <a:gd name="T8" fmla="*/ 1 w 1"/>
                        <a:gd name="T9" fmla="*/ 3002 h 3002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1" h="3002">
                          <a:moveTo>
                            <a:pt x="0" y="0"/>
                          </a:moveTo>
                          <a:lnTo>
                            <a:pt x="0" y="3002"/>
                          </a:lnTo>
                        </a:path>
                      </a:pathLst>
                    </a:custGeom>
                    <a:noFill/>
                    <a:ln w="9525" cap="flat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6424" name="Freeform 29"/>
                    <p:cNvSpPr>
                      <a:spLocks/>
                    </p:cNvSpPr>
                    <p:nvPr/>
                  </p:nvSpPr>
                  <p:spPr bwMode="auto">
                    <a:xfrm>
                      <a:off x="4762" y="219"/>
                      <a:ext cx="1" cy="3002"/>
                    </a:xfrm>
                    <a:custGeom>
                      <a:avLst/>
                      <a:gdLst>
                        <a:gd name="T0" fmla="*/ 0 w 1"/>
                        <a:gd name="T1" fmla="*/ 0 h 3002"/>
                        <a:gd name="T2" fmla="*/ 0 w 1"/>
                        <a:gd name="T3" fmla="*/ 3002 h 3002"/>
                        <a:gd name="T4" fmla="*/ 0 60000 65536"/>
                        <a:gd name="T5" fmla="*/ 0 60000 65536"/>
                        <a:gd name="T6" fmla="*/ 0 w 1"/>
                        <a:gd name="T7" fmla="*/ 0 h 3002"/>
                        <a:gd name="T8" fmla="*/ 1 w 1"/>
                        <a:gd name="T9" fmla="*/ 3002 h 3002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1" h="3002">
                          <a:moveTo>
                            <a:pt x="0" y="0"/>
                          </a:moveTo>
                          <a:lnTo>
                            <a:pt x="0" y="3002"/>
                          </a:lnTo>
                        </a:path>
                      </a:pathLst>
                    </a:custGeom>
                    <a:noFill/>
                    <a:ln w="9525" cap="flat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6425" name="Freeform 30"/>
                    <p:cNvSpPr>
                      <a:spLocks/>
                    </p:cNvSpPr>
                    <p:nvPr/>
                  </p:nvSpPr>
                  <p:spPr bwMode="auto">
                    <a:xfrm>
                      <a:off x="5012" y="210"/>
                      <a:ext cx="1" cy="3002"/>
                    </a:xfrm>
                    <a:custGeom>
                      <a:avLst/>
                      <a:gdLst>
                        <a:gd name="T0" fmla="*/ 0 w 1"/>
                        <a:gd name="T1" fmla="*/ 0 h 3002"/>
                        <a:gd name="T2" fmla="*/ 0 w 1"/>
                        <a:gd name="T3" fmla="*/ 3002 h 3002"/>
                        <a:gd name="T4" fmla="*/ 0 60000 65536"/>
                        <a:gd name="T5" fmla="*/ 0 60000 65536"/>
                        <a:gd name="T6" fmla="*/ 0 w 1"/>
                        <a:gd name="T7" fmla="*/ 0 h 3002"/>
                        <a:gd name="T8" fmla="*/ 1 w 1"/>
                        <a:gd name="T9" fmla="*/ 3002 h 3002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1" h="3002">
                          <a:moveTo>
                            <a:pt x="0" y="0"/>
                          </a:moveTo>
                          <a:lnTo>
                            <a:pt x="0" y="3002"/>
                          </a:lnTo>
                        </a:path>
                      </a:pathLst>
                    </a:custGeom>
                    <a:noFill/>
                    <a:ln w="9525" cap="flat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6426" name="Freeform 31"/>
                    <p:cNvSpPr>
                      <a:spLocks/>
                    </p:cNvSpPr>
                    <p:nvPr/>
                  </p:nvSpPr>
                  <p:spPr bwMode="auto">
                    <a:xfrm>
                      <a:off x="5284" y="210"/>
                      <a:ext cx="1" cy="3002"/>
                    </a:xfrm>
                    <a:custGeom>
                      <a:avLst/>
                      <a:gdLst>
                        <a:gd name="T0" fmla="*/ 0 w 1"/>
                        <a:gd name="T1" fmla="*/ 0 h 3002"/>
                        <a:gd name="T2" fmla="*/ 0 w 1"/>
                        <a:gd name="T3" fmla="*/ 3002 h 3002"/>
                        <a:gd name="T4" fmla="*/ 0 60000 65536"/>
                        <a:gd name="T5" fmla="*/ 0 60000 65536"/>
                        <a:gd name="T6" fmla="*/ 0 w 1"/>
                        <a:gd name="T7" fmla="*/ 0 h 3002"/>
                        <a:gd name="T8" fmla="*/ 1 w 1"/>
                        <a:gd name="T9" fmla="*/ 3002 h 3002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1" h="3002">
                          <a:moveTo>
                            <a:pt x="0" y="0"/>
                          </a:moveTo>
                          <a:lnTo>
                            <a:pt x="0" y="3002"/>
                          </a:lnTo>
                        </a:path>
                      </a:pathLst>
                    </a:custGeom>
                    <a:noFill/>
                    <a:ln w="9525" cap="flat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6427" name="Line 1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409" y="3221"/>
                      <a:ext cx="313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prstDash val="sysDot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6428" name="Freeform 27"/>
                    <p:cNvSpPr>
                      <a:spLocks/>
                    </p:cNvSpPr>
                    <p:nvPr/>
                  </p:nvSpPr>
                  <p:spPr bwMode="auto">
                    <a:xfrm>
                      <a:off x="4238" y="164"/>
                      <a:ext cx="1" cy="3002"/>
                    </a:xfrm>
                    <a:custGeom>
                      <a:avLst/>
                      <a:gdLst>
                        <a:gd name="T0" fmla="*/ 0 w 1"/>
                        <a:gd name="T1" fmla="*/ 0 h 3002"/>
                        <a:gd name="T2" fmla="*/ 0 w 1"/>
                        <a:gd name="T3" fmla="*/ 3002 h 3002"/>
                        <a:gd name="T4" fmla="*/ 0 60000 65536"/>
                        <a:gd name="T5" fmla="*/ 0 60000 65536"/>
                        <a:gd name="T6" fmla="*/ 0 w 1"/>
                        <a:gd name="T7" fmla="*/ 0 h 3002"/>
                        <a:gd name="T8" fmla="*/ 1 w 1"/>
                        <a:gd name="T9" fmla="*/ 3002 h 3002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1" h="3002">
                          <a:moveTo>
                            <a:pt x="0" y="0"/>
                          </a:moveTo>
                          <a:lnTo>
                            <a:pt x="0" y="3002"/>
                          </a:lnTo>
                        </a:path>
                      </a:pathLst>
                    </a:custGeom>
                    <a:noFill/>
                    <a:ln w="9525" cap="flat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16402" name="Text Box 3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412" y="1661"/>
                    <a:ext cx="292" cy="37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9pPr>
                  </a:lstStyle>
                  <a:p>
                    <a:pPr eaLnBrk="1" hangingPunct="1"/>
                    <a:r>
                      <a:rPr lang="ru-RU" altLang="ru-RU" sz="2400">
                        <a:latin typeface="Verdana" pitchFamily="34" charset="0"/>
                      </a:rPr>
                      <a:t>х</a:t>
                    </a:r>
                  </a:p>
                </p:txBody>
              </p:sp>
              <p:sp>
                <p:nvSpPr>
                  <p:cNvPr id="16403" name="Text Box 3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566" y="164"/>
                    <a:ext cx="291" cy="37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charset="0"/>
                        <a:cs typeface="Arial" charset="0"/>
                      </a:defRPr>
                    </a:lvl9pPr>
                  </a:lstStyle>
                  <a:p>
                    <a:pPr eaLnBrk="1" hangingPunct="1"/>
                    <a:r>
                      <a:rPr lang="ru-RU" altLang="ru-RU" sz="2400">
                        <a:latin typeface="Verdana" pitchFamily="34" charset="0"/>
                      </a:rPr>
                      <a:t>у</a:t>
                    </a:r>
                  </a:p>
                </p:txBody>
              </p:sp>
            </p:grpSp>
            <p:cxnSp>
              <p:nvCxnSpPr>
                <p:cNvPr id="40" name="Прямая со стрелкой 39"/>
                <p:cNvCxnSpPr/>
                <p:nvPr/>
              </p:nvCxnSpPr>
              <p:spPr>
                <a:xfrm>
                  <a:off x="571472" y="1927848"/>
                  <a:ext cx="3570826" cy="2407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Прямая со стрелкой 40"/>
                <p:cNvCxnSpPr/>
                <p:nvPr/>
              </p:nvCxnSpPr>
              <p:spPr>
                <a:xfrm rot="5400000" flipH="1" flipV="1">
                  <a:off x="360310" y="1991642"/>
                  <a:ext cx="2785255" cy="0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7" name="Прямая соединительная линия 36"/>
              <p:cNvCxnSpPr/>
              <p:nvPr/>
            </p:nvCxnSpPr>
            <p:spPr>
              <a:xfrm rot="5400000">
                <a:off x="5465551" y="3821154"/>
                <a:ext cx="2071310" cy="1128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Полилиния 37"/>
              <p:cNvSpPr/>
              <p:nvPr/>
            </p:nvSpPr>
            <p:spPr>
              <a:xfrm flipV="1">
                <a:off x="6143126" y="3357399"/>
                <a:ext cx="1499988" cy="1071036"/>
              </a:xfrm>
              <a:custGeom>
                <a:avLst/>
                <a:gdLst>
                  <a:gd name="connsiteX0" fmla="*/ 6350 w 1978025"/>
                  <a:gd name="connsiteY0" fmla="*/ 1085850 h 1085850"/>
                  <a:gd name="connsiteX1" fmla="*/ 139700 w 1978025"/>
                  <a:gd name="connsiteY1" fmla="*/ 581025 h 1085850"/>
                  <a:gd name="connsiteX2" fmla="*/ 844550 w 1978025"/>
                  <a:gd name="connsiteY2" fmla="*/ 228600 h 1085850"/>
                  <a:gd name="connsiteX3" fmla="*/ 1978025 w 1978025"/>
                  <a:gd name="connsiteY3" fmla="*/ 0 h 1085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78025" h="1085850">
                    <a:moveTo>
                      <a:pt x="6350" y="1085850"/>
                    </a:moveTo>
                    <a:cubicBezTo>
                      <a:pt x="3175" y="904875"/>
                      <a:pt x="0" y="723900"/>
                      <a:pt x="139700" y="581025"/>
                    </a:cubicBezTo>
                    <a:cubicBezTo>
                      <a:pt x="279400" y="438150"/>
                      <a:pt x="538163" y="325438"/>
                      <a:pt x="844550" y="228600"/>
                    </a:cubicBezTo>
                    <a:cubicBezTo>
                      <a:pt x="1150938" y="131763"/>
                      <a:pt x="1978025" y="0"/>
                      <a:pt x="1978025" y="0"/>
                    </a:cubicBezTo>
                  </a:path>
                </a:pathLst>
              </a:cu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aphicFrame>
          <p:nvGraphicFramePr>
            <p:cNvPr id="16394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44366316"/>
                </p:ext>
              </p:extLst>
            </p:nvPr>
          </p:nvGraphicFramePr>
          <p:xfrm>
            <a:off x="883" y="1752"/>
            <a:ext cx="1022" cy="25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92" name="Формула" r:id="rId3" imgW="647640" imgH="228600" progId="Equation.3">
                    <p:embed/>
                  </p:oleObj>
                </mc:Choice>
                <mc:Fallback>
                  <p:oleObj name="Формула" r:id="rId3" imgW="64764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83" y="1752"/>
                          <a:ext cx="1022" cy="257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392" name="Text Box 45"/>
            <p:cNvSpPr txBox="1">
              <a:spLocks noChangeArrowheads="1"/>
            </p:cNvSpPr>
            <p:nvPr/>
          </p:nvSpPr>
          <p:spPr bwMode="auto">
            <a:xfrm>
              <a:off x="839" y="1434"/>
              <a:ext cx="227" cy="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altLang="ru-RU" sz="2400" b="1">
                  <a:latin typeface="Times New Roman" pitchFamily="18" charset="0"/>
                </a:rPr>
                <a:t>1</a:t>
              </a:r>
              <a:endParaRPr lang="ru-RU" altLang="ru-RU" sz="2400" b="1"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4580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340768"/>
            <a:ext cx="7688323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Оқулықпен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жұмыс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</a:t>
            </a:r>
          </a:p>
          <a:p>
            <a:pPr algn="ctr"/>
            <a:r>
              <a:rPr lang="kk-KZ" sz="5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№218, 96-бет</a:t>
            </a:r>
          </a:p>
          <a:p>
            <a:pPr algn="ctr"/>
            <a:r>
              <a:rPr lang="kk-KZ" sz="5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Анықталу облысын табу</a:t>
            </a:r>
            <a:endParaRPr lang="ru-RU" sz="54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44203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83</TotalTime>
  <Words>479</Words>
  <Application>Microsoft Office PowerPoint</Application>
  <PresentationFormat>Экран (4:3)</PresentationFormat>
  <Paragraphs>137</Paragraphs>
  <Slides>16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Волна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Рефлексия</vt:lpstr>
    </vt:vector>
  </TitlesOfParts>
  <Company>Sport shkola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13 kabinet</dc:creator>
  <cp:lastModifiedBy>Алия</cp:lastModifiedBy>
  <cp:revision>17</cp:revision>
  <dcterms:created xsi:type="dcterms:W3CDTF">2015-01-20T03:51:05Z</dcterms:created>
  <dcterms:modified xsi:type="dcterms:W3CDTF">2015-10-20T15:55:13Z</dcterms:modified>
</cp:coreProperties>
</file>