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1" r:id="rId9"/>
    <p:sldId id="273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46238"/>
            <a:ext cx="8229600" cy="4525962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6E4F-A0B8-4DA2-B41D-84840A4B02AC}" type="datetime1">
              <a:rPr lang="ru-RU"/>
              <a:pPr>
                <a:defRPr/>
              </a:pPr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C2C5-63E1-4C24-9DB1-6DCD321B8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72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48F6C5F-A17C-41AC-BE84-F9203EDBDF0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E267E8C-9998-40E6-8DC3-A41E5B8144A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oleObject" Target="../embeddings/oleObject3.bin"/><Relationship Id="rId3" Type="http://schemas.openxmlformats.org/officeDocument/2006/relationships/image" Target="../media/image8.png"/><Relationship Id="rId21" Type="http://schemas.openxmlformats.org/officeDocument/2006/relationships/image" Target="../media/image6.wmf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3.wmf"/><Relationship Id="rId23" Type="http://schemas.openxmlformats.org/officeDocument/2006/relationships/image" Target="../media/image7.wmf"/><Relationship Id="rId10" Type="http://schemas.openxmlformats.org/officeDocument/2006/relationships/image" Target="../media/image15.png"/><Relationship Id="rId19" Type="http://schemas.openxmlformats.org/officeDocument/2006/relationships/image" Target="../media/image5.wmf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oleObject" Target="../embeddings/oleObject1.bin"/><Relationship Id="rId22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http://900igr.net/datai/matematika/Logarifmy/0004-002-Osnovnoe-logarifmicheskoe-tozhdestv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5326" y="2309796"/>
            <a:ext cx="3693348" cy="223840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scene3d>
            <a:camera prst="isometricOffAxis1Right"/>
            <a:lightRig rig="twoPt" dir="t"/>
          </a:scene3d>
          <a:sp3d prstMaterial="matte"/>
        </p:spPr>
      </p:pic>
    </p:spTree>
    <p:extLst>
      <p:ext uri="{BB962C8B-B14F-4D97-AF65-F5344CB8AC3E}">
        <p14:creationId xmlns:p14="http://schemas.microsoft.com/office/powerpoint/2010/main" val="17151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8B74604-510C-4C39-B89C-001F622ACEEA}" type="slidenum">
              <a:rPr lang="ru-RU" altLang="ru-RU">
                <a:solidFill>
                  <a:schemeClr val="tx2"/>
                </a:solidFill>
              </a:rPr>
              <a:pPr eaLnBrk="1" hangingPunct="1"/>
              <a:t>10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2662334" y="435044"/>
            <a:ext cx="36733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 eaLnBrk="0" hangingPunct="0">
              <a:tabLst>
                <a:tab pos="342900" algn="l"/>
                <a:tab pos="457200" algn="l"/>
              </a:tabLst>
              <a:defRPr/>
            </a:pPr>
            <a:r>
              <a:rPr lang="ru-RU" sz="4000" b="1" dirty="0" err="1" smtClean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Графигін</a:t>
            </a:r>
            <a:r>
              <a:rPr lang="ru-RU" sz="4000" b="1" dirty="0" smtClean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салу:</a:t>
            </a:r>
            <a:endParaRPr lang="ru-RU" sz="40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547813" y="1220788"/>
            <a:ext cx="57848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а) </a:t>
            </a:r>
            <a:r>
              <a:rPr lang="en-US" altLang="ru-RU" sz="4000" b="1" dirty="0" err="1">
                <a:latin typeface="Times New Roman" pitchFamily="18" charset="0"/>
                <a:ea typeface="Calibri" charset="-52"/>
                <a:cs typeface="Times New Roman" pitchFamily="18" charset="0"/>
              </a:rPr>
              <a:t>lg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x = 1 – x</a:t>
            </a:r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;</a:t>
            </a:r>
            <a:endParaRPr lang="en-US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ә)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1/5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x = x – 6;</a:t>
            </a: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б)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1/3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x = x – 4;</a:t>
            </a: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в)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x = 3 – x.</a:t>
            </a:r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5867400" y="1412875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5867400" y="2636838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5867400" y="3860800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право 8">
            <a:hlinkClick r:id="" action="ppaction://noaction"/>
          </p:cNvPr>
          <p:cNvSpPr/>
          <p:nvPr/>
        </p:nvSpPr>
        <p:spPr>
          <a:xfrm>
            <a:off x="5867400" y="5084763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право 9">
            <a:hlinkClick r:id="" action="ppaction://noaction"/>
          </p:cNvPr>
          <p:cNvSpPr/>
          <p:nvPr/>
        </p:nvSpPr>
        <p:spPr>
          <a:xfrm>
            <a:off x="7524750" y="6092825"/>
            <a:ext cx="935038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4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567A71-E59B-48FF-AC76-B78DEC569B5D}" type="slidenum">
              <a:rPr lang="ru-RU" altLang="ru-RU">
                <a:solidFill>
                  <a:schemeClr val="tx2"/>
                </a:solidFill>
              </a:rPr>
              <a:pPr eaLnBrk="1" hangingPunct="1"/>
              <a:t>11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2916238" y="192088"/>
            <a:ext cx="38877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>
                <a:latin typeface="Times New Roman" pitchFamily="18" charset="0"/>
                <a:ea typeface="Calibri" charset="-52"/>
                <a:cs typeface="Times New Roman" pitchFamily="18" charset="0"/>
              </a:rPr>
              <a:t>а) </a:t>
            </a:r>
            <a:r>
              <a:rPr lang="en-US" altLang="ru-RU" sz="4000" b="1">
                <a:latin typeface="Times New Roman" pitchFamily="18" charset="0"/>
                <a:ea typeface="Calibri" charset="-52"/>
                <a:cs typeface="Times New Roman" pitchFamily="18" charset="0"/>
              </a:rPr>
              <a:t>lg x = 1 – x</a:t>
            </a:r>
            <a:endParaRPr lang="ru-RU" altLang="ru-RU" sz="4000" b="1">
              <a:latin typeface="Times New Roman" pitchFamily="18" charset="0"/>
              <a:ea typeface="Calibri" charset="-52"/>
              <a:cs typeface="Times New Roman" pitchFamily="18" charset="0"/>
            </a:endParaRP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395288" y="5876925"/>
            <a:ext cx="3889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i="1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altLang="ru-RU" sz="4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altLang="ru-RU" sz="4000" i="1" dirty="0">
                <a:latin typeface="Times New Roman" pitchFamily="18" charset="0"/>
                <a:cs typeface="Times New Roman" pitchFamily="18" charset="0"/>
              </a:rPr>
              <a:t>х = 1</a:t>
            </a:r>
          </a:p>
        </p:txBody>
      </p:sp>
      <p:pic>
        <p:nvPicPr>
          <p:cNvPr id="20485" name="Рисунок 9" descr="C:\Users\1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25538"/>
            <a:ext cx="7200900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Box 9"/>
          <p:cNvSpPr txBox="1">
            <a:spLocks noChangeArrowheads="1"/>
          </p:cNvSpPr>
          <p:nvPr/>
        </p:nvSpPr>
        <p:spPr bwMode="auto">
          <a:xfrm>
            <a:off x="2843213" y="1773238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lg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20487" name="TextBox 10"/>
          <p:cNvSpPr txBox="1">
            <a:spLocks noChangeArrowheads="1"/>
          </p:cNvSpPr>
          <p:nvPr/>
        </p:nvSpPr>
        <p:spPr bwMode="auto">
          <a:xfrm>
            <a:off x="3132138" y="4508500"/>
            <a:ext cx="17287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1 -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11" name="Стрелка вправо 10">
            <a:hlinkClick r:id="rId3" action="ppaction://hlinksldjump"/>
          </p:cNvPr>
          <p:cNvSpPr/>
          <p:nvPr/>
        </p:nvSpPr>
        <p:spPr>
          <a:xfrm>
            <a:off x="7380288" y="6092825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69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4728EF-6B09-46B2-BB53-8BEF6FA243C8}" type="slidenum">
              <a:rPr lang="ru-RU" altLang="ru-RU">
                <a:solidFill>
                  <a:schemeClr val="tx2"/>
                </a:solidFill>
              </a:rPr>
              <a:pPr eaLnBrk="1" hangingPunct="1"/>
              <a:t>12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2339975" y="188913"/>
            <a:ext cx="5784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ә)</a:t>
            </a:r>
            <a:r>
              <a:rPr lang="en-US" alt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1/5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 x = x – 6</a:t>
            </a: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395288" y="5876925"/>
            <a:ext cx="3889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i="1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altLang="ru-RU" sz="4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altLang="ru-RU" sz="4000" i="1" dirty="0">
                <a:latin typeface="Times New Roman" pitchFamily="18" charset="0"/>
                <a:cs typeface="Times New Roman" pitchFamily="18" charset="0"/>
              </a:rPr>
              <a:t>х = </a:t>
            </a:r>
            <a:r>
              <a:rPr lang="en-US" altLang="ru-RU" sz="4000" i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9" name="Рисунок 8" descr="C:\Users\1\Desktop\Рисунок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25538"/>
            <a:ext cx="7345363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5724525" y="3500438"/>
            <a:ext cx="1728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log</a:t>
            </a:r>
            <a:r>
              <a:rPr lang="en-US" altLang="ru-RU" sz="1200" b="1">
                <a:solidFill>
                  <a:srgbClr val="FF0000"/>
                </a:solidFill>
              </a:rPr>
              <a:t>1/5</a:t>
            </a:r>
            <a:r>
              <a:rPr lang="en-US" altLang="ru-RU" sz="2400" b="1">
                <a:solidFill>
                  <a:srgbClr val="FF0000"/>
                </a:solidFill>
              </a:rPr>
              <a:t>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21511" name="TextBox 11"/>
          <p:cNvSpPr txBox="1">
            <a:spLocks noChangeArrowheads="1"/>
          </p:cNvSpPr>
          <p:nvPr/>
        </p:nvSpPr>
        <p:spPr bwMode="auto">
          <a:xfrm>
            <a:off x="2339975" y="4652963"/>
            <a:ext cx="172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x - 6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7380288" y="6165850"/>
            <a:ext cx="936625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96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FBD907-3382-44BF-B51E-4BA50B8D7A13}" type="slidenum">
              <a:rPr lang="ru-RU" altLang="ru-RU">
                <a:solidFill>
                  <a:schemeClr val="tx2"/>
                </a:solidFill>
              </a:rPr>
              <a:pPr eaLnBrk="1" hangingPunct="1"/>
              <a:t>13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2484438" y="188913"/>
            <a:ext cx="4032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en-US" alt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 x = x – 4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395288" y="5876925"/>
            <a:ext cx="3889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i="1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altLang="ru-RU" sz="4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altLang="ru-RU" sz="4000" i="1" dirty="0">
                <a:latin typeface="Times New Roman" pitchFamily="18" charset="0"/>
                <a:cs typeface="Times New Roman" pitchFamily="18" charset="0"/>
              </a:rPr>
              <a:t>х = </a:t>
            </a:r>
            <a:r>
              <a:rPr lang="en-US" altLang="ru-RU" sz="4000" i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3" name="Рисунок 8" descr="C:\Users\1\Desktop\Рисунок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08050"/>
            <a:ext cx="67691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Box 13"/>
          <p:cNvSpPr txBox="1">
            <a:spLocks noChangeArrowheads="1"/>
          </p:cNvSpPr>
          <p:nvPr/>
        </p:nvSpPr>
        <p:spPr bwMode="auto">
          <a:xfrm>
            <a:off x="5867400" y="4005263"/>
            <a:ext cx="172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log</a:t>
            </a:r>
            <a:r>
              <a:rPr lang="en-US" altLang="ru-RU" sz="1200" b="1">
                <a:solidFill>
                  <a:srgbClr val="FF0000"/>
                </a:solidFill>
              </a:rPr>
              <a:t>1/3</a:t>
            </a:r>
            <a:r>
              <a:rPr lang="en-US" altLang="ru-RU" sz="2400" b="1">
                <a:solidFill>
                  <a:srgbClr val="FF0000"/>
                </a:solidFill>
              </a:rPr>
              <a:t>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22535" name="TextBox 12"/>
          <p:cNvSpPr txBox="1">
            <a:spLocks noChangeArrowheads="1"/>
          </p:cNvSpPr>
          <p:nvPr/>
        </p:nvSpPr>
        <p:spPr bwMode="auto">
          <a:xfrm>
            <a:off x="3995738" y="1989138"/>
            <a:ext cx="172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x - 4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7308850" y="6092825"/>
            <a:ext cx="935038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4DBDCD7-72B7-4F34-B39F-B05AACF7D7C1}" type="slidenum">
              <a:rPr lang="ru-RU" altLang="ru-RU">
                <a:solidFill>
                  <a:schemeClr val="tx2"/>
                </a:solidFill>
              </a:rPr>
              <a:pPr eaLnBrk="1" hangingPunct="1"/>
              <a:t>14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2555875" y="333375"/>
            <a:ext cx="38163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4000" b="1" dirty="0">
                <a:latin typeface="Times New Roman" pitchFamily="18" charset="0"/>
                <a:cs typeface="Times New Roman" pitchFamily="18" charset="0"/>
              </a:rPr>
              <a:t> x = 3 – x</a:t>
            </a:r>
            <a:endParaRPr lang="ru-RU" alt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95288" y="5876925"/>
            <a:ext cx="3889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i="1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altLang="ru-RU" sz="4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altLang="ru-RU" sz="4000" i="1" dirty="0">
                <a:latin typeface="Times New Roman" pitchFamily="18" charset="0"/>
                <a:cs typeface="Times New Roman" pitchFamily="18" charset="0"/>
              </a:rPr>
              <a:t>х = </a:t>
            </a:r>
            <a:r>
              <a:rPr lang="en-US" altLang="ru-RU" sz="4000" i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7" name="Рисунок 8" descr="C:\Users\1\Desktop\Рисунок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052513"/>
            <a:ext cx="65532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Box 10"/>
          <p:cNvSpPr txBox="1">
            <a:spLocks noChangeArrowheads="1"/>
          </p:cNvSpPr>
          <p:nvPr/>
        </p:nvSpPr>
        <p:spPr bwMode="auto">
          <a:xfrm>
            <a:off x="4932363" y="3573463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3 –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23559" name="TextBox 11"/>
          <p:cNvSpPr txBox="1">
            <a:spLocks noChangeArrowheads="1"/>
          </p:cNvSpPr>
          <p:nvPr/>
        </p:nvSpPr>
        <p:spPr bwMode="auto">
          <a:xfrm>
            <a:off x="3348038" y="1484313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400" b="1">
                <a:solidFill>
                  <a:srgbClr val="FF0000"/>
                </a:solidFill>
              </a:rPr>
              <a:t>y</a:t>
            </a:r>
            <a:r>
              <a:rPr lang="ru-RU" altLang="ru-RU" sz="2400" b="1">
                <a:solidFill>
                  <a:srgbClr val="FF0000"/>
                </a:solidFill>
              </a:rPr>
              <a:t> = </a:t>
            </a:r>
            <a:r>
              <a:rPr lang="en-US" altLang="ru-RU" sz="2400" b="1">
                <a:solidFill>
                  <a:srgbClr val="FF0000"/>
                </a:solidFill>
              </a:rPr>
              <a:t>log</a:t>
            </a:r>
            <a:r>
              <a:rPr lang="en-US" altLang="ru-RU" sz="1200" b="1">
                <a:solidFill>
                  <a:srgbClr val="FF0000"/>
                </a:solidFill>
              </a:rPr>
              <a:t>2</a:t>
            </a:r>
            <a:r>
              <a:rPr lang="en-US" altLang="ru-RU" sz="2400" b="1">
                <a:solidFill>
                  <a:srgbClr val="FF0000"/>
                </a:solidFill>
              </a:rPr>
              <a:t> x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  <p:sp>
        <p:nvSpPr>
          <p:cNvPr id="10" name="Стрелка вправо 9">
            <a:hlinkClick r:id="rId3" action="ppaction://hlinksldjump"/>
          </p:cNvPr>
          <p:cNvSpPr/>
          <p:nvPr/>
        </p:nvSpPr>
        <p:spPr>
          <a:xfrm>
            <a:off x="7308850" y="6165850"/>
            <a:ext cx="935038" cy="431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87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EB66CBE-8AD7-41F2-B265-D04BA87AFC12}" type="slidenum">
              <a:rPr lang="ru-RU" altLang="ru-RU">
                <a:solidFill>
                  <a:schemeClr val="tx2"/>
                </a:solidFill>
              </a:rPr>
              <a:pPr eaLnBrk="1" hangingPunct="1"/>
              <a:t>15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4213" y="260350"/>
            <a:ext cx="87122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Логарифмдік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функцияның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қасиеттерін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қолданып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1763713" y="1772816"/>
            <a:ext cx="578485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57200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а)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</a:t>
            </a:r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о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g</a:t>
            </a:r>
            <a:r>
              <a:rPr lang="ru-RU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3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ru-RU" altLang="ru-RU" sz="4000" b="1" dirty="0" err="1" smtClean="0">
                <a:latin typeface="Times New Roman" pitchFamily="18" charset="0"/>
                <a:ea typeface="Calibri" charset="-52"/>
                <a:cs typeface="Times New Roman" pitchFamily="18" charset="0"/>
              </a:rPr>
              <a:t>және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2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5</a:t>
            </a:r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;</a:t>
            </a:r>
            <a:endParaRPr lang="en-US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ә)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1/3 </a:t>
            </a:r>
            <a:r>
              <a:rPr lang="ru-RU" altLang="ru-RU" sz="4000" b="1" dirty="0" err="1" smtClean="0">
                <a:latin typeface="Times New Roman" pitchFamily="18" charset="0"/>
                <a:ea typeface="Calibri" charset="-52"/>
                <a:cs typeface="Times New Roman" pitchFamily="18" charset="0"/>
              </a:rPr>
              <a:t>және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1/5;</a:t>
            </a: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б) 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1/2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3 </a:t>
            </a:r>
            <a:r>
              <a:rPr lang="ru-RU" altLang="ru-RU" sz="4000" b="1" dirty="0" err="1" smtClean="0">
                <a:latin typeface="Times New Roman" pitchFamily="18" charset="0"/>
                <a:ea typeface="Calibri" charset="-52"/>
                <a:cs typeface="Times New Roman" pitchFamily="18" charset="0"/>
              </a:rPr>
              <a:t>және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1/2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5;</a:t>
            </a: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r>
              <a:rPr lang="ru-RU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в</a:t>
            </a:r>
            <a:r>
              <a:rPr lang="ru-RU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) 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1/2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1/3 </a:t>
            </a:r>
            <a:r>
              <a:rPr lang="ru-RU" altLang="ru-RU" sz="4000" b="1" dirty="0" err="1" smtClean="0">
                <a:latin typeface="Times New Roman" pitchFamily="18" charset="0"/>
                <a:ea typeface="Calibri" charset="-52"/>
                <a:cs typeface="Times New Roman" pitchFamily="18" charset="0"/>
              </a:rPr>
              <a:t>және</a:t>
            </a:r>
            <a:r>
              <a:rPr lang="en-US" altLang="ru-RU" sz="4000" b="1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log</a:t>
            </a:r>
            <a:r>
              <a:rPr lang="en-US" altLang="ru-RU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1/2</a:t>
            </a:r>
            <a:r>
              <a:rPr lang="en-US" altLang="ru-RU" sz="4000" b="1" dirty="0">
                <a:latin typeface="Times New Roman" pitchFamily="18" charset="0"/>
                <a:ea typeface="Calibri" charset="-52"/>
                <a:cs typeface="Times New Roman" pitchFamily="18" charset="0"/>
              </a:rPr>
              <a:t> 1/5.</a:t>
            </a:r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  <a:p>
            <a:pPr algn="just"/>
            <a:endParaRPr lang="ru-RU" altLang="ru-RU" sz="4000" b="1" dirty="0">
              <a:latin typeface="Times New Roman" pitchFamily="18" charset="0"/>
              <a:ea typeface="Calibri" charset="-5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58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xfrm>
            <a:off x="498251" y="764704"/>
            <a:ext cx="8291513" cy="5111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tabLst>
                <a:tab pos="373063" algn="l"/>
              </a:tabLst>
              <a:defRPr/>
            </a:pPr>
            <a:r>
              <a:rPr lang="ru-RU" sz="60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676A55"/>
                  </a:outerShdw>
                </a:effectLst>
                <a:latin typeface="Arial" charset="0"/>
              </a:rPr>
              <a:t>Рефлексия</a:t>
            </a:r>
          </a:p>
        </p:txBody>
      </p:sp>
      <p:pic>
        <p:nvPicPr>
          <p:cNvPr id="30723" name="Picture 5" descr="0044-069-Obraznaja-refleksija"/>
          <p:cNvPicPr>
            <a:picLocks noGrp="1" noChangeAspect="1" noChangeArrowheads="1"/>
          </p:cNvPicPr>
          <p:nvPr>
            <p:ph type="body" idx="4294967295"/>
          </p:nvPr>
        </p:nvPicPr>
        <p:blipFill rotWithShape="1">
          <a:blip r:embed="rId2">
            <a:duotone>
              <a:prstClr val="black"/>
              <a:schemeClr val="accent3">
                <a:lumMod val="7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18" b="14979"/>
          <a:stretch/>
        </p:blipFill>
        <p:spPr>
          <a:xfrm>
            <a:off x="1043608" y="1444547"/>
            <a:ext cx="1896182" cy="18489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24" name="Picture 6" descr="0044-072-Obraznaja-refleksija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635896" y="2724399"/>
            <a:ext cx="2016224" cy="1941198"/>
          </a:xfrm>
          <a:prstGeom prst="ellipse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30725" name="Picture 7" descr="0044-071-Obraznaja-refleksija"/>
          <p:cNvPicPr>
            <a:picLocks noChangeAspect="1" noChangeArrowheads="1"/>
          </p:cNvPicPr>
          <p:nvPr/>
        </p:nvPicPr>
        <p:blipFill rotWithShape="1"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87" b="9873"/>
          <a:stretch/>
        </p:blipFill>
        <p:spPr bwMode="auto">
          <a:xfrm>
            <a:off x="6300191" y="3923483"/>
            <a:ext cx="1997721" cy="203825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3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359143" y="2258438"/>
            <a:ext cx="503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5867400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4859338" y="5876925"/>
            <a:ext cx="792162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3851275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2843213" y="5876925"/>
            <a:ext cx="792162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1835150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8" name="TextBox 26"/>
          <p:cNvSpPr txBox="1">
            <a:spLocks noChangeArrowheads="1"/>
          </p:cNvSpPr>
          <p:nvPr/>
        </p:nvSpPr>
        <p:spPr bwMode="auto">
          <a:xfrm>
            <a:off x="6929438" y="1143000"/>
            <a:ext cx="9286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  <a:p>
            <a:pPr eaLnBrk="1" hangingPunct="1"/>
            <a:endParaRPr lang="ru-RU" altLang="ru-RU">
              <a:latin typeface="Verdana" pitchFamily="34" charset="0"/>
            </a:endParaRPr>
          </a:p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02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07262"/>
              </p:ext>
            </p:extLst>
          </p:nvPr>
        </p:nvGraphicFramePr>
        <p:xfrm>
          <a:off x="1100088" y="1484784"/>
          <a:ext cx="7072312" cy="39846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2938"/>
                <a:gridCol w="1571625"/>
                <a:gridCol w="1630826"/>
                <a:gridCol w="1613461"/>
                <a:gridCol w="1613462"/>
              </a:tblGrid>
              <a:tr h="701150"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№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</a:tr>
              <a:tr h="82086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</a:tr>
              <a:tr h="82086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</a:tr>
              <a:tr h="82086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c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</a:tr>
              <a:tr h="820869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7" marB="45727"/>
                </a:tc>
              </a:tr>
            </a:tbl>
          </a:graphicData>
        </a:graphic>
      </p:graphicFrame>
      <p:sp>
        <p:nvSpPr>
          <p:cNvPr id="1028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289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205038"/>
            <a:ext cx="13049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291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141663"/>
            <a:ext cx="10033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293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860800"/>
            <a:ext cx="1157288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4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068638"/>
            <a:ext cx="99218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029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29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508500"/>
            <a:ext cx="1055688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29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276475"/>
            <a:ext cx="1133475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0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301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3860800"/>
            <a:ext cx="129698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030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304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860800"/>
            <a:ext cx="13176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030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030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308" name="Picture 2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652963"/>
            <a:ext cx="11906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310" name="Picture 3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933825"/>
            <a:ext cx="12954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10312" name="Picture 32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724400"/>
            <a:ext cx="13303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714625" y="3071813"/>
            <a:ext cx="5373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4427538" y="3068638"/>
            <a:ext cx="4860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2643188" y="4714875"/>
            <a:ext cx="503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6084888" y="3933825"/>
            <a:ext cx="503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7596188" y="2205038"/>
            <a:ext cx="4828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8" name="Номер слайда 5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B88A1EB-9FA3-439F-8D95-A65C4D93D1C2}" type="slidenum">
              <a:rPr lang="ru-RU" altLang="ru-RU">
                <a:solidFill>
                  <a:schemeClr val="tx2"/>
                </a:solidFill>
              </a:rPr>
              <a:pPr eaLnBrk="1" hangingPunct="1"/>
              <a:t>2</a:t>
            </a:fld>
            <a:endParaRPr lang="ru-RU" altLang="ru-RU">
              <a:solidFill>
                <a:schemeClr val="tx2"/>
              </a:solidFill>
            </a:endParaRPr>
          </a:p>
        </p:txBody>
      </p:sp>
      <p:graphicFrame>
        <p:nvGraphicFramePr>
          <p:cNvPr id="10319" name="Object 12"/>
          <p:cNvGraphicFramePr>
            <a:graphicFrameLocks noChangeAspect="1"/>
          </p:cNvGraphicFramePr>
          <p:nvPr/>
        </p:nvGraphicFramePr>
        <p:xfrm>
          <a:off x="3419475" y="2205038"/>
          <a:ext cx="10572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Формула" r:id="rId14" imgW="380835" imgH="215806" progId="Equation.3">
                  <p:embed/>
                </p:oleObj>
              </mc:Choice>
              <mc:Fallback>
                <p:oleObj name="Формула" r:id="rId14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205038"/>
                        <a:ext cx="10572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0" name="Object 3"/>
          <p:cNvGraphicFramePr>
            <a:graphicFrameLocks noChangeAspect="1"/>
          </p:cNvGraphicFramePr>
          <p:nvPr/>
        </p:nvGraphicFramePr>
        <p:xfrm>
          <a:off x="3348038" y="4724400"/>
          <a:ext cx="15271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2" name="Формула" r:id="rId16" imgW="698500" imgH="228600" progId="Equation.3">
                  <p:embed/>
                </p:oleObj>
              </mc:Choice>
              <mc:Fallback>
                <p:oleObj name="Формула" r:id="rId16" imgW="698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724400"/>
                        <a:ext cx="15271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1" name="Object 4"/>
          <p:cNvGraphicFramePr>
            <a:graphicFrameLocks noChangeAspect="1"/>
          </p:cNvGraphicFramePr>
          <p:nvPr/>
        </p:nvGraphicFramePr>
        <p:xfrm>
          <a:off x="5219700" y="2205038"/>
          <a:ext cx="10556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Формула" r:id="rId18" imgW="406048" imgH="215713" progId="Equation.3">
                  <p:embed/>
                </p:oleObj>
              </mc:Choice>
              <mc:Fallback>
                <p:oleObj name="Формула" r:id="rId18" imgW="40604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205038"/>
                        <a:ext cx="1055688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2" name="Object 5"/>
          <p:cNvGraphicFramePr>
            <a:graphicFrameLocks noChangeAspect="1"/>
          </p:cNvGraphicFramePr>
          <p:nvPr/>
        </p:nvGraphicFramePr>
        <p:xfrm>
          <a:off x="5219700" y="3068638"/>
          <a:ext cx="10810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Формула" r:id="rId20" imgW="393529" imgH="203112" progId="Equation.3">
                  <p:embed/>
                </p:oleObj>
              </mc:Choice>
              <mc:Fallback>
                <p:oleObj name="Формула" r:id="rId20" imgW="39352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068638"/>
                        <a:ext cx="1081088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3" name="Object 6"/>
          <p:cNvGraphicFramePr>
            <a:graphicFrameLocks noChangeAspect="1"/>
          </p:cNvGraphicFramePr>
          <p:nvPr/>
        </p:nvGraphicFramePr>
        <p:xfrm>
          <a:off x="6607175" y="3068638"/>
          <a:ext cx="9985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Формула" r:id="rId22" imgW="393529" imgH="228501" progId="Equation.3">
                  <p:embed/>
                </p:oleObj>
              </mc:Choice>
              <mc:Fallback>
                <p:oleObj name="Формула" r:id="rId22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175" y="3068638"/>
                        <a:ext cx="99853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Прямоугольник 63"/>
          <p:cNvSpPr/>
          <p:nvPr/>
        </p:nvSpPr>
        <p:spPr>
          <a:xfrm>
            <a:off x="1835150" y="4709016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3411431" y="4731419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5015748" y="4709016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6604836" y="4709015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613395"/>
            <a:ext cx="12426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log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847850" y="292887"/>
            <a:ext cx="5702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«Миға шабуыл»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05073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7914274" y="5876925"/>
            <a:ext cx="79216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247356" y="4068188"/>
            <a:ext cx="503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7596188" y="3100100"/>
            <a:ext cx="4812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810544" y="3846514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3386825" y="3868917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4991142" y="3846514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6580230" y="3846513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835150" y="3020420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411431" y="3042823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5015748" y="3020420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6604836" y="3020419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810544" y="2157918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3386825" y="2180321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4991142" y="2157918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6580230" y="2157917"/>
            <a:ext cx="1428750" cy="78581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23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34783E-7 L -0.08664 0.419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0" y="209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1265 L -0.15885 0.4190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51" y="272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79371E-6 L 0.1441 0.1792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5" y="89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53377E-6 L -0.2849 0.5448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53" y="27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67253E-6 L -0.00018 0.293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4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79371E-6 L 0.1441 0.179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5" y="89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69 L 0.3073 0.2631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47" y="1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L 0.06042 0.4148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</p:childTnLst>
        </p:cTn>
      </p:par>
    </p:tnLst>
    <p:bldLst>
      <p:bldP spid="70" grpId="0"/>
      <p:bldP spid="83" grpId="0"/>
      <p:bldP spid="84" grpId="0"/>
      <p:bldP spid="85" grpId="0"/>
      <p:bldP spid="86" grpId="0"/>
      <p:bldP spid="87" grpId="0"/>
      <p:bldP spid="75" grpId="0"/>
      <p:bldP spid="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Box 4"/>
          <p:cNvSpPr txBox="1">
            <a:spLocks noChangeArrowheads="1"/>
          </p:cNvSpPr>
          <p:nvPr/>
        </p:nvSpPr>
        <p:spPr bwMode="auto">
          <a:xfrm>
            <a:off x="6444208" y="404664"/>
            <a:ext cx="22621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676A55"/>
                  </a:outerShdw>
                </a:effectLst>
                <a:latin typeface="Times New Roman" pitchFamily="18" charset="0"/>
                <a:cs typeface="Times New Roman" pitchFamily="18" charset="0"/>
              </a:rPr>
              <a:t>20.01.2015</a:t>
            </a:r>
            <a:endParaRPr lang="ru-RU" sz="3600" b="1" dirty="0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628800"/>
            <a:ext cx="7921625" cy="280076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Логарифмд</a:t>
            </a:r>
            <a:r>
              <a:rPr lang="kk-KZ" sz="8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ік функция</a:t>
            </a:r>
            <a:endParaRPr lang="ru-RU" sz="8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8196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AB6221-5D97-4AEB-809C-68A24021E891}" type="slidenum">
              <a:rPr lang="ru-RU" altLang="ru-RU">
                <a:solidFill>
                  <a:schemeClr val="tx2"/>
                </a:solidFill>
              </a:rPr>
              <a:pPr eaLnBrk="1" hangingPunct="1"/>
              <a:t>3</a:t>
            </a:fld>
            <a:endParaRPr lang="ru-RU" altLang="ru-RU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9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F78792B-834A-458C-8D4A-FD254FE1F2EC}" type="slidenum">
              <a:rPr lang="ru-RU" altLang="ru-RU">
                <a:solidFill>
                  <a:schemeClr val="tx2"/>
                </a:solidFill>
              </a:rPr>
              <a:pPr eaLnBrk="1" hangingPunct="1"/>
              <a:t>4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55650" y="1844675"/>
            <a:ext cx="75612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4800" b="1" i="1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8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&gt; 0 и </a:t>
            </a:r>
            <a:r>
              <a:rPr lang="ru-RU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≠ 1),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формуласымен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функцияны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логарифмдік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функция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619250" y="820095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АНЫ</a:t>
            </a:r>
            <a:r>
              <a:rPr lang="kk-K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ҚТАМА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96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E7355CC-A619-4C41-9F76-AA4ABC1E4196}" type="slidenum">
              <a:rPr lang="ru-RU" altLang="ru-RU">
                <a:solidFill>
                  <a:schemeClr val="tx2"/>
                </a:solidFill>
              </a:rPr>
              <a:pPr eaLnBrk="1" hangingPunct="1"/>
              <a:t>5</a:t>
            </a:fld>
            <a:endParaRPr lang="ru-RU" altLang="ru-RU">
              <a:solidFill>
                <a:schemeClr val="tx2"/>
              </a:solidFill>
            </a:endParaRPr>
          </a:p>
        </p:txBody>
      </p:sp>
      <p:graphicFrame>
        <p:nvGraphicFramePr>
          <p:cNvPr id="13315" name="Object 2"/>
          <p:cNvGraphicFramePr>
            <a:graphicFrameLocks noChangeAspect="1"/>
          </p:cNvGraphicFramePr>
          <p:nvPr/>
        </p:nvGraphicFramePr>
        <p:xfrm>
          <a:off x="611188" y="1484313"/>
          <a:ext cx="16764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Формула" r:id="rId3" imgW="647419" imgH="215806" progId="Equation.3">
                  <p:embed/>
                </p:oleObj>
              </mc:Choice>
              <mc:Fallback>
                <p:oleObj name="Формула" r:id="rId3" imgW="647419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484313"/>
                        <a:ext cx="16764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9"/>
          <p:cNvGraphicFramePr>
            <a:graphicFrameLocks noChangeAspect="1"/>
          </p:cNvGraphicFramePr>
          <p:nvPr/>
        </p:nvGraphicFramePr>
        <p:xfrm>
          <a:off x="539750" y="3789363"/>
          <a:ext cx="1728788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Формула" r:id="rId5" imgW="660113" imgH="342751" progId="Equation.3">
                  <p:embed/>
                </p:oleObj>
              </mc:Choice>
              <mc:Fallback>
                <p:oleObj name="Формула" r:id="rId5" imgW="660113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789363"/>
                        <a:ext cx="1728788" cy="92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212794"/>
              </p:ext>
            </p:extLst>
          </p:nvPr>
        </p:nvGraphicFramePr>
        <p:xfrm>
          <a:off x="539750" y="2133600"/>
          <a:ext cx="7858126" cy="16430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17"/>
                <a:gridCol w="936098"/>
                <a:gridCol w="1008105"/>
                <a:gridCol w="936098"/>
                <a:gridCol w="936098"/>
                <a:gridCol w="1008105"/>
                <a:gridCol w="945405"/>
              </a:tblGrid>
              <a:tr h="78581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x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¼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½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= log</a:t>
                      </a:r>
                      <a:r>
                        <a:rPr lang="en-US" sz="1600" dirty="0" smtClean="0"/>
                        <a:t>2</a:t>
                      </a:r>
                      <a:r>
                        <a:rPr lang="en-US" sz="2400" dirty="0" smtClean="0"/>
                        <a:t>x</a:t>
                      </a:r>
                      <a:endParaRPr lang="ru-RU" sz="24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989369"/>
              </p:ext>
            </p:extLst>
          </p:nvPr>
        </p:nvGraphicFramePr>
        <p:xfrm>
          <a:off x="539750" y="4652963"/>
          <a:ext cx="7858125" cy="16430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92270"/>
                <a:gridCol w="1008105"/>
                <a:gridCol w="792083"/>
                <a:gridCol w="864090"/>
                <a:gridCol w="936098"/>
                <a:gridCol w="864090"/>
                <a:gridCol w="801389"/>
              </a:tblGrid>
              <a:tr h="78581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x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¼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½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= log</a:t>
                      </a:r>
                      <a:r>
                        <a:rPr lang="ru-RU" sz="1600" dirty="0" smtClean="0"/>
                        <a:t>1/2</a:t>
                      </a:r>
                      <a:r>
                        <a:rPr lang="en-US" sz="2400" dirty="0" smtClean="0"/>
                        <a:t>x</a:t>
                      </a:r>
                      <a:endParaRPr lang="ru-RU" sz="24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pPr algn="ctr"/>
                      <a:endParaRPr lang="ru-RU" sz="3200" b="1" i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</a:tr>
            </a:tbl>
          </a:graphicData>
        </a:graphic>
      </p:graphicFrame>
      <p:sp>
        <p:nvSpPr>
          <p:cNvPr id="13369" name="Прямоугольник 8"/>
          <p:cNvSpPr>
            <a:spLocks noChangeArrowheads="1"/>
          </p:cNvSpPr>
          <p:nvPr/>
        </p:nvSpPr>
        <p:spPr bwMode="auto">
          <a:xfrm>
            <a:off x="900113" y="260350"/>
            <a:ext cx="748823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ru-RU" sz="3200" b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altLang="ru-RU" sz="3200" b="1" dirty="0">
                <a:latin typeface="Times New Roman" pitchFamily="18" charset="0"/>
                <a:cs typeface="Times New Roman" pitchFamily="18" charset="0"/>
              </a:rPr>
              <a:t>= log</a:t>
            </a:r>
            <a:r>
              <a:rPr lang="en-US" altLang="ru-RU" sz="11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200" b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kk-KZ" altLang="ru-RU" sz="3200" b="1" dirty="0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200" b="1" dirty="0">
                <a:latin typeface="Times New Roman" pitchFamily="18" charset="0"/>
                <a:cs typeface="Times New Roman" pitchFamily="18" charset="0"/>
              </a:rPr>
              <a:t>y = log</a:t>
            </a:r>
            <a:r>
              <a:rPr lang="ru-RU" altLang="ru-RU" sz="1100" b="1" dirty="0">
                <a:latin typeface="Times New Roman" pitchFamily="18" charset="0"/>
                <a:cs typeface="Times New Roman" pitchFamily="18" charset="0"/>
              </a:rPr>
              <a:t>1/2</a:t>
            </a:r>
            <a:r>
              <a:rPr lang="en-US" altLang="ru-RU" sz="32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kk-KZ" altLang="ru-RU" sz="3200" b="1" dirty="0" smtClean="0">
                <a:latin typeface="Times New Roman" pitchFamily="18" charset="0"/>
                <a:cs typeface="Times New Roman" pitchFamily="18" charset="0"/>
              </a:rPr>
              <a:t> функцияларының графиктерін құру 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71799" y="2865710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729552" y="2852936"/>
            <a:ext cx="6030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-1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5565" y="2857281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06273" y="2852936"/>
            <a:ext cx="421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32240" y="2865710"/>
            <a:ext cx="522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09113" y="2780928"/>
            <a:ext cx="516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88060" y="5313982"/>
            <a:ext cx="522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45814" y="5301208"/>
            <a:ext cx="4219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41257" y="5305553"/>
            <a:ext cx="561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34612" y="5301208"/>
            <a:ext cx="6030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-1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842740" y="5313982"/>
            <a:ext cx="7040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690796" y="5229200"/>
            <a:ext cx="6976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-3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561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rot="5400000" flipH="1" flipV="1">
            <a:off x="-1071562" y="4000500"/>
            <a:ext cx="485775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Group 4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860213"/>
              </p:ext>
            </p:extLst>
          </p:nvPr>
        </p:nvGraphicFramePr>
        <p:xfrm>
          <a:off x="643327" y="836613"/>
          <a:ext cx="7385057" cy="5611820"/>
        </p:xfrm>
        <a:graphic>
          <a:graphicData uri="http://schemas.openxmlformats.org/drawingml/2006/table">
            <a:tbl>
              <a:tblPr/>
              <a:tblGrid>
                <a:gridCol w="368348"/>
                <a:gridCol w="369993"/>
                <a:gridCol w="368348"/>
                <a:gridCol w="369994"/>
                <a:gridCol w="369993"/>
                <a:gridCol w="369994"/>
                <a:gridCol w="368348"/>
                <a:gridCol w="369993"/>
                <a:gridCol w="368348"/>
                <a:gridCol w="369994"/>
                <a:gridCol w="368348"/>
                <a:gridCol w="368348"/>
                <a:gridCol w="369993"/>
                <a:gridCol w="346970"/>
                <a:gridCol w="373281"/>
                <a:gridCol w="388081"/>
                <a:gridCol w="369994"/>
                <a:gridCol w="368348"/>
                <a:gridCol w="369993"/>
                <a:gridCol w="368348"/>
              </a:tblGrid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marL="91442" marR="91442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олилиния 3"/>
          <p:cNvSpPr/>
          <p:nvPr/>
        </p:nvSpPr>
        <p:spPr>
          <a:xfrm>
            <a:off x="1500188" y="2928938"/>
            <a:ext cx="4579937" cy="2744787"/>
          </a:xfrm>
          <a:custGeom>
            <a:avLst/>
            <a:gdLst>
              <a:gd name="connsiteX0" fmla="*/ 3175 w 4579937"/>
              <a:gd name="connsiteY0" fmla="*/ 2744787 h 2744787"/>
              <a:gd name="connsiteX1" fmla="*/ 22225 w 4579937"/>
              <a:gd name="connsiteY1" fmla="*/ 2506662 h 2744787"/>
              <a:gd name="connsiteX2" fmla="*/ 136525 w 4579937"/>
              <a:gd name="connsiteY2" fmla="*/ 2001837 h 2744787"/>
              <a:gd name="connsiteX3" fmla="*/ 412750 w 4579937"/>
              <a:gd name="connsiteY3" fmla="*/ 1506537 h 2744787"/>
              <a:gd name="connsiteX4" fmla="*/ 936625 w 4579937"/>
              <a:gd name="connsiteY4" fmla="*/ 1068387 h 2744787"/>
              <a:gd name="connsiteX5" fmla="*/ 2051050 w 4579937"/>
              <a:gd name="connsiteY5" fmla="*/ 601662 h 2744787"/>
              <a:gd name="connsiteX6" fmla="*/ 4194175 w 4579937"/>
              <a:gd name="connsiteY6" fmla="*/ 87312 h 2744787"/>
              <a:gd name="connsiteX7" fmla="*/ 4365625 w 4579937"/>
              <a:gd name="connsiteY7" fmla="*/ 77787 h 274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9937" h="2744787">
                <a:moveTo>
                  <a:pt x="3175" y="2744787"/>
                </a:moveTo>
                <a:cubicBezTo>
                  <a:pt x="1587" y="2687637"/>
                  <a:pt x="0" y="2630487"/>
                  <a:pt x="22225" y="2506662"/>
                </a:cubicBezTo>
                <a:cubicBezTo>
                  <a:pt x="44450" y="2382837"/>
                  <a:pt x="71438" y="2168524"/>
                  <a:pt x="136525" y="2001837"/>
                </a:cubicBezTo>
                <a:cubicBezTo>
                  <a:pt x="201612" y="1835150"/>
                  <a:pt x="279400" y="1662112"/>
                  <a:pt x="412750" y="1506537"/>
                </a:cubicBezTo>
                <a:cubicBezTo>
                  <a:pt x="546100" y="1350962"/>
                  <a:pt x="663575" y="1219199"/>
                  <a:pt x="936625" y="1068387"/>
                </a:cubicBezTo>
                <a:cubicBezTo>
                  <a:pt x="1209675" y="917575"/>
                  <a:pt x="1508125" y="765174"/>
                  <a:pt x="2051050" y="601662"/>
                </a:cubicBezTo>
                <a:cubicBezTo>
                  <a:pt x="2593975" y="438150"/>
                  <a:pt x="3808413" y="174624"/>
                  <a:pt x="4194175" y="87312"/>
                </a:cubicBezTo>
                <a:cubicBezTo>
                  <a:pt x="4579937" y="0"/>
                  <a:pt x="4365625" y="77787"/>
                  <a:pt x="4365625" y="77787"/>
                </a:cubicBezTo>
              </a:path>
            </a:pathLst>
          </a:cu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3714750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813" y="3214688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85813" y="2786063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14438" y="4000500"/>
            <a:ext cx="28575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14438" y="3071813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14438" y="3500438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14438" y="5000625"/>
            <a:ext cx="28575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214438" y="5500688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2938" y="4714875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2938" y="5214938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214438" y="6000750"/>
            <a:ext cx="28575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42938" y="5715000"/>
            <a:ext cx="57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500688" y="4429125"/>
            <a:ext cx="428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altLang="ru-RU" sz="40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357563" y="4643438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alt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214938" y="4714875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altLang="ru-RU" sz="28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олилиния 35"/>
          <p:cNvSpPr/>
          <p:nvPr/>
        </p:nvSpPr>
        <p:spPr>
          <a:xfrm flipV="1">
            <a:off x="1476375" y="3213100"/>
            <a:ext cx="4524375" cy="2716213"/>
          </a:xfrm>
          <a:custGeom>
            <a:avLst/>
            <a:gdLst>
              <a:gd name="connsiteX0" fmla="*/ 3175 w 4579937"/>
              <a:gd name="connsiteY0" fmla="*/ 2744787 h 2744787"/>
              <a:gd name="connsiteX1" fmla="*/ 22225 w 4579937"/>
              <a:gd name="connsiteY1" fmla="*/ 2506662 h 2744787"/>
              <a:gd name="connsiteX2" fmla="*/ 136525 w 4579937"/>
              <a:gd name="connsiteY2" fmla="*/ 2001837 h 2744787"/>
              <a:gd name="connsiteX3" fmla="*/ 412750 w 4579937"/>
              <a:gd name="connsiteY3" fmla="*/ 1506537 h 2744787"/>
              <a:gd name="connsiteX4" fmla="*/ 936625 w 4579937"/>
              <a:gd name="connsiteY4" fmla="*/ 1068387 h 2744787"/>
              <a:gd name="connsiteX5" fmla="*/ 2051050 w 4579937"/>
              <a:gd name="connsiteY5" fmla="*/ 601662 h 2744787"/>
              <a:gd name="connsiteX6" fmla="*/ 4194175 w 4579937"/>
              <a:gd name="connsiteY6" fmla="*/ 87312 h 2744787"/>
              <a:gd name="connsiteX7" fmla="*/ 4365625 w 4579937"/>
              <a:gd name="connsiteY7" fmla="*/ 77787 h 274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9937" h="2744787">
                <a:moveTo>
                  <a:pt x="3175" y="2744787"/>
                </a:moveTo>
                <a:cubicBezTo>
                  <a:pt x="1587" y="2687637"/>
                  <a:pt x="0" y="2630487"/>
                  <a:pt x="22225" y="2506662"/>
                </a:cubicBezTo>
                <a:cubicBezTo>
                  <a:pt x="44450" y="2382837"/>
                  <a:pt x="71438" y="2168524"/>
                  <a:pt x="136525" y="2001837"/>
                </a:cubicBezTo>
                <a:cubicBezTo>
                  <a:pt x="201612" y="1835150"/>
                  <a:pt x="279400" y="1662112"/>
                  <a:pt x="412750" y="1506537"/>
                </a:cubicBezTo>
                <a:cubicBezTo>
                  <a:pt x="546100" y="1350962"/>
                  <a:pt x="663575" y="1219199"/>
                  <a:pt x="936625" y="1068387"/>
                </a:cubicBezTo>
                <a:cubicBezTo>
                  <a:pt x="1209675" y="917575"/>
                  <a:pt x="1508125" y="765174"/>
                  <a:pt x="2051050" y="601662"/>
                </a:cubicBezTo>
                <a:cubicBezTo>
                  <a:pt x="2593975" y="438150"/>
                  <a:pt x="3808413" y="174624"/>
                  <a:pt x="4194175" y="87312"/>
                </a:cubicBezTo>
                <a:cubicBezTo>
                  <a:pt x="4579937" y="0"/>
                  <a:pt x="4365625" y="77787"/>
                  <a:pt x="4365625" y="77787"/>
                </a:cubicBezTo>
              </a:path>
            </a:pathLst>
          </a:cu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643563" y="5929313"/>
            <a:ext cx="142875" cy="142875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3419475" y="5229225"/>
            <a:ext cx="142875" cy="142875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2428875" y="4929188"/>
            <a:ext cx="142875" cy="142875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1571625" y="3929063"/>
            <a:ext cx="142875" cy="142875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428750" y="3429000"/>
            <a:ext cx="142875" cy="142875"/>
          </a:xfrm>
          <a:prstGeom prst="ellipse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500188" y="1428750"/>
            <a:ext cx="4127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altLang="ru-RU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571500" y="4500563"/>
            <a:ext cx="5429250" cy="1587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786732" y="4499769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2286794" y="4499769"/>
            <a:ext cx="28575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3358357" y="4499769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5438031" y="4499769"/>
            <a:ext cx="285750" cy="15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158014"/>
              </p:ext>
            </p:extLst>
          </p:nvPr>
        </p:nvGraphicFramePr>
        <p:xfrm>
          <a:off x="6056313" y="1220788"/>
          <a:ext cx="27066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Формула" r:id="rId3" imgW="647640" imgH="215640" progId="Equation.3">
                  <p:embed/>
                </p:oleObj>
              </mc:Choice>
              <mc:Fallback>
                <p:oleObj name="Формула" r:id="rId3" imgW="6476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3" y="1220788"/>
                        <a:ext cx="2706687" cy="800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894698"/>
              </p:ext>
            </p:extLst>
          </p:nvPr>
        </p:nvGraphicFramePr>
        <p:xfrm>
          <a:off x="6305550" y="4976813"/>
          <a:ext cx="2632075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Формула" r:id="rId5" imgW="723600" imgH="228600" progId="Equation.3">
                  <p:embed/>
                </p:oleObj>
              </mc:Choice>
              <mc:Fallback>
                <p:oleObj name="Формула" r:id="rId5" imgW="723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76813"/>
                        <a:ext cx="2632075" cy="7381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434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500"/>
                            </p:stCondLst>
                            <p:childTnLst>
                              <p:par>
                                <p:cTn id="1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  <p:bldP spid="14" grpId="0"/>
      <p:bldP spid="16" grpId="0"/>
      <p:bldP spid="31" grpId="0"/>
      <p:bldP spid="32" grpId="0"/>
      <p:bldP spid="33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4" name="TextBox 1"/>
          <p:cNvSpPr txBox="1">
            <a:spLocks noChangeArrowheads="1"/>
          </p:cNvSpPr>
          <p:nvPr/>
        </p:nvSpPr>
        <p:spPr bwMode="auto">
          <a:xfrm>
            <a:off x="539750" y="188913"/>
            <a:ext cx="8135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3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x, a &gt; </a:t>
            </a:r>
            <a:r>
              <a:rPr lang="en-US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функция </a:t>
            </a:r>
            <a:r>
              <a:rPr lang="kk-KZ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қасиеттері: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Номер слайда 6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34BD0F-AFAE-49D8-9478-4375D55121DC}" type="slidenum">
              <a:rPr lang="ru-RU" altLang="ru-RU">
                <a:solidFill>
                  <a:schemeClr val="tx2"/>
                </a:solidFill>
              </a:rPr>
              <a:pPr eaLnBrk="1" hangingPunct="1"/>
              <a:t>7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4101" name="Rectangle 57"/>
          <p:cNvSpPr>
            <a:spLocks noChangeArrowheads="1"/>
          </p:cNvSpPr>
          <p:nvPr/>
        </p:nvSpPr>
        <p:spPr bwMode="auto">
          <a:xfrm>
            <a:off x="4140200" y="1264573"/>
            <a:ext cx="475297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анықталу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+.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E(f)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мәндер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жиынын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Функция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тақ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болмайды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x € (1; +</a:t>
            </a:r>
            <a:r>
              <a:rPr lang="ru-RU" sz="2800" b="1" dirty="0">
                <a:latin typeface="Times New Roman" pitchFamily="18" charset="0"/>
              </a:rPr>
              <a:t>∞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      у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&gt; 0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х € (0; 1)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у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&lt; 0 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6. Функция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өспелі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x € (0; +</a:t>
            </a:r>
            <a:r>
              <a:rPr lang="ru-RU" sz="2800" b="1" dirty="0">
                <a:latin typeface="Times New Roman" pitchFamily="18" charset="0"/>
              </a:rPr>
              <a:t>∞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7. Функция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үзіксіз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365" name="Group 46"/>
          <p:cNvGrpSpPr>
            <a:grpSpLocks/>
          </p:cNvGrpSpPr>
          <p:nvPr/>
        </p:nvGrpSpPr>
        <p:grpSpPr bwMode="auto">
          <a:xfrm>
            <a:off x="250825" y="1196975"/>
            <a:ext cx="3821113" cy="3960813"/>
            <a:chOff x="1383" y="391"/>
            <a:chExt cx="2271" cy="1906"/>
          </a:xfrm>
        </p:grpSpPr>
        <p:grpSp>
          <p:nvGrpSpPr>
            <p:cNvPr id="15366" name="Группа 91"/>
            <p:cNvGrpSpPr>
              <a:grpSpLocks/>
            </p:cNvGrpSpPr>
            <p:nvPr/>
          </p:nvGrpSpPr>
          <p:grpSpPr bwMode="auto">
            <a:xfrm>
              <a:off x="2517" y="572"/>
              <a:ext cx="953" cy="227"/>
              <a:chOff x="2071100" y="1276170"/>
              <a:chExt cx="1785950" cy="608012"/>
            </a:xfrm>
          </p:grpSpPr>
          <p:sp>
            <p:nvSpPr>
              <p:cNvPr id="91" name="Прямоугольник 90"/>
              <p:cNvSpPr/>
              <p:nvPr/>
            </p:nvSpPr>
            <p:spPr>
              <a:xfrm>
                <a:off x="2071258" y="1276307"/>
                <a:ext cx="1785824" cy="57087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aphicFrame>
            <p:nvGraphicFramePr>
              <p:cNvPr id="15404" name="Object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49845345"/>
                  </p:ext>
                </p:extLst>
              </p:nvPr>
            </p:nvGraphicFramePr>
            <p:xfrm>
              <a:off x="2143108" y="1276170"/>
              <a:ext cx="1676400" cy="608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5" name="Формула" r:id="rId3" imgW="647700" imgH="228600" progId="Equation.3">
                      <p:embed/>
                    </p:oleObj>
                  </mc:Choice>
                  <mc:Fallback>
                    <p:oleObj name="Формула" r:id="rId3" imgW="64770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43108" y="1276170"/>
                            <a:ext cx="1676400" cy="608012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5367" name="Rectangle 58"/>
            <p:cNvSpPr>
              <a:spLocks noChangeArrowheads="1"/>
            </p:cNvSpPr>
            <p:nvPr/>
          </p:nvSpPr>
          <p:spPr bwMode="auto">
            <a:xfrm>
              <a:off x="2200" y="1372"/>
              <a:ext cx="363" cy="1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just"/>
              <a:r>
                <a:rPr lang="ru-RU" altLang="ru-RU" b="1">
                  <a:cs typeface="Times New Roman" pitchFamily="18" charset="0"/>
                </a:rPr>
                <a:t> 1</a:t>
              </a:r>
              <a:endParaRPr lang="ru-RU" altLang="ru-RU" b="1"/>
            </a:p>
          </p:txBody>
        </p:sp>
        <p:grpSp>
          <p:nvGrpSpPr>
            <p:cNvPr id="15368" name="Группа 65"/>
            <p:cNvGrpSpPr>
              <a:grpSpLocks/>
            </p:cNvGrpSpPr>
            <p:nvPr/>
          </p:nvGrpSpPr>
          <p:grpSpPr bwMode="auto">
            <a:xfrm>
              <a:off x="1383" y="391"/>
              <a:ext cx="2271" cy="1906"/>
              <a:chOff x="1000125" y="2786063"/>
              <a:chExt cx="2702235" cy="2108200"/>
            </a:xfrm>
          </p:grpSpPr>
          <p:grpSp>
            <p:nvGrpSpPr>
              <p:cNvPr id="15369" name="Группа 36"/>
              <p:cNvGrpSpPr>
                <a:grpSpLocks/>
              </p:cNvGrpSpPr>
              <p:nvPr/>
            </p:nvGrpSpPr>
            <p:grpSpPr bwMode="auto">
              <a:xfrm>
                <a:off x="1000125" y="2786063"/>
                <a:ext cx="2702235" cy="2108200"/>
                <a:chOff x="571472" y="500042"/>
                <a:chExt cx="3724728" cy="2904689"/>
              </a:xfrm>
            </p:grpSpPr>
            <p:grpSp>
              <p:nvGrpSpPr>
                <p:cNvPr id="15372" name="Group 7"/>
                <p:cNvGrpSpPr>
                  <a:grpSpLocks/>
                </p:cNvGrpSpPr>
                <p:nvPr/>
              </p:nvGrpSpPr>
              <p:grpSpPr bwMode="auto">
                <a:xfrm>
                  <a:off x="571472" y="500042"/>
                  <a:ext cx="3724728" cy="2904689"/>
                  <a:chOff x="2409" y="164"/>
                  <a:chExt cx="3295" cy="3107"/>
                </a:xfrm>
              </p:grpSpPr>
              <p:grpSp>
                <p:nvGrpSpPr>
                  <p:cNvPr id="15375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9" y="164"/>
                    <a:ext cx="3148" cy="3107"/>
                    <a:chOff x="2409" y="164"/>
                    <a:chExt cx="3148" cy="3107"/>
                  </a:xfrm>
                </p:grpSpPr>
                <p:sp>
                  <p:nvSpPr>
                    <p:cNvPr id="15378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2426" y="211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79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409" y="2945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0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677" y="211"/>
                      <a:ext cx="8" cy="2994"/>
                    </a:xfrm>
                    <a:custGeom>
                      <a:avLst/>
                      <a:gdLst>
                        <a:gd name="T0" fmla="*/ 0 w 8"/>
                        <a:gd name="T1" fmla="*/ 0 h 2994"/>
                        <a:gd name="T2" fmla="*/ 8 w 8"/>
                        <a:gd name="T3" fmla="*/ 2994 h 2994"/>
                        <a:gd name="T4" fmla="*/ 0 60000 65536"/>
                        <a:gd name="T5" fmla="*/ 0 60000 65536"/>
                        <a:gd name="T6" fmla="*/ 0 w 8"/>
                        <a:gd name="T7" fmla="*/ 0 h 2994"/>
                        <a:gd name="T8" fmla="*/ 8 w 8"/>
                        <a:gd name="T9" fmla="*/ 2994 h 2994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2994">
                          <a:moveTo>
                            <a:pt x="0" y="0"/>
                          </a:moveTo>
                          <a:lnTo>
                            <a:pt x="8" y="2994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1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26" y="2704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2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2426" y="3203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3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418" y="2450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4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2426" y="2205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5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2409" y="1955"/>
                      <a:ext cx="3132" cy="8"/>
                    </a:xfrm>
                    <a:custGeom>
                      <a:avLst/>
                      <a:gdLst>
                        <a:gd name="T0" fmla="*/ 0 w 3132"/>
                        <a:gd name="T1" fmla="*/ 0 h 8"/>
                        <a:gd name="T2" fmla="*/ 3132 w 3132"/>
                        <a:gd name="T3" fmla="*/ 8 h 8"/>
                        <a:gd name="T4" fmla="*/ 0 60000 65536"/>
                        <a:gd name="T5" fmla="*/ 0 60000 65536"/>
                        <a:gd name="T6" fmla="*/ 0 w 3132"/>
                        <a:gd name="T7" fmla="*/ 0 h 8"/>
                        <a:gd name="T8" fmla="*/ 3132 w 3132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2" h="8">
                          <a:moveTo>
                            <a:pt x="0" y="0"/>
                          </a:moveTo>
                          <a:lnTo>
                            <a:pt x="3132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6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434" y="1444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7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426" y="1207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8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2426" y="949"/>
                      <a:ext cx="3123" cy="8"/>
                    </a:xfrm>
                    <a:custGeom>
                      <a:avLst/>
                      <a:gdLst>
                        <a:gd name="T0" fmla="*/ 0 w 3123"/>
                        <a:gd name="T1" fmla="*/ 0 h 8"/>
                        <a:gd name="T2" fmla="*/ 3123 w 3123"/>
                        <a:gd name="T3" fmla="*/ 8 h 8"/>
                        <a:gd name="T4" fmla="*/ 0 60000 65536"/>
                        <a:gd name="T5" fmla="*/ 0 60000 65536"/>
                        <a:gd name="T6" fmla="*/ 0 w 3123"/>
                        <a:gd name="T7" fmla="*/ 0 h 8"/>
                        <a:gd name="T8" fmla="*/ 3123 w 3123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3" h="8">
                          <a:moveTo>
                            <a:pt x="0" y="0"/>
                          </a:moveTo>
                          <a:lnTo>
                            <a:pt x="3123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89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426" y="708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0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434" y="446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1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2426" y="210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2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2937" y="203"/>
                      <a:ext cx="8" cy="3026"/>
                    </a:xfrm>
                    <a:custGeom>
                      <a:avLst/>
                      <a:gdLst>
                        <a:gd name="T0" fmla="*/ 8 w 8"/>
                        <a:gd name="T1" fmla="*/ 0 h 3026"/>
                        <a:gd name="T2" fmla="*/ 0 w 8"/>
                        <a:gd name="T3" fmla="*/ 3026 h 3026"/>
                        <a:gd name="T4" fmla="*/ 0 60000 65536"/>
                        <a:gd name="T5" fmla="*/ 0 60000 65536"/>
                        <a:gd name="T6" fmla="*/ 0 w 8"/>
                        <a:gd name="T7" fmla="*/ 0 h 3026"/>
                        <a:gd name="T8" fmla="*/ 8 w 8"/>
                        <a:gd name="T9" fmla="*/ 3026 h 302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3026">
                          <a:moveTo>
                            <a:pt x="8" y="0"/>
                          </a:moveTo>
                          <a:lnTo>
                            <a:pt x="0" y="3026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3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198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4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3470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5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3707" y="219"/>
                      <a:ext cx="9" cy="3010"/>
                    </a:xfrm>
                    <a:custGeom>
                      <a:avLst/>
                      <a:gdLst>
                        <a:gd name="T0" fmla="*/ 9 w 9"/>
                        <a:gd name="T1" fmla="*/ 0 h 3010"/>
                        <a:gd name="T2" fmla="*/ 0 w 9"/>
                        <a:gd name="T3" fmla="*/ 3010 h 3010"/>
                        <a:gd name="T4" fmla="*/ 0 60000 65536"/>
                        <a:gd name="T5" fmla="*/ 0 60000 65536"/>
                        <a:gd name="T6" fmla="*/ 0 w 9"/>
                        <a:gd name="T7" fmla="*/ 0 h 3010"/>
                        <a:gd name="T8" fmla="*/ 9 w 9"/>
                        <a:gd name="T9" fmla="*/ 3010 h 3010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9" h="3010">
                          <a:moveTo>
                            <a:pt x="9" y="0"/>
                          </a:moveTo>
                          <a:lnTo>
                            <a:pt x="0" y="301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6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5545" y="26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7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494" y="203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8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62" y="21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399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5012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400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5284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401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09" y="3221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402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238" y="164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5376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14" y="1660"/>
                    <a:ext cx="290" cy="3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altLang="ru-RU" sz="2400">
                        <a:latin typeface="Verdana" pitchFamily="34" charset="0"/>
                      </a:rPr>
                      <a:t>х</a:t>
                    </a:r>
                  </a:p>
                </p:txBody>
              </p:sp>
              <p:sp>
                <p:nvSpPr>
                  <p:cNvPr id="15377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4" y="164"/>
                    <a:ext cx="290" cy="35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altLang="ru-RU" sz="2400">
                        <a:latin typeface="Verdana" pitchFamily="34" charset="0"/>
                      </a:rPr>
                      <a:t>у</a:t>
                    </a:r>
                  </a:p>
                </p:txBody>
              </p:sp>
            </p:grpSp>
            <p:cxnSp>
              <p:nvCxnSpPr>
                <p:cNvPr id="71" name="Прямая со стрелкой 70"/>
                <p:cNvCxnSpPr/>
                <p:nvPr/>
              </p:nvCxnSpPr>
              <p:spPr>
                <a:xfrm>
                  <a:off x="571472" y="1928521"/>
                  <a:ext cx="3569982" cy="2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 стрелкой 71"/>
                <p:cNvCxnSpPr/>
                <p:nvPr/>
              </p:nvCxnSpPr>
              <p:spPr>
                <a:xfrm rot="5400000" flipH="1" flipV="1">
                  <a:off x="359211" y="1991970"/>
                  <a:ext cx="2785939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8" name="Прямая соединительная линия 67"/>
              <p:cNvCxnSpPr/>
              <p:nvPr/>
            </p:nvCxnSpPr>
            <p:spPr>
              <a:xfrm rot="5400000">
                <a:off x="1250757" y="3820873"/>
                <a:ext cx="2071866" cy="224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Полилиния 68"/>
              <p:cNvSpPr/>
              <p:nvPr/>
            </p:nvSpPr>
            <p:spPr>
              <a:xfrm>
                <a:off x="1928562" y="3214463"/>
                <a:ext cx="1499869" cy="1286044"/>
              </a:xfrm>
              <a:custGeom>
                <a:avLst/>
                <a:gdLst>
                  <a:gd name="connsiteX0" fmla="*/ 6350 w 1978025"/>
                  <a:gd name="connsiteY0" fmla="*/ 1085850 h 1085850"/>
                  <a:gd name="connsiteX1" fmla="*/ 139700 w 1978025"/>
                  <a:gd name="connsiteY1" fmla="*/ 581025 h 1085850"/>
                  <a:gd name="connsiteX2" fmla="*/ 844550 w 1978025"/>
                  <a:gd name="connsiteY2" fmla="*/ 228600 h 1085850"/>
                  <a:gd name="connsiteX3" fmla="*/ 1978025 w 1978025"/>
                  <a:gd name="connsiteY3" fmla="*/ 0 h 1085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8025" h="1085850">
                    <a:moveTo>
                      <a:pt x="6350" y="1085850"/>
                    </a:moveTo>
                    <a:cubicBezTo>
                      <a:pt x="3175" y="904875"/>
                      <a:pt x="0" y="723900"/>
                      <a:pt x="139700" y="581025"/>
                    </a:cubicBezTo>
                    <a:cubicBezTo>
                      <a:pt x="279400" y="438150"/>
                      <a:pt x="538163" y="325438"/>
                      <a:pt x="844550" y="228600"/>
                    </a:cubicBezTo>
                    <a:cubicBezTo>
                      <a:pt x="1150938" y="131763"/>
                      <a:pt x="1978025" y="0"/>
                      <a:pt x="1978025" y="0"/>
                    </a:cubicBezTo>
                  </a:path>
                </a:pathLst>
              </a:cu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76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A30DEF7-B7EF-48AE-8E3E-1896301DB4FE}" type="slidenum">
              <a:rPr lang="ru-RU" altLang="ru-RU">
                <a:solidFill>
                  <a:schemeClr val="tx2"/>
                </a:solidFill>
              </a:rPr>
              <a:pPr eaLnBrk="1" hangingPunct="1"/>
              <a:t>8</a:t>
            </a:fld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971550" y="188913"/>
            <a:ext cx="7775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sz="2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x, 0 &lt; a &lt; 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kk-KZ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қасиеттері</a:t>
            </a:r>
            <a:r>
              <a:rPr lang="kk-KZ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57"/>
          <p:cNvSpPr>
            <a:spLocks noChangeArrowheads="1"/>
          </p:cNvSpPr>
          <p:nvPr/>
        </p:nvSpPr>
        <p:spPr bwMode="auto">
          <a:xfrm>
            <a:off x="4067175" y="1657617"/>
            <a:ext cx="4826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анықталу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+.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E(f)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мәндер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жиынын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Функция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x € (1; +</a:t>
            </a:r>
            <a:r>
              <a:rPr lang="ru-RU" sz="2400" b="1" dirty="0">
                <a:latin typeface="Times New Roman" pitchFamily="18" charset="0"/>
              </a:rPr>
              <a:t>∞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у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х € (0;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          у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&gt; 0 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6. Функция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қатаң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кемімелі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x € (0; +</a:t>
            </a:r>
            <a:r>
              <a:rPr lang="ru-RU" sz="2400" b="1" dirty="0">
                <a:latin typeface="Times New Roman" pitchFamily="18" charset="0"/>
              </a:rPr>
              <a:t>∞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tabLst>
                <a:tab pos="457200" algn="l"/>
              </a:tabLs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7. Функция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үзіксіз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389" name="Group 46"/>
          <p:cNvGrpSpPr>
            <a:grpSpLocks/>
          </p:cNvGrpSpPr>
          <p:nvPr/>
        </p:nvGrpSpPr>
        <p:grpSpPr bwMode="auto">
          <a:xfrm>
            <a:off x="250825" y="1316675"/>
            <a:ext cx="3803650" cy="3960812"/>
            <a:chOff x="295" y="709"/>
            <a:chExt cx="1702" cy="1373"/>
          </a:xfrm>
        </p:grpSpPr>
        <p:grpSp>
          <p:nvGrpSpPr>
            <p:cNvPr id="16390" name="Группа 34"/>
            <p:cNvGrpSpPr>
              <a:grpSpLocks/>
            </p:cNvGrpSpPr>
            <p:nvPr/>
          </p:nvGrpSpPr>
          <p:grpSpPr bwMode="auto">
            <a:xfrm>
              <a:off x="295" y="709"/>
              <a:ext cx="1702" cy="1373"/>
              <a:chOff x="5214938" y="2786063"/>
              <a:chExt cx="2702234" cy="2179637"/>
            </a:xfrm>
          </p:grpSpPr>
          <p:grpSp>
            <p:nvGrpSpPr>
              <p:cNvPr id="16395" name="Группа 148"/>
              <p:cNvGrpSpPr>
                <a:grpSpLocks/>
              </p:cNvGrpSpPr>
              <p:nvPr/>
            </p:nvGrpSpPr>
            <p:grpSpPr bwMode="auto">
              <a:xfrm>
                <a:off x="5214938" y="2857500"/>
                <a:ext cx="2702234" cy="2108200"/>
                <a:chOff x="571472" y="500042"/>
                <a:chExt cx="3724727" cy="2904689"/>
              </a:xfrm>
            </p:grpSpPr>
            <p:grpSp>
              <p:nvGrpSpPr>
                <p:cNvPr id="16398" name="Group 7"/>
                <p:cNvGrpSpPr>
                  <a:grpSpLocks/>
                </p:cNvGrpSpPr>
                <p:nvPr/>
              </p:nvGrpSpPr>
              <p:grpSpPr bwMode="auto">
                <a:xfrm>
                  <a:off x="571472" y="500042"/>
                  <a:ext cx="3724727" cy="2904689"/>
                  <a:chOff x="2409" y="164"/>
                  <a:chExt cx="3295" cy="3107"/>
                </a:xfrm>
              </p:grpSpPr>
              <p:grpSp>
                <p:nvGrpSpPr>
                  <p:cNvPr id="16401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2409" y="164"/>
                    <a:ext cx="3148" cy="3107"/>
                    <a:chOff x="2409" y="164"/>
                    <a:chExt cx="3148" cy="3107"/>
                  </a:xfrm>
                </p:grpSpPr>
                <p:sp>
                  <p:nvSpPr>
                    <p:cNvPr id="16404" name="Freeform 9"/>
                    <p:cNvSpPr>
                      <a:spLocks/>
                    </p:cNvSpPr>
                    <p:nvPr/>
                  </p:nvSpPr>
                  <p:spPr bwMode="auto">
                    <a:xfrm>
                      <a:off x="2426" y="211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05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409" y="2945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06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677" y="211"/>
                      <a:ext cx="8" cy="2994"/>
                    </a:xfrm>
                    <a:custGeom>
                      <a:avLst/>
                      <a:gdLst>
                        <a:gd name="T0" fmla="*/ 0 w 8"/>
                        <a:gd name="T1" fmla="*/ 0 h 2994"/>
                        <a:gd name="T2" fmla="*/ 8 w 8"/>
                        <a:gd name="T3" fmla="*/ 2994 h 2994"/>
                        <a:gd name="T4" fmla="*/ 0 60000 65536"/>
                        <a:gd name="T5" fmla="*/ 0 60000 65536"/>
                        <a:gd name="T6" fmla="*/ 0 w 8"/>
                        <a:gd name="T7" fmla="*/ 0 h 2994"/>
                        <a:gd name="T8" fmla="*/ 8 w 8"/>
                        <a:gd name="T9" fmla="*/ 2994 h 2994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2994">
                          <a:moveTo>
                            <a:pt x="0" y="0"/>
                          </a:moveTo>
                          <a:lnTo>
                            <a:pt x="8" y="2994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07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26" y="2704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08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2426" y="3203"/>
                      <a:ext cx="3124" cy="8"/>
                    </a:xfrm>
                    <a:custGeom>
                      <a:avLst/>
                      <a:gdLst>
                        <a:gd name="T0" fmla="*/ 0 w 3124"/>
                        <a:gd name="T1" fmla="*/ 0 h 8"/>
                        <a:gd name="T2" fmla="*/ 3124 w 3124"/>
                        <a:gd name="T3" fmla="*/ 8 h 8"/>
                        <a:gd name="T4" fmla="*/ 0 60000 65536"/>
                        <a:gd name="T5" fmla="*/ 0 60000 65536"/>
                        <a:gd name="T6" fmla="*/ 0 w 3124"/>
                        <a:gd name="T7" fmla="*/ 0 h 8"/>
                        <a:gd name="T8" fmla="*/ 3124 w 3124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4" h="8">
                          <a:moveTo>
                            <a:pt x="0" y="0"/>
                          </a:moveTo>
                          <a:lnTo>
                            <a:pt x="3124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09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418" y="2450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0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2426" y="2205"/>
                      <a:ext cx="3131" cy="8"/>
                    </a:xfrm>
                    <a:custGeom>
                      <a:avLst/>
                      <a:gdLst>
                        <a:gd name="T0" fmla="*/ 0 w 3131"/>
                        <a:gd name="T1" fmla="*/ 8 h 8"/>
                        <a:gd name="T2" fmla="*/ 3131 w 3131"/>
                        <a:gd name="T3" fmla="*/ 0 h 8"/>
                        <a:gd name="T4" fmla="*/ 0 60000 65536"/>
                        <a:gd name="T5" fmla="*/ 0 60000 65536"/>
                        <a:gd name="T6" fmla="*/ 0 w 3131"/>
                        <a:gd name="T7" fmla="*/ 0 h 8"/>
                        <a:gd name="T8" fmla="*/ 3131 w 3131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1" h="8">
                          <a:moveTo>
                            <a:pt x="0" y="8"/>
                          </a:moveTo>
                          <a:lnTo>
                            <a:pt x="3131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1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2409" y="1955"/>
                      <a:ext cx="3132" cy="8"/>
                    </a:xfrm>
                    <a:custGeom>
                      <a:avLst/>
                      <a:gdLst>
                        <a:gd name="T0" fmla="*/ 0 w 3132"/>
                        <a:gd name="T1" fmla="*/ 0 h 8"/>
                        <a:gd name="T2" fmla="*/ 3132 w 3132"/>
                        <a:gd name="T3" fmla="*/ 8 h 8"/>
                        <a:gd name="T4" fmla="*/ 0 60000 65536"/>
                        <a:gd name="T5" fmla="*/ 0 60000 65536"/>
                        <a:gd name="T6" fmla="*/ 0 w 3132"/>
                        <a:gd name="T7" fmla="*/ 0 h 8"/>
                        <a:gd name="T8" fmla="*/ 3132 w 3132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32" h="8">
                          <a:moveTo>
                            <a:pt x="0" y="0"/>
                          </a:moveTo>
                          <a:lnTo>
                            <a:pt x="3132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2" name="Freeform 17"/>
                    <p:cNvSpPr>
                      <a:spLocks/>
                    </p:cNvSpPr>
                    <p:nvPr/>
                  </p:nvSpPr>
                  <p:spPr bwMode="auto">
                    <a:xfrm>
                      <a:off x="2434" y="1444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3" name="Freeform 18"/>
                    <p:cNvSpPr>
                      <a:spLocks/>
                    </p:cNvSpPr>
                    <p:nvPr/>
                  </p:nvSpPr>
                  <p:spPr bwMode="auto">
                    <a:xfrm>
                      <a:off x="2426" y="1207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4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2426" y="949"/>
                      <a:ext cx="3123" cy="8"/>
                    </a:xfrm>
                    <a:custGeom>
                      <a:avLst/>
                      <a:gdLst>
                        <a:gd name="T0" fmla="*/ 0 w 3123"/>
                        <a:gd name="T1" fmla="*/ 0 h 8"/>
                        <a:gd name="T2" fmla="*/ 3123 w 3123"/>
                        <a:gd name="T3" fmla="*/ 8 h 8"/>
                        <a:gd name="T4" fmla="*/ 0 60000 65536"/>
                        <a:gd name="T5" fmla="*/ 0 60000 65536"/>
                        <a:gd name="T6" fmla="*/ 0 w 3123"/>
                        <a:gd name="T7" fmla="*/ 0 h 8"/>
                        <a:gd name="T8" fmla="*/ 3123 w 3123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23" h="8">
                          <a:moveTo>
                            <a:pt x="0" y="0"/>
                          </a:moveTo>
                          <a:lnTo>
                            <a:pt x="3123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5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426" y="708"/>
                      <a:ext cx="3107" cy="8"/>
                    </a:xfrm>
                    <a:custGeom>
                      <a:avLst/>
                      <a:gdLst>
                        <a:gd name="T0" fmla="*/ 0 w 3107"/>
                        <a:gd name="T1" fmla="*/ 8 h 8"/>
                        <a:gd name="T2" fmla="*/ 3107 w 3107"/>
                        <a:gd name="T3" fmla="*/ 0 h 8"/>
                        <a:gd name="T4" fmla="*/ 0 60000 65536"/>
                        <a:gd name="T5" fmla="*/ 0 60000 65536"/>
                        <a:gd name="T6" fmla="*/ 0 w 3107"/>
                        <a:gd name="T7" fmla="*/ 0 h 8"/>
                        <a:gd name="T8" fmla="*/ 3107 w 3107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07" h="8">
                          <a:moveTo>
                            <a:pt x="0" y="8"/>
                          </a:moveTo>
                          <a:lnTo>
                            <a:pt x="3107" y="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434" y="446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7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2426" y="210"/>
                      <a:ext cx="3115" cy="8"/>
                    </a:xfrm>
                    <a:custGeom>
                      <a:avLst/>
                      <a:gdLst>
                        <a:gd name="T0" fmla="*/ 0 w 3115"/>
                        <a:gd name="T1" fmla="*/ 0 h 8"/>
                        <a:gd name="T2" fmla="*/ 3115 w 3115"/>
                        <a:gd name="T3" fmla="*/ 8 h 8"/>
                        <a:gd name="T4" fmla="*/ 0 60000 65536"/>
                        <a:gd name="T5" fmla="*/ 0 60000 65536"/>
                        <a:gd name="T6" fmla="*/ 0 w 3115"/>
                        <a:gd name="T7" fmla="*/ 0 h 8"/>
                        <a:gd name="T8" fmla="*/ 3115 w 3115"/>
                        <a:gd name="T9" fmla="*/ 8 h 8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3115" h="8">
                          <a:moveTo>
                            <a:pt x="0" y="0"/>
                          </a:moveTo>
                          <a:lnTo>
                            <a:pt x="3115" y="8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8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2937" y="203"/>
                      <a:ext cx="8" cy="3026"/>
                    </a:xfrm>
                    <a:custGeom>
                      <a:avLst/>
                      <a:gdLst>
                        <a:gd name="T0" fmla="*/ 8 w 8"/>
                        <a:gd name="T1" fmla="*/ 0 h 3026"/>
                        <a:gd name="T2" fmla="*/ 0 w 8"/>
                        <a:gd name="T3" fmla="*/ 3026 h 3026"/>
                        <a:gd name="T4" fmla="*/ 0 60000 65536"/>
                        <a:gd name="T5" fmla="*/ 0 60000 65536"/>
                        <a:gd name="T6" fmla="*/ 0 w 8"/>
                        <a:gd name="T7" fmla="*/ 0 h 3026"/>
                        <a:gd name="T8" fmla="*/ 8 w 8"/>
                        <a:gd name="T9" fmla="*/ 3026 h 3026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8" h="3026">
                          <a:moveTo>
                            <a:pt x="8" y="0"/>
                          </a:moveTo>
                          <a:lnTo>
                            <a:pt x="0" y="3026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19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198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0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3470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1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3707" y="219"/>
                      <a:ext cx="9" cy="3010"/>
                    </a:xfrm>
                    <a:custGeom>
                      <a:avLst/>
                      <a:gdLst>
                        <a:gd name="T0" fmla="*/ 9 w 9"/>
                        <a:gd name="T1" fmla="*/ 0 h 3010"/>
                        <a:gd name="T2" fmla="*/ 0 w 9"/>
                        <a:gd name="T3" fmla="*/ 3010 h 3010"/>
                        <a:gd name="T4" fmla="*/ 0 60000 65536"/>
                        <a:gd name="T5" fmla="*/ 0 60000 65536"/>
                        <a:gd name="T6" fmla="*/ 0 w 9"/>
                        <a:gd name="T7" fmla="*/ 0 h 3010"/>
                        <a:gd name="T8" fmla="*/ 9 w 9"/>
                        <a:gd name="T9" fmla="*/ 3010 h 3010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9" h="3010">
                          <a:moveTo>
                            <a:pt x="9" y="0"/>
                          </a:moveTo>
                          <a:lnTo>
                            <a:pt x="0" y="3010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2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5545" y="26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3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494" y="203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4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762" y="219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5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5012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6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5284" y="210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7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409" y="3221"/>
                      <a:ext cx="313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sysDot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28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238" y="164"/>
                      <a:ext cx="1" cy="3002"/>
                    </a:xfrm>
                    <a:custGeom>
                      <a:avLst/>
                      <a:gdLst>
                        <a:gd name="T0" fmla="*/ 0 w 1"/>
                        <a:gd name="T1" fmla="*/ 0 h 3002"/>
                        <a:gd name="T2" fmla="*/ 0 w 1"/>
                        <a:gd name="T3" fmla="*/ 3002 h 3002"/>
                        <a:gd name="T4" fmla="*/ 0 60000 65536"/>
                        <a:gd name="T5" fmla="*/ 0 60000 65536"/>
                        <a:gd name="T6" fmla="*/ 0 w 1"/>
                        <a:gd name="T7" fmla="*/ 0 h 3002"/>
                        <a:gd name="T8" fmla="*/ 1 w 1"/>
                        <a:gd name="T9" fmla="*/ 3002 h 3002"/>
                      </a:gdLst>
                      <a:ahLst/>
                      <a:cxnLst>
                        <a:cxn ang="T4">
                          <a:pos x="T0" y="T1"/>
                        </a:cxn>
                        <a:cxn ang="T5">
                          <a:pos x="T2" y="T3"/>
                        </a:cxn>
                      </a:cxnLst>
                      <a:rect l="T6" t="T7" r="T8" b="T9"/>
                      <a:pathLst>
                        <a:path w="1" h="3002">
                          <a:moveTo>
                            <a:pt x="0" y="0"/>
                          </a:moveTo>
                          <a:lnTo>
                            <a:pt x="0" y="3002"/>
                          </a:lnTo>
                        </a:path>
                      </a:pathLst>
                    </a:custGeom>
                    <a:noFill/>
                    <a:ln w="9525" cap="flat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6402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12" y="1661"/>
                    <a:ext cx="292" cy="37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altLang="ru-RU" sz="2400">
                        <a:latin typeface="Verdana" pitchFamily="34" charset="0"/>
                      </a:rPr>
                      <a:t>х</a:t>
                    </a:r>
                  </a:p>
                </p:txBody>
              </p:sp>
              <p:sp>
                <p:nvSpPr>
                  <p:cNvPr id="16403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66" y="164"/>
                    <a:ext cx="291" cy="37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altLang="ru-RU" sz="2400">
                        <a:latin typeface="Verdana" pitchFamily="34" charset="0"/>
                      </a:rPr>
                      <a:t>у</a:t>
                    </a:r>
                  </a:p>
                </p:txBody>
              </p:sp>
            </p:grpSp>
            <p:cxnSp>
              <p:nvCxnSpPr>
                <p:cNvPr id="40" name="Прямая со стрелкой 39"/>
                <p:cNvCxnSpPr/>
                <p:nvPr/>
              </p:nvCxnSpPr>
              <p:spPr>
                <a:xfrm>
                  <a:off x="571472" y="1927848"/>
                  <a:ext cx="3570826" cy="2407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40"/>
                <p:cNvCxnSpPr/>
                <p:nvPr/>
              </p:nvCxnSpPr>
              <p:spPr>
                <a:xfrm rot="5400000" flipH="1" flipV="1">
                  <a:off x="360310" y="1991642"/>
                  <a:ext cx="2785255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Прямая соединительная линия 36"/>
              <p:cNvCxnSpPr/>
              <p:nvPr/>
            </p:nvCxnSpPr>
            <p:spPr>
              <a:xfrm rot="5400000">
                <a:off x="5465551" y="3821154"/>
                <a:ext cx="2071310" cy="112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Полилиния 37"/>
              <p:cNvSpPr/>
              <p:nvPr/>
            </p:nvSpPr>
            <p:spPr>
              <a:xfrm flipV="1">
                <a:off x="6143126" y="3357399"/>
                <a:ext cx="1499988" cy="1071036"/>
              </a:xfrm>
              <a:custGeom>
                <a:avLst/>
                <a:gdLst>
                  <a:gd name="connsiteX0" fmla="*/ 6350 w 1978025"/>
                  <a:gd name="connsiteY0" fmla="*/ 1085850 h 1085850"/>
                  <a:gd name="connsiteX1" fmla="*/ 139700 w 1978025"/>
                  <a:gd name="connsiteY1" fmla="*/ 581025 h 1085850"/>
                  <a:gd name="connsiteX2" fmla="*/ 844550 w 1978025"/>
                  <a:gd name="connsiteY2" fmla="*/ 228600 h 1085850"/>
                  <a:gd name="connsiteX3" fmla="*/ 1978025 w 1978025"/>
                  <a:gd name="connsiteY3" fmla="*/ 0 h 1085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8025" h="1085850">
                    <a:moveTo>
                      <a:pt x="6350" y="1085850"/>
                    </a:moveTo>
                    <a:cubicBezTo>
                      <a:pt x="3175" y="904875"/>
                      <a:pt x="0" y="723900"/>
                      <a:pt x="139700" y="581025"/>
                    </a:cubicBezTo>
                    <a:cubicBezTo>
                      <a:pt x="279400" y="438150"/>
                      <a:pt x="538163" y="325438"/>
                      <a:pt x="844550" y="228600"/>
                    </a:cubicBezTo>
                    <a:cubicBezTo>
                      <a:pt x="1150938" y="131763"/>
                      <a:pt x="1978025" y="0"/>
                      <a:pt x="1978025" y="0"/>
                    </a:cubicBezTo>
                  </a:path>
                </a:pathLst>
              </a:cu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aphicFrame>
          <p:nvGraphicFramePr>
            <p:cNvPr id="1639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4366316"/>
                </p:ext>
              </p:extLst>
            </p:nvPr>
          </p:nvGraphicFramePr>
          <p:xfrm>
            <a:off x="883" y="1752"/>
            <a:ext cx="1022" cy="2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Формула" r:id="rId3" imgW="647640" imgH="228600" progId="Equation.3">
                    <p:embed/>
                  </p:oleObj>
                </mc:Choice>
                <mc:Fallback>
                  <p:oleObj name="Формула" r:id="rId3" imgW="647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3" y="1752"/>
                          <a:ext cx="1022" cy="25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92" name="Text Box 45"/>
            <p:cNvSpPr txBox="1">
              <a:spLocks noChangeArrowheads="1"/>
            </p:cNvSpPr>
            <p:nvPr/>
          </p:nvSpPr>
          <p:spPr bwMode="auto">
            <a:xfrm>
              <a:off x="839" y="1434"/>
              <a:ext cx="227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2400" b="1">
                  <a:latin typeface="Times New Roman" pitchFamily="18" charset="0"/>
                </a:rPr>
                <a:t>1</a:t>
              </a:r>
              <a:endParaRPr lang="ru-RU" altLang="ru-RU" sz="2400" b="1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458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768832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Оқулықпен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жұмыс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kk-KZ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№218, 96-бет</a:t>
            </a:r>
          </a:p>
          <a:p>
            <a:pPr algn="ctr"/>
            <a:r>
              <a:rPr lang="kk-KZ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Анықталу облысын табу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420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83</TotalTime>
  <Words>479</Words>
  <Application>Microsoft Office PowerPoint</Application>
  <PresentationFormat>Экран (4:3)</PresentationFormat>
  <Paragraphs>137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Волна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</vt:vector>
  </TitlesOfParts>
  <Company>Sport shkola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13 kabinet</dc:creator>
  <cp:lastModifiedBy>Алия</cp:lastModifiedBy>
  <cp:revision>17</cp:revision>
  <dcterms:created xsi:type="dcterms:W3CDTF">2015-01-20T03:51:05Z</dcterms:created>
  <dcterms:modified xsi:type="dcterms:W3CDTF">2015-10-20T15:55:13Z</dcterms:modified>
</cp:coreProperties>
</file>