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398" autoAdjust="0"/>
    <p:restoredTop sz="94660"/>
  </p:normalViewPr>
  <p:slideViewPr>
    <p:cSldViewPr>
      <p:cViewPr varScale="1">
        <p:scale>
          <a:sx n="69" d="100"/>
          <a:sy n="69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204EFE-3536-4DD4-8466-E9106AA5991B}" type="doc">
      <dgm:prSet loTypeId="urn:microsoft.com/office/officeart/2005/8/layout/h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46BE30C0-1AD1-4304-BF4F-A5DB10D7CF6A}">
      <dgm:prSet phldrT="[Текст]" custT="1"/>
      <dgm:spPr/>
      <dgm:t>
        <a:bodyPr/>
        <a:lstStyle/>
        <a:p>
          <a:r>
            <a:rPr lang="kk-KZ" sz="2400" dirty="0" smtClean="0"/>
            <a:t>Түрлері жалғаулықты</a:t>
          </a:r>
        </a:p>
        <a:p>
          <a:endParaRPr lang="kk-KZ" sz="2800" dirty="0" smtClean="0"/>
        </a:p>
        <a:p>
          <a:endParaRPr lang="kk-KZ" sz="2400" dirty="0" smtClean="0"/>
        </a:p>
        <a:p>
          <a:r>
            <a:rPr lang="kk-KZ" sz="2400" dirty="0" smtClean="0"/>
            <a:t>жалғаулықсыз</a:t>
          </a:r>
          <a:endParaRPr lang="ru-RU" sz="2400" dirty="0"/>
        </a:p>
      </dgm:t>
    </dgm:pt>
    <dgm:pt modelId="{5E6D5CCC-BCA9-44FE-AE3E-ACE6076E38CE}" type="parTrans" cxnId="{96895710-8288-423F-A19D-53E375709EB9}">
      <dgm:prSet/>
      <dgm:spPr/>
      <dgm:t>
        <a:bodyPr/>
        <a:lstStyle/>
        <a:p>
          <a:endParaRPr lang="ru-RU"/>
        </a:p>
      </dgm:t>
    </dgm:pt>
    <dgm:pt modelId="{98C587DD-7C7F-4E44-A276-0E870CF96A3E}" type="sibTrans" cxnId="{96895710-8288-423F-A19D-53E375709EB9}">
      <dgm:prSet/>
      <dgm:spPr/>
      <dgm:t>
        <a:bodyPr/>
        <a:lstStyle/>
        <a:p>
          <a:endParaRPr lang="ru-RU"/>
        </a:p>
      </dgm:t>
    </dgm:pt>
    <dgm:pt modelId="{9E48125B-4E6F-43BA-8BC1-EC6EE344C81A}">
      <dgm:prSet phldrT="[Текст]" custT="1"/>
      <dgm:spPr/>
      <dgm:t>
        <a:bodyPr/>
        <a:lstStyle/>
        <a:p>
          <a:r>
            <a:rPr lang="kk-KZ" sz="2400" dirty="0" smtClean="0"/>
            <a:t>Мысалдар </a:t>
          </a:r>
          <a:r>
            <a:rPr lang="kk-KZ" sz="1900" dirty="0" smtClean="0"/>
            <a:t>                             Біз міндетімізді орындаймыз,өйткені бүгінгі өмірдің талабы осы болып отыр.</a:t>
          </a:r>
        </a:p>
        <a:p>
          <a:endParaRPr lang="ru-RU" sz="1900" dirty="0"/>
        </a:p>
      </dgm:t>
    </dgm:pt>
    <dgm:pt modelId="{01CEF7D9-E25C-4504-BE59-EBF7515648A0}" type="parTrans" cxnId="{ACF19D84-51C1-49AD-B97F-F3AAFAA670B7}">
      <dgm:prSet/>
      <dgm:spPr/>
      <dgm:t>
        <a:bodyPr/>
        <a:lstStyle/>
        <a:p>
          <a:endParaRPr lang="ru-RU"/>
        </a:p>
      </dgm:t>
    </dgm:pt>
    <dgm:pt modelId="{5ACDC073-BD80-4BB6-B5EF-EA6CFE066359}" type="sibTrans" cxnId="{ACF19D84-51C1-49AD-B97F-F3AAFAA670B7}">
      <dgm:prSet/>
      <dgm:spPr/>
      <dgm:t>
        <a:bodyPr/>
        <a:lstStyle/>
        <a:p>
          <a:endParaRPr lang="ru-RU"/>
        </a:p>
      </dgm:t>
    </dgm:pt>
    <dgm:pt modelId="{381599F0-B3EE-43B7-A90B-A9D8CCB10993}">
      <dgm:prSet phldrT="[Текст]" custT="1"/>
      <dgm:spPr/>
      <dgm:t>
        <a:bodyPr/>
        <a:lstStyle/>
        <a:p>
          <a:r>
            <a:rPr lang="kk-KZ" sz="2400" dirty="0" smtClean="0"/>
            <a:t>жалғаулықтары</a:t>
          </a:r>
          <a:endParaRPr lang="ru-RU" sz="2400" dirty="0"/>
        </a:p>
      </dgm:t>
    </dgm:pt>
    <dgm:pt modelId="{E298D337-DACB-47F7-A091-CDD339016687}" type="parTrans" cxnId="{74902FCE-CE3C-4E26-AD12-C19978014800}">
      <dgm:prSet/>
      <dgm:spPr/>
      <dgm:t>
        <a:bodyPr/>
        <a:lstStyle/>
        <a:p>
          <a:endParaRPr lang="ru-RU"/>
        </a:p>
      </dgm:t>
    </dgm:pt>
    <dgm:pt modelId="{8B2DF9C2-EDAB-4E8F-AE44-8DF4C73126E7}" type="sibTrans" cxnId="{74902FCE-CE3C-4E26-AD12-C19978014800}">
      <dgm:prSet/>
      <dgm:spPr/>
      <dgm:t>
        <a:bodyPr/>
        <a:lstStyle/>
        <a:p>
          <a:endParaRPr lang="ru-RU"/>
        </a:p>
      </dgm:t>
    </dgm:pt>
    <dgm:pt modelId="{0C72DFB3-5AD6-4021-8D40-D57358B54457}">
      <dgm:prSet phldrT="[Текст]"/>
      <dgm:spPr/>
      <dgm:t>
        <a:bodyPr/>
        <a:lstStyle/>
        <a:p>
          <a:r>
            <a:rPr lang="kk-KZ" sz="1700" dirty="0" smtClean="0"/>
            <a:t>Сондықтан,өйткені,сол себепті, себебі, неге десеңіз.</a:t>
          </a:r>
          <a:endParaRPr lang="ru-RU" sz="1700" dirty="0"/>
        </a:p>
      </dgm:t>
    </dgm:pt>
    <dgm:pt modelId="{3BF4DD1A-28B3-4EC4-9329-0365283DF888}" type="parTrans" cxnId="{D233D474-AA41-4DC8-B5CA-15FE2D06D07F}">
      <dgm:prSet/>
      <dgm:spPr/>
      <dgm:t>
        <a:bodyPr/>
        <a:lstStyle/>
        <a:p>
          <a:endParaRPr lang="ru-RU"/>
        </a:p>
      </dgm:t>
    </dgm:pt>
    <dgm:pt modelId="{7745FB28-F58D-4A5A-86E4-367E76603CD1}" type="sibTrans" cxnId="{D233D474-AA41-4DC8-B5CA-15FE2D06D07F}">
      <dgm:prSet/>
      <dgm:spPr/>
      <dgm:t>
        <a:bodyPr/>
        <a:lstStyle/>
        <a:p>
          <a:endParaRPr lang="ru-RU"/>
        </a:p>
      </dgm:t>
    </dgm:pt>
    <dgm:pt modelId="{C930EE1D-39AE-4943-A903-FBACEFC50606}">
      <dgm:prSet phldrT="[Текст]" custT="1"/>
      <dgm:spPr/>
      <dgm:t>
        <a:bodyPr/>
        <a:lstStyle/>
        <a:p>
          <a:r>
            <a:rPr lang="kk-KZ" sz="2000" dirty="0" smtClean="0"/>
            <a:t>Еңбек қылмай тапқан мал дәулет болмас: қардың суы секілді тез суалар</a:t>
          </a:r>
          <a:r>
            <a:rPr lang="kk-KZ" sz="1500" dirty="0" smtClean="0"/>
            <a:t>.</a:t>
          </a:r>
          <a:endParaRPr lang="ru-RU" sz="1500" dirty="0"/>
        </a:p>
      </dgm:t>
    </dgm:pt>
    <dgm:pt modelId="{3134B8CF-AA9A-499A-815F-D25D96AFBCB6}" type="sibTrans" cxnId="{B9969748-B8E9-460E-9AE5-AACAE4E67BFA}">
      <dgm:prSet/>
      <dgm:spPr/>
      <dgm:t>
        <a:bodyPr/>
        <a:lstStyle/>
        <a:p>
          <a:endParaRPr lang="ru-RU"/>
        </a:p>
      </dgm:t>
    </dgm:pt>
    <dgm:pt modelId="{D63EE245-6CED-4EF6-B22A-EDDFFDA446AA}" type="parTrans" cxnId="{B9969748-B8E9-460E-9AE5-AACAE4E67BFA}">
      <dgm:prSet/>
      <dgm:spPr/>
      <dgm:t>
        <a:bodyPr/>
        <a:lstStyle/>
        <a:p>
          <a:endParaRPr lang="ru-RU"/>
        </a:p>
      </dgm:t>
    </dgm:pt>
    <dgm:pt modelId="{1BF0B819-B7C6-4A0B-8E05-08250BCB086B}" type="pres">
      <dgm:prSet presAssocID="{BD204EFE-3536-4DD4-8466-E9106AA599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92D014-CF33-4D11-A57B-24AAC77C1130}" type="pres">
      <dgm:prSet presAssocID="{46BE30C0-1AD1-4304-BF4F-A5DB10D7CF6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B9D81F-54C3-4443-9BFF-449BA1F4D8E8}" type="pres">
      <dgm:prSet presAssocID="{98C587DD-7C7F-4E44-A276-0E870CF96A3E}" presName="sibTrans" presStyleCnt="0"/>
      <dgm:spPr/>
    </dgm:pt>
    <dgm:pt modelId="{EA9D82AA-A753-4C9A-9828-4D498008A6D1}" type="pres">
      <dgm:prSet presAssocID="{9E48125B-4E6F-43BA-8BC1-EC6EE344C81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7DFA11-DB3B-47A5-BB56-D580BE5407D2}" type="pres">
      <dgm:prSet presAssocID="{5ACDC073-BD80-4BB6-B5EF-EA6CFE066359}" presName="sibTrans" presStyleCnt="0"/>
      <dgm:spPr/>
    </dgm:pt>
    <dgm:pt modelId="{7B666729-7919-4640-8790-18637997BE57}" type="pres">
      <dgm:prSet presAssocID="{381599F0-B3EE-43B7-A90B-A9D8CCB1099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97D51B-A8E1-4F3C-8921-BA4D3D86B217}" type="presOf" srcId="{BD204EFE-3536-4DD4-8466-E9106AA5991B}" destId="{1BF0B819-B7C6-4A0B-8E05-08250BCB086B}" srcOrd="0" destOrd="0" presId="urn:microsoft.com/office/officeart/2005/8/layout/hList6"/>
    <dgm:cxn modelId="{1765C304-A89C-4A13-89B8-4B62B1AFE80D}" type="presOf" srcId="{46BE30C0-1AD1-4304-BF4F-A5DB10D7CF6A}" destId="{5792D014-CF33-4D11-A57B-24AAC77C1130}" srcOrd="0" destOrd="0" presId="urn:microsoft.com/office/officeart/2005/8/layout/hList6"/>
    <dgm:cxn modelId="{D233D474-AA41-4DC8-B5CA-15FE2D06D07F}" srcId="{381599F0-B3EE-43B7-A90B-A9D8CCB10993}" destId="{0C72DFB3-5AD6-4021-8D40-D57358B54457}" srcOrd="0" destOrd="0" parTransId="{3BF4DD1A-28B3-4EC4-9329-0365283DF888}" sibTransId="{7745FB28-F58D-4A5A-86E4-367E76603CD1}"/>
    <dgm:cxn modelId="{4F306F93-A461-4EAC-B858-CFB373DAA408}" type="presOf" srcId="{0C72DFB3-5AD6-4021-8D40-D57358B54457}" destId="{7B666729-7919-4640-8790-18637997BE57}" srcOrd="0" destOrd="1" presId="urn:microsoft.com/office/officeart/2005/8/layout/hList6"/>
    <dgm:cxn modelId="{ACF19D84-51C1-49AD-B97F-F3AAFAA670B7}" srcId="{BD204EFE-3536-4DD4-8466-E9106AA5991B}" destId="{9E48125B-4E6F-43BA-8BC1-EC6EE344C81A}" srcOrd="1" destOrd="0" parTransId="{01CEF7D9-E25C-4504-BE59-EBF7515648A0}" sibTransId="{5ACDC073-BD80-4BB6-B5EF-EA6CFE066359}"/>
    <dgm:cxn modelId="{74902FCE-CE3C-4E26-AD12-C19978014800}" srcId="{BD204EFE-3536-4DD4-8466-E9106AA5991B}" destId="{381599F0-B3EE-43B7-A90B-A9D8CCB10993}" srcOrd="2" destOrd="0" parTransId="{E298D337-DACB-47F7-A091-CDD339016687}" sibTransId="{8B2DF9C2-EDAB-4E8F-AE44-8DF4C73126E7}"/>
    <dgm:cxn modelId="{B5EDEB6D-528D-4CF6-962D-3C57507F63DA}" type="presOf" srcId="{C930EE1D-39AE-4943-A903-FBACEFC50606}" destId="{EA9D82AA-A753-4C9A-9828-4D498008A6D1}" srcOrd="0" destOrd="1" presId="urn:microsoft.com/office/officeart/2005/8/layout/hList6"/>
    <dgm:cxn modelId="{719497AA-97E3-40F5-8B1F-E9B3209B4206}" type="presOf" srcId="{9E48125B-4E6F-43BA-8BC1-EC6EE344C81A}" destId="{EA9D82AA-A753-4C9A-9828-4D498008A6D1}" srcOrd="0" destOrd="0" presId="urn:microsoft.com/office/officeart/2005/8/layout/hList6"/>
    <dgm:cxn modelId="{B9969748-B8E9-460E-9AE5-AACAE4E67BFA}" srcId="{9E48125B-4E6F-43BA-8BC1-EC6EE344C81A}" destId="{C930EE1D-39AE-4943-A903-FBACEFC50606}" srcOrd="0" destOrd="0" parTransId="{D63EE245-6CED-4EF6-B22A-EDDFFDA446AA}" sibTransId="{3134B8CF-AA9A-499A-815F-D25D96AFBCB6}"/>
    <dgm:cxn modelId="{96895710-8288-423F-A19D-53E375709EB9}" srcId="{BD204EFE-3536-4DD4-8466-E9106AA5991B}" destId="{46BE30C0-1AD1-4304-BF4F-A5DB10D7CF6A}" srcOrd="0" destOrd="0" parTransId="{5E6D5CCC-BCA9-44FE-AE3E-ACE6076E38CE}" sibTransId="{98C587DD-7C7F-4E44-A276-0E870CF96A3E}"/>
    <dgm:cxn modelId="{51801DF8-2761-4F19-8EB5-62B93EBCA742}" type="presOf" srcId="{381599F0-B3EE-43B7-A90B-A9D8CCB10993}" destId="{7B666729-7919-4640-8790-18637997BE57}" srcOrd="0" destOrd="0" presId="urn:microsoft.com/office/officeart/2005/8/layout/hList6"/>
    <dgm:cxn modelId="{11A9E462-A7CE-4DF4-ACD8-5C405EE22EED}" type="presParOf" srcId="{1BF0B819-B7C6-4A0B-8E05-08250BCB086B}" destId="{5792D014-CF33-4D11-A57B-24AAC77C1130}" srcOrd="0" destOrd="0" presId="urn:microsoft.com/office/officeart/2005/8/layout/hList6"/>
    <dgm:cxn modelId="{97D801FA-06AB-4433-AC6A-934CB72BFA2C}" type="presParOf" srcId="{1BF0B819-B7C6-4A0B-8E05-08250BCB086B}" destId="{C2B9D81F-54C3-4443-9BFF-449BA1F4D8E8}" srcOrd="1" destOrd="0" presId="urn:microsoft.com/office/officeart/2005/8/layout/hList6"/>
    <dgm:cxn modelId="{F776E4A6-C3CD-45C6-B7EF-8E5E4C2A32E2}" type="presParOf" srcId="{1BF0B819-B7C6-4A0B-8E05-08250BCB086B}" destId="{EA9D82AA-A753-4C9A-9828-4D498008A6D1}" srcOrd="2" destOrd="0" presId="urn:microsoft.com/office/officeart/2005/8/layout/hList6"/>
    <dgm:cxn modelId="{1F951BC1-C37F-4227-BAA1-A19A1EF5AACD}" type="presParOf" srcId="{1BF0B819-B7C6-4A0B-8E05-08250BCB086B}" destId="{597DFA11-DB3B-47A5-BB56-D580BE5407D2}" srcOrd="3" destOrd="0" presId="urn:microsoft.com/office/officeart/2005/8/layout/hList6"/>
    <dgm:cxn modelId="{71EED3EC-5EAD-43A9-B56E-4E7CA01A5A15}" type="presParOf" srcId="{1BF0B819-B7C6-4A0B-8E05-08250BCB086B}" destId="{7B666729-7919-4640-8790-18637997BE57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54560"/>
          </a:xfrm>
        </p:spPr>
        <p:txBody>
          <a:bodyPr>
            <a:normAutofit/>
          </a:bodyPr>
          <a:lstStyle/>
          <a:p>
            <a:r>
              <a:rPr lang="kk-KZ" dirty="0" smtClean="0"/>
              <a:t> </a:t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                       /Н.Ә. Назарбаев/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357166"/>
            <a:ext cx="807249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ru-RU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«Қазақстанның болашағы қазақ  </a:t>
            </a:r>
            <a:r>
              <a:rPr lang="ru-RU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тілінде</a:t>
            </a:r>
            <a:r>
              <a:rPr lang="ru-RU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»</a:t>
            </a:r>
            <a:endParaRPr lang="ru-RU" sz="5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b="1" i="1" dirty="0" smtClean="0"/>
              <a:t>   2 кезеңі  </a:t>
            </a:r>
            <a:r>
              <a:rPr lang="kk-KZ" dirty="0" smtClean="0"/>
              <a:t> Оқулықпен жұмыс</a:t>
            </a:r>
            <a:endParaRPr lang="ru-RU" dirty="0" smtClean="0"/>
          </a:p>
          <a:p>
            <a:r>
              <a:rPr lang="kk-KZ" dirty="0" smtClean="0"/>
              <a:t>112-113 бет 102 жаттығу/1 тапсырма/   себеп-салдар салаластың тыныс белгілерін қойып,көшіріп жазу.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Лента лицом вниз 3"/>
          <p:cNvSpPr/>
          <p:nvPr/>
        </p:nvSpPr>
        <p:spPr>
          <a:xfrm>
            <a:off x="642910" y="428604"/>
            <a:ext cx="7572428" cy="898400"/>
          </a:xfrm>
          <a:prstGeom prst="ribbon">
            <a:avLst>
              <a:gd name="adj1" fmla="val 16667"/>
              <a:gd name="adj2" fmla="val 5973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500042"/>
            <a:ext cx="45637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Біліктілік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i="1" dirty="0" smtClean="0"/>
              <a:t>3 кезеңі </a:t>
            </a:r>
            <a:r>
              <a:rPr lang="kk-KZ" dirty="0" smtClean="0"/>
              <a:t> Деңгейлік тапсырмалар</a:t>
            </a:r>
          </a:p>
          <a:p>
            <a:endParaRPr lang="kk-KZ" dirty="0" smtClean="0"/>
          </a:p>
          <a:p>
            <a:r>
              <a:rPr lang="kk-KZ" dirty="0" smtClean="0"/>
              <a:t> Мәтінмен жұмыс «Қазақтың салт-дәстүрлері»    сұрақтарға жауап беру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Лента лицом вниз 3"/>
          <p:cNvSpPr/>
          <p:nvPr/>
        </p:nvSpPr>
        <p:spPr>
          <a:xfrm>
            <a:off x="714348" y="357166"/>
            <a:ext cx="7929618" cy="1112714"/>
          </a:xfrm>
          <a:prstGeom prst="ribbon">
            <a:avLst>
              <a:gd name="adj1" fmla="val 16667"/>
              <a:gd name="adj2" fmla="val 637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642918"/>
            <a:ext cx="492922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Ақпарат </a:t>
            </a: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беру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b="1" i="1" dirty="0" smtClean="0"/>
              <a:t>4 кезеңі: Лексикалық-грамматикалық тест</a:t>
            </a:r>
          </a:p>
          <a:p>
            <a:pPr>
              <a:buNone/>
            </a:pPr>
            <a:r>
              <a:rPr lang="kk-KZ" sz="3000" dirty="0" smtClean="0"/>
              <a:t>1.Қазақтың салт-дәстүрлерін білдіретін сөздер тобы:</a:t>
            </a:r>
          </a:p>
          <a:p>
            <a:pPr>
              <a:buNone/>
            </a:pPr>
            <a:r>
              <a:rPr lang="kk-KZ" sz="3000" dirty="0" smtClean="0"/>
              <a:t>а/зат,ат,сөз                   ә/айна,тарақ,қайшы</a:t>
            </a:r>
          </a:p>
          <a:p>
            <a:pPr>
              <a:buNone/>
            </a:pPr>
            <a:r>
              <a:rPr lang="kk-KZ" sz="3000" dirty="0" smtClean="0"/>
              <a:t>б/ата,әже,әпке            в/шілдехана,тұсаукесер,тілашар</a:t>
            </a:r>
          </a:p>
          <a:p>
            <a:pPr>
              <a:buNone/>
            </a:pPr>
            <a:r>
              <a:rPr lang="kk-KZ" sz="3000" dirty="0" smtClean="0"/>
              <a:t>2.Себеп-салдар жалғаулықты тап:</a:t>
            </a:r>
          </a:p>
          <a:p>
            <a:pPr>
              <a:buNone/>
            </a:pPr>
            <a:r>
              <a:rPr lang="kk-KZ" sz="3000" dirty="0" smtClean="0"/>
              <a:t>а/болмаса      ә/үшін          б/сондықтан                в/бірде</a:t>
            </a:r>
          </a:p>
          <a:p>
            <a:pPr>
              <a:buNone/>
            </a:pPr>
            <a:r>
              <a:rPr lang="kk-KZ" sz="3000" dirty="0" smtClean="0"/>
              <a:t>3.Үйлену тойы,бесікке салу,шілдехана-</a:t>
            </a:r>
          </a:p>
          <a:p>
            <a:pPr>
              <a:buNone/>
            </a:pPr>
            <a:r>
              <a:rPr lang="kk-KZ" sz="3000" dirty="0" smtClean="0"/>
              <a:t>а/мақалдар    ә/дәстүрлер       б/өлеңдер           в/нақыл сөздер</a:t>
            </a:r>
          </a:p>
          <a:p>
            <a:pPr>
              <a:buNone/>
            </a:pPr>
            <a:r>
              <a:rPr lang="kk-KZ" sz="3000" dirty="0" smtClean="0"/>
              <a:t>4.Сөйлемнің түрін анықта Қазақ отбасында қыздың орны  үлкен,өйткені қызды ерекше құрметтейді.</a:t>
            </a:r>
          </a:p>
          <a:p>
            <a:pPr>
              <a:buNone/>
            </a:pPr>
            <a:r>
              <a:rPr lang="kk-KZ" sz="3000" dirty="0" smtClean="0"/>
              <a:t>а/ыңғайлас салалас құрмалас ә/себеп-салдар салаласқұрмалас</a:t>
            </a:r>
          </a:p>
          <a:p>
            <a:pPr>
              <a:buNone/>
            </a:pPr>
            <a:r>
              <a:rPr lang="kk-KZ" sz="3000" dirty="0" smtClean="0"/>
              <a:t>5.Себеп-салдар салалас құрмалас сөйлемнің жалғаулықтарын тап. а/біресе,кейде ә/сондықтан,себебі өйткені б/бірақ,алайда</a:t>
            </a:r>
          </a:p>
          <a:p>
            <a:endParaRPr lang="kk-KZ" sz="3000" dirty="0" smtClean="0"/>
          </a:p>
          <a:p>
            <a:endParaRPr lang="kk-KZ" b="1" i="1" dirty="0" smtClean="0"/>
          </a:p>
          <a:p>
            <a:endParaRPr lang="kk-KZ" b="1" i="1" dirty="0" smtClean="0"/>
          </a:p>
          <a:p>
            <a:endParaRPr lang="ru-RU" dirty="0" smtClean="0"/>
          </a:p>
        </p:txBody>
      </p:sp>
      <p:sp>
        <p:nvSpPr>
          <p:cNvPr id="4" name="Лента лицом вниз 3"/>
          <p:cNvSpPr/>
          <p:nvPr/>
        </p:nvSpPr>
        <p:spPr>
          <a:xfrm>
            <a:off x="785786" y="214290"/>
            <a:ext cx="7786742" cy="1327028"/>
          </a:xfrm>
          <a:prstGeom prst="ribbon">
            <a:avLst>
              <a:gd name="adj1" fmla="val 16667"/>
              <a:gd name="adj2" fmla="val 5731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500042"/>
            <a:ext cx="500065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Қорытындылау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VІ. Үйге тапсырма: 113 бет 103 жаттығу /түсінік беру/</a:t>
            </a:r>
            <a:endParaRPr lang="ru-RU" dirty="0" smtClean="0"/>
          </a:p>
          <a:p>
            <a:r>
              <a:rPr lang="kk-KZ" dirty="0" smtClean="0"/>
              <a:t>VІІ. Қорытындылау және бағалау кезеңі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Лента лицом вниз 3"/>
          <p:cNvSpPr/>
          <p:nvPr/>
        </p:nvSpPr>
        <p:spPr>
          <a:xfrm>
            <a:off x="857224" y="214290"/>
            <a:ext cx="8143932" cy="1398466"/>
          </a:xfrm>
          <a:prstGeom prst="ribbon">
            <a:avLst>
              <a:gd name="adj1" fmla="val 16667"/>
              <a:gd name="adj2" fmla="val 648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357166"/>
            <a:ext cx="44291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Қорытынды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ая соединительная линия 3"/>
          <p:cNvSpPr/>
          <p:nvPr/>
        </p:nvSpPr>
        <p:spPr>
          <a:xfrm>
            <a:off x="2374099" y="1074746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918908" y="109889"/>
                </a:moveTo>
                <a:arcTo wR="2227851" hR="2227851" stAng="17284242" swAng="664996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" name="Группа 3"/>
          <p:cNvGrpSpPr/>
          <p:nvPr/>
        </p:nvGrpSpPr>
        <p:grpSpPr>
          <a:xfrm>
            <a:off x="5402979" y="1359126"/>
            <a:ext cx="1740789" cy="998304"/>
            <a:chOff x="4852160" y="620975"/>
            <a:chExt cx="1548601" cy="736284"/>
          </a:xfrm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4852160" y="620975"/>
              <a:ext cx="1548601" cy="736284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Скругленный прямоугольник 5"/>
            <p:cNvSpPr/>
            <p:nvPr/>
          </p:nvSpPr>
          <p:spPr>
            <a:xfrm>
              <a:off x="4888102" y="656917"/>
              <a:ext cx="1476717" cy="6644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жақсыз</a:t>
              </a:r>
              <a:endParaRPr lang="ru-RU" sz="2400" kern="1200" dirty="0"/>
            </a:p>
          </p:txBody>
        </p:sp>
      </p:grpSp>
      <p:sp>
        <p:nvSpPr>
          <p:cNvPr id="5" name="Прямая соединительная линия 6"/>
          <p:cNvSpPr/>
          <p:nvPr/>
        </p:nvSpPr>
        <p:spPr>
          <a:xfrm>
            <a:off x="2374099" y="1074746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04866" y="1027795"/>
                </a:moveTo>
                <a:arcTo wR="2227851" hR="2227851" stAng="19644449" swAng="1289388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" name="Группа 5"/>
          <p:cNvGrpSpPr/>
          <p:nvPr/>
        </p:nvGrpSpPr>
        <p:grpSpPr>
          <a:xfrm>
            <a:off x="5786446" y="2881901"/>
            <a:ext cx="1776793" cy="1047165"/>
            <a:chOff x="5545545" y="2143750"/>
            <a:chExt cx="1466875" cy="841391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5545545" y="2143750"/>
              <a:ext cx="1466875" cy="841391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Скругленный прямоугольник 8"/>
            <p:cNvSpPr/>
            <p:nvPr/>
          </p:nvSpPr>
          <p:spPr>
            <a:xfrm>
              <a:off x="5586618" y="2184823"/>
              <a:ext cx="1384729" cy="7592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жайылма</a:t>
              </a:r>
              <a:endParaRPr lang="ru-RU" sz="2400" kern="1200" dirty="0"/>
            </a:p>
          </p:txBody>
        </p:sp>
      </p:grpSp>
      <p:sp>
        <p:nvSpPr>
          <p:cNvPr id="7" name="Прямая соединительная линия 9"/>
          <p:cNvSpPr/>
          <p:nvPr/>
        </p:nvSpPr>
        <p:spPr>
          <a:xfrm>
            <a:off x="2374099" y="1074746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414131" y="2656219"/>
                </a:moveTo>
                <a:arcTo wR="2227851" hR="2227851" stAng="665148" swAng="1188213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Группа 7"/>
          <p:cNvGrpSpPr/>
          <p:nvPr/>
        </p:nvGrpSpPr>
        <p:grpSpPr>
          <a:xfrm>
            <a:off x="5382288" y="4453036"/>
            <a:ext cx="1589982" cy="849780"/>
            <a:chOff x="4831469" y="3714885"/>
            <a:chExt cx="1589982" cy="849780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4831469" y="3714885"/>
              <a:ext cx="1589982" cy="849780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Скругленный прямоугольник 11"/>
            <p:cNvSpPr/>
            <p:nvPr/>
          </p:nvSpPr>
          <p:spPr>
            <a:xfrm>
              <a:off x="4872952" y="3756368"/>
              <a:ext cx="1507016" cy="7668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толымсыз</a:t>
              </a:r>
              <a:endParaRPr lang="ru-RU" sz="2400" kern="1200" dirty="0"/>
            </a:p>
          </p:txBody>
        </p:sp>
      </p:grpSp>
      <p:sp>
        <p:nvSpPr>
          <p:cNvPr id="9" name="Прямая соединительная линия 12"/>
          <p:cNvSpPr/>
          <p:nvPr/>
        </p:nvSpPr>
        <p:spPr>
          <a:xfrm>
            <a:off x="2196771" y="1171942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383358" y="4132615"/>
                </a:moveTo>
                <a:arcTo wR="2227851" hR="2227851" stAng="3525438" swAng="507426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Группа 9"/>
          <p:cNvGrpSpPr/>
          <p:nvPr/>
        </p:nvGrpSpPr>
        <p:grpSpPr>
          <a:xfrm>
            <a:off x="3643306" y="5326618"/>
            <a:ext cx="2000263" cy="745587"/>
            <a:chOff x="3406184" y="4588468"/>
            <a:chExt cx="1327338" cy="467922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3406184" y="4588468"/>
              <a:ext cx="1327338" cy="467922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Скругленный прямоугольник 14"/>
            <p:cNvSpPr/>
            <p:nvPr/>
          </p:nvSpPr>
          <p:spPr>
            <a:xfrm>
              <a:off x="3429026" y="4611310"/>
              <a:ext cx="1281654" cy="4222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атаулы</a:t>
              </a:r>
              <a:endParaRPr lang="ru-RU" sz="2400" kern="1200" dirty="0"/>
            </a:p>
          </p:txBody>
        </p:sp>
      </p:grpSp>
      <p:sp>
        <p:nvSpPr>
          <p:cNvPr id="11" name="Прямая соединительная линия 15"/>
          <p:cNvSpPr/>
          <p:nvPr/>
        </p:nvSpPr>
        <p:spPr>
          <a:xfrm>
            <a:off x="2362637" y="1102854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590150" y="4362484"/>
                </a:moveTo>
                <a:arcTo wR="2227851" hR="2227851" stAng="6397980" swAng="666164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Группа 11"/>
          <p:cNvGrpSpPr/>
          <p:nvPr/>
        </p:nvGrpSpPr>
        <p:grpSpPr>
          <a:xfrm>
            <a:off x="1643042" y="4214818"/>
            <a:ext cx="2222221" cy="1085716"/>
            <a:chOff x="1621024" y="3786256"/>
            <a:chExt cx="1693420" cy="776127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1621024" y="3786256"/>
              <a:ext cx="1693420" cy="776127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кругленный прямоугольник 17"/>
            <p:cNvSpPr/>
            <p:nvPr/>
          </p:nvSpPr>
          <p:spPr>
            <a:xfrm>
              <a:off x="1658911" y="3824143"/>
              <a:ext cx="1617646" cy="7003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толымды</a:t>
              </a:r>
              <a:endParaRPr lang="ru-RU" sz="2400" kern="1200" dirty="0"/>
            </a:p>
          </p:txBody>
        </p:sp>
      </p:grpSp>
      <p:sp>
        <p:nvSpPr>
          <p:cNvPr id="13" name="Прямая соединительная линия 18"/>
          <p:cNvSpPr/>
          <p:nvPr/>
        </p:nvSpPr>
        <p:spPr>
          <a:xfrm>
            <a:off x="2345650" y="1086374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52879" y="3431097"/>
                </a:moveTo>
                <a:arcTo wR="2227851" hR="2227851" stAng="8838602" swAng="1254999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Группа 13"/>
          <p:cNvGrpSpPr/>
          <p:nvPr/>
        </p:nvGrpSpPr>
        <p:grpSpPr>
          <a:xfrm>
            <a:off x="1643042" y="2786058"/>
            <a:ext cx="1928826" cy="1071570"/>
            <a:chOff x="1029941" y="2143770"/>
            <a:chExt cx="1526414" cy="878795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1029941" y="2143770"/>
              <a:ext cx="1526414" cy="878795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Скругленный прямоугольник 20"/>
            <p:cNvSpPr/>
            <p:nvPr/>
          </p:nvSpPr>
          <p:spPr>
            <a:xfrm>
              <a:off x="1072840" y="2186669"/>
              <a:ext cx="1440616" cy="792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жалаң</a:t>
              </a:r>
              <a:endParaRPr lang="ru-RU" sz="2400" kern="1200" dirty="0"/>
            </a:p>
          </p:txBody>
        </p:sp>
      </p:grpSp>
      <p:sp>
        <p:nvSpPr>
          <p:cNvPr id="15" name="Прямая соединительная линия 21"/>
          <p:cNvSpPr/>
          <p:nvPr/>
        </p:nvSpPr>
        <p:spPr>
          <a:xfrm>
            <a:off x="2345484" y="1063458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9506" y="1810154"/>
                </a:moveTo>
                <a:arcTo wR="2227851" hR="2227851" stAng="11448375" swAng="1286534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Группа 15"/>
          <p:cNvGrpSpPr/>
          <p:nvPr/>
        </p:nvGrpSpPr>
        <p:grpSpPr>
          <a:xfrm>
            <a:off x="1928794" y="1285860"/>
            <a:ext cx="1857123" cy="1014433"/>
            <a:chOff x="1647417" y="604846"/>
            <a:chExt cx="1587681" cy="752406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1647417" y="604846"/>
              <a:ext cx="1587681" cy="752406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23"/>
            <p:cNvSpPr/>
            <p:nvPr/>
          </p:nvSpPr>
          <p:spPr>
            <a:xfrm>
              <a:off x="1684146" y="641575"/>
              <a:ext cx="1514223" cy="6789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kern="1200" dirty="0" smtClean="0"/>
                <a:t>жақты</a:t>
              </a:r>
              <a:endParaRPr lang="ru-RU" sz="2400" kern="1200" dirty="0"/>
            </a:p>
          </p:txBody>
        </p:sp>
      </p:grpSp>
      <p:sp>
        <p:nvSpPr>
          <p:cNvPr id="17" name="Прямая соединительная линия 24"/>
          <p:cNvSpPr/>
          <p:nvPr/>
        </p:nvSpPr>
        <p:spPr>
          <a:xfrm>
            <a:off x="2233257" y="1115325"/>
            <a:ext cx="4455702" cy="44557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250890" y="225635"/>
                </a:moveTo>
                <a:arcTo wR="2227851" hR="2227851" stAng="14639425" swAng="702167"/>
              </a:path>
            </a:pathLst>
          </a:custGeom>
          <a:noFill/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2" name="Группа 31"/>
          <p:cNvGrpSpPr/>
          <p:nvPr/>
        </p:nvGrpSpPr>
        <p:grpSpPr>
          <a:xfrm>
            <a:off x="3286116" y="357166"/>
            <a:ext cx="2500330" cy="928694"/>
            <a:chOff x="3357587" y="71435"/>
            <a:chExt cx="1373765" cy="518040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3357587" y="71435"/>
              <a:ext cx="1373765" cy="518040"/>
            </a:xfrm>
            <a:prstGeom prst="roundRect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3382876" y="96724"/>
              <a:ext cx="1323187" cy="467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800" kern="1200" dirty="0" smtClean="0"/>
                <a:t>Жай сөйлем</a:t>
              </a:r>
              <a:endParaRPr lang="ru-RU" sz="2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dirty="0" smtClean="0"/>
              <a:t>Құрмалас сөйлем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58" y="2143116"/>
            <a:ext cx="4286280" cy="3983047"/>
          </a:xfrm>
        </p:spPr>
        <p:txBody>
          <a:bodyPr/>
          <a:lstStyle/>
          <a:p>
            <a:r>
              <a:rPr lang="kk-KZ" dirty="0" smtClean="0"/>
              <a:t>2 не көп жай сөйлемнен болады</a:t>
            </a:r>
          </a:p>
          <a:p>
            <a:r>
              <a:rPr lang="kk-KZ" dirty="0" smtClean="0"/>
              <a:t>Күрделі ойды білдіреді</a:t>
            </a:r>
          </a:p>
          <a:p>
            <a:r>
              <a:rPr lang="kk-KZ" dirty="0" smtClean="0"/>
              <a:t>Жалғаулықты,жалғаулықсыз</a:t>
            </a:r>
          </a:p>
          <a:p>
            <a:r>
              <a:rPr lang="kk-KZ" dirty="0" smtClean="0"/>
              <a:t>Салалас</a:t>
            </a:r>
          </a:p>
          <a:p>
            <a:r>
              <a:rPr lang="kk-KZ" dirty="0" smtClean="0"/>
              <a:t>Сабақтас </a:t>
            </a:r>
          </a:p>
          <a:p>
            <a:r>
              <a:rPr lang="kk-KZ" dirty="0" smtClean="0"/>
              <a:t>Аралас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k-KZ" dirty="0" smtClean="0"/>
              <a:t>Салалас құрмалас сөйлем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kk-KZ" dirty="0" smtClean="0"/>
              <a:t>Ыңғайлас салалас</a:t>
            </a:r>
          </a:p>
          <a:p>
            <a:r>
              <a:rPr lang="kk-KZ" dirty="0" smtClean="0"/>
              <a:t>Себеп-салдар салалас</a:t>
            </a:r>
          </a:p>
          <a:p>
            <a:r>
              <a:rPr lang="kk-KZ" dirty="0" smtClean="0"/>
              <a:t>Қарсылықты саллас</a:t>
            </a:r>
          </a:p>
          <a:p>
            <a:r>
              <a:rPr lang="kk-KZ" dirty="0" smtClean="0"/>
              <a:t>Түсіндірмелі салалас</a:t>
            </a:r>
          </a:p>
          <a:p>
            <a:r>
              <a:rPr lang="kk-KZ" dirty="0" smtClean="0"/>
              <a:t>Талғаулы салалас</a:t>
            </a:r>
          </a:p>
          <a:p>
            <a:r>
              <a:rPr lang="kk-KZ" dirty="0" smtClean="0"/>
              <a:t>Кезектес салалас</a:t>
            </a:r>
            <a:endParaRPr lang="ru-RU" dirty="0"/>
          </a:p>
        </p:txBody>
      </p:sp>
      <p:sp>
        <p:nvSpPr>
          <p:cNvPr id="12" name="Лента лицом вниз 11"/>
          <p:cNvSpPr/>
          <p:nvPr/>
        </p:nvSpPr>
        <p:spPr>
          <a:xfrm>
            <a:off x="500034" y="357166"/>
            <a:ext cx="7429552" cy="785818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00297" y="285728"/>
            <a:ext cx="371477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топтастыру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5"/>
            <a:ext cx="7886728" cy="1357321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714620"/>
            <a:ext cx="8286808" cy="1000132"/>
          </a:xfrm>
        </p:spPr>
        <p:txBody>
          <a:bodyPr>
            <a:noAutofit/>
          </a:bodyPr>
          <a:lstStyle/>
          <a:p>
            <a:pPr algn="l"/>
            <a:r>
              <a:rPr lang="kk-KZ" sz="4800" b="1" dirty="0" smtClean="0"/>
              <a:t>  СЕБЕП-САЛДАР САЛАЛАС</a:t>
            </a:r>
          </a:p>
          <a:p>
            <a:pPr algn="l"/>
            <a:r>
              <a:rPr lang="kk-KZ" sz="4800" b="1" dirty="0" smtClean="0"/>
              <a:t>   ҚҰРМАЛАС СӨЙЛЕМ    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000108"/>
            <a:ext cx="75178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Лента лицом вниз 4"/>
          <p:cNvSpPr/>
          <p:nvPr/>
        </p:nvSpPr>
        <p:spPr>
          <a:xfrm>
            <a:off x="285720" y="857232"/>
            <a:ext cx="8358246" cy="1184152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14546" y="642918"/>
            <a:ext cx="4786346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Сабақтың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тақырыбы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654164"/>
          </a:xfrm>
        </p:spPr>
        <p:txBody>
          <a:bodyPr/>
          <a:lstStyle/>
          <a:p>
            <a:pPr algn="l"/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              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89706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2000" dirty="0" smtClean="0"/>
              <a:t>   </a:t>
            </a:r>
          </a:p>
          <a:p>
            <a:pPr>
              <a:buNone/>
            </a:pPr>
            <a:r>
              <a:rPr lang="kk-KZ" sz="2000" dirty="0" smtClean="0"/>
              <a:t> 1.Білімділік</a:t>
            </a:r>
          </a:p>
          <a:p>
            <a:pPr>
              <a:buNone/>
            </a:pPr>
            <a:r>
              <a:rPr lang="kk-KZ" sz="2000" dirty="0" smtClean="0"/>
              <a:t>Тыңдалым,оқылым,жазылым,</a:t>
            </a:r>
          </a:p>
          <a:p>
            <a:pPr>
              <a:buNone/>
            </a:pPr>
            <a:r>
              <a:rPr lang="kk-KZ" sz="2000" dirty="0" smtClean="0"/>
              <a:t>сөйлесім, әрекеттері арқылы</a:t>
            </a:r>
          </a:p>
          <a:p>
            <a:pPr>
              <a:buNone/>
            </a:pPr>
            <a:r>
              <a:rPr lang="kk-KZ" sz="2000" dirty="0" smtClean="0"/>
              <a:t>тақырып бойынша білімдерін</a:t>
            </a:r>
          </a:p>
          <a:p>
            <a:pPr>
              <a:buNone/>
            </a:pPr>
            <a:r>
              <a:rPr lang="kk-KZ" sz="2000" dirty="0" smtClean="0"/>
              <a:t>тереңдету;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111381"/>
          </a:xfrm>
        </p:spPr>
        <p:txBody>
          <a:bodyPr>
            <a:normAutofit fontScale="32500" lnSpcReduction="20000"/>
          </a:bodyPr>
          <a:lstStyle/>
          <a:p>
            <a:endParaRPr lang="kk-KZ" sz="2000" dirty="0" smtClean="0"/>
          </a:p>
          <a:p>
            <a:pPr>
              <a:buNone/>
            </a:pPr>
            <a:r>
              <a:rPr lang="kk-KZ" sz="3200" dirty="0" smtClean="0"/>
              <a:t>  </a:t>
            </a:r>
          </a:p>
          <a:p>
            <a:pPr>
              <a:buNone/>
            </a:pPr>
            <a:endParaRPr lang="kk-KZ" sz="3200" dirty="0" smtClean="0"/>
          </a:p>
          <a:p>
            <a:pPr>
              <a:buNone/>
            </a:pPr>
            <a:r>
              <a:rPr lang="kk-KZ" sz="3200" dirty="0" smtClean="0"/>
              <a:t> </a:t>
            </a:r>
            <a:r>
              <a:rPr lang="kk-KZ" sz="6200" dirty="0" smtClean="0"/>
              <a:t>2.Дамытушылық</a:t>
            </a:r>
          </a:p>
          <a:p>
            <a:pPr>
              <a:buNone/>
            </a:pPr>
            <a:r>
              <a:rPr lang="kk-KZ" sz="6200" dirty="0" smtClean="0"/>
              <a:t>Оқушылардың сөздік қорын</a:t>
            </a:r>
          </a:p>
          <a:p>
            <a:pPr>
              <a:buNone/>
            </a:pPr>
            <a:r>
              <a:rPr lang="kk-KZ" sz="6200" dirty="0" smtClean="0"/>
              <a:t>молайту, ой-өрісін кеңейту,</a:t>
            </a:r>
          </a:p>
          <a:p>
            <a:pPr>
              <a:buNone/>
            </a:pPr>
            <a:r>
              <a:rPr lang="kk-KZ" sz="6200" dirty="0" smtClean="0"/>
              <a:t>шығармашылық қабілеттерін</a:t>
            </a:r>
          </a:p>
          <a:p>
            <a:pPr>
              <a:buNone/>
            </a:pPr>
            <a:r>
              <a:rPr lang="kk-KZ" sz="6200" dirty="0" smtClean="0"/>
              <a:t>дамыту;</a:t>
            </a:r>
          </a:p>
          <a:p>
            <a:pPr>
              <a:buNone/>
            </a:pPr>
            <a:endParaRPr lang="kk-KZ" sz="6200" dirty="0" smtClean="0"/>
          </a:p>
          <a:p>
            <a:pPr>
              <a:buNone/>
            </a:pPr>
            <a:endParaRPr lang="kk-KZ" sz="3200" dirty="0" smtClean="0"/>
          </a:p>
          <a:p>
            <a:pPr>
              <a:buNone/>
            </a:pP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4286256"/>
            <a:ext cx="47863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000" dirty="0" smtClean="0"/>
          </a:p>
          <a:p>
            <a:r>
              <a:rPr lang="kk-KZ" sz="2000" dirty="0" smtClean="0"/>
              <a:t>  3.Тәрбиелік</a:t>
            </a:r>
          </a:p>
          <a:p>
            <a:pPr>
              <a:buNone/>
            </a:pPr>
            <a:r>
              <a:rPr lang="kk-KZ" sz="2000" dirty="0" smtClean="0"/>
              <a:t>Тақырып арқылы оқушыларды адамгершілікке тәрбиелеу, қазақ халқының салт-дәстүрлерін біліп, құрметтеуге баулу.</a:t>
            </a:r>
          </a:p>
        </p:txBody>
      </p:sp>
      <p:sp>
        <p:nvSpPr>
          <p:cNvPr id="12" name="Лента лицом вниз 11"/>
          <p:cNvSpPr/>
          <p:nvPr/>
        </p:nvSpPr>
        <p:spPr>
          <a:xfrm>
            <a:off x="714348" y="428604"/>
            <a:ext cx="8072494" cy="1285884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428861" y="500042"/>
            <a:ext cx="435771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Нәтижеге бағытталған білім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Блок-схема: решение 14"/>
          <p:cNvSpPr/>
          <p:nvPr/>
        </p:nvSpPr>
        <p:spPr>
          <a:xfrm>
            <a:off x="2357422" y="1857364"/>
            <a:ext cx="4857784" cy="642942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/>
              <a:t>Сабақтың мақсаты: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Құрамындағы жай сөйлемдердің алдыңғысы сқңғысының немесе соңғысы алдыңғысының себебін білдіретін салалас құрмаластың түрі.</a:t>
            </a:r>
            <a:endParaRPr lang="ru-RU" dirty="0"/>
          </a:p>
        </p:txBody>
      </p:sp>
      <p:sp>
        <p:nvSpPr>
          <p:cNvPr id="5" name="Лента лицом вниз 4"/>
          <p:cNvSpPr/>
          <p:nvPr/>
        </p:nvSpPr>
        <p:spPr>
          <a:xfrm>
            <a:off x="642910" y="357166"/>
            <a:ext cx="7358114" cy="928694"/>
          </a:xfrm>
          <a:prstGeom prst="ribbon">
            <a:avLst>
              <a:gd name="adj1" fmla="val 222"/>
              <a:gd name="adj2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285728"/>
            <a:ext cx="421484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Жа</a:t>
            </a:r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ңа </a:t>
            </a:r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сабақ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1300" dirty="0" smtClean="0"/>
              <a:t> </a:t>
            </a:r>
            <a:br>
              <a:rPr lang="kk-KZ" sz="1300" dirty="0" smtClean="0"/>
            </a:br>
            <a:r>
              <a:rPr lang="kk-KZ" sz="1300" dirty="0" smtClean="0"/>
              <a:t/>
            </a:r>
            <a:br>
              <a:rPr lang="kk-KZ" sz="1300" dirty="0" smtClean="0"/>
            </a:br>
            <a:r>
              <a:rPr lang="kk-KZ" sz="1300" dirty="0" smtClean="0"/>
              <a:t/>
            </a:r>
            <a:br>
              <a:rPr lang="kk-KZ" sz="1300" dirty="0" smtClean="0"/>
            </a:br>
            <a:r>
              <a:rPr lang="kk-KZ" sz="1300" dirty="0" smtClean="0"/>
              <a:t/>
            </a:r>
            <a:br>
              <a:rPr lang="kk-KZ" sz="1300" dirty="0" smtClean="0"/>
            </a:br>
            <a:endParaRPr lang="ru-RU" sz="13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Лента лицом вниз 3"/>
          <p:cNvSpPr/>
          <p:nvPr/>
        </p:nvSpPr>
        <p:spPr>
          <a:xfrm>
            <a:off x="500034" y="285728"/>
            <a:ext cx="8286808" cy="1071570"/>
          </a:xfrm>
          <a:prstGeom prst="ribbon">
            <a:avLst>
              <a:gd name="adj1" fmla="val 16667"/>
              <a:gd name="adj2" fmla="val 7405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357167"/>
            <a:ext cx="607223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Себеп-салдар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салалас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құрмалас сөйлем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lnSpcReduction="10000"/>
          </a:bodyPr>
          <a:lstStyle/>
          <a:p>
            <a:r>
              <a:rPr lang="kk-KZ" sz="2800" dirty="0" smtClean="0"/>
              <a:t>Мәтінмен жұмыс. «Балаға ат қою» </a:t>
            </a:r>
          </a:p>
          <a:p>
            <a:pPr>
              <a:buNone/>
            </a:pPr>
            <a:r>
              <a:rPr lang="kk-KZ" sz="2400" dirty="0" smtClean="0"/>
              <a:t>Халықта балаға ат қоюдың алуан түрлі дәстүрлері бар. Ата-ана сәбиге ат қоймас бұрын көп ойланып,сан толғанады. Мұның сыры балаға ат қоюдың аса жауапты,аса қиын екенін көрсетеді. Әрине, ата-ана балам жаман болсын демейді. Оның болашағынан үміт күтеді. Халқының аяулы азаматы болса екен деп тілейді. Сондықтан да ат қоюда жас жұбайлар,көбінесе,көпті көрген және сый-құрметке бөленген қарт кісілерге алдымен жол берген.Бұл-жас жұбайлардың үлкеннен қорыққандығы емес, қайта оны сыйлағандығы,құрмет көрсеткендігі. Ат қоюға ата-ананың достары,жолдастары,ағайын-туыстары мен жегжаттары қатыстырылады.</a:t>
            </a:r>
            <a:endParaRPr lang="ru-RU" sz="2400" dirty="0"/>
          </a:p>
        </p:txBody>
      </p:sp>
      <p:sp>
        <p:nvSpPr>
          <p:cNvPr id="4" name="Лента лицом вниз 3"/>
          <p:cNvSpPr/>
          <p:nvPr/>
        </p:nvSpPr>
        <p:spPr>
          <a:xfrm>
            <a:off x="500034" y="428604"/>
            <a:ext cx="8001056" cy="969838"/>
          </a:xfrm>
          <a:prstGeom prst="ribbon">
            <a:avLst>
              <a:gd name="adj1" fmla="val 16667"/>
              <a:gd name="adj2" fmla="val 6214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500042"/>
            <a:ext cx="471077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“Ой дамыту”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 кезеңі  </a:t>
            </a:r>
            <a:endParaRPr lang="ru-RU" dirty="0"/>
          </a:p>
        </p:txBody>
      </p:sp>
      <p:sp>
        <p:nvSpPr>
          <p:cNvPr id="5" name="Лента лицом вниз 4"/>
          <p:cNvSpPr/>
          <p:nvPr/>
        </p:nvSpPr>
        <p:spPr>
          <a:xfrm>
            <a:off x="214282" y="357166"/>
            <a:ext cx="8643998" cy="1000132"/>
          </a:xfrm>
          <a:prstGeom prst="ribbon">
            <a:avLst>
              <a:gd name="adj1" fmla="val 16667"/>
              <a:gd name="adj2" fmla="val 6738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675067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6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6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6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1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Тапсырма: Төмендегі сөздер мен сөз тіркестерін пайдаланып,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екі пункттен бір себеп- салдар салалас құрмалас сөйлем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құраңдар.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1.Дәстүрі бар, алуан түрлі,балаға, ат қоюдың, халықта.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2. Толғанады,ойланып, сан,көп, бұрын,ат,қоймас, сәбиге.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3.Тілейді, азаматы, аяулы,халқының,болса екен, деп, ата-ана,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сәбиді.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4.Қатыстырылады,балаға ат қоюға,достары,ата-ананың,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жолдастары,жекжаттары,ағайын-туыстары.   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71671" y="571480"/>
            <a:ext cx="471077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Бекіту кезеңі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451</Words>
  <PresentationFormat>Экран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                        /Н.Ә. Назарбаев/</vt:lpstr>
      <vt:lpstr> </vt:lpstr>
      <vt:lpstr>Слайд 3</vt:lpstr>
      <vt:lpstr>Слайд 4</vt:lpstr>
      <vt:lpstr>Слайд 5</vt:lpstr>
      <vt:lpstr>Слайд 6</vt:lpstr>
      <vt:lpstr>     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ҚАЗАҚ ТІЛІ ПӘНІНЕН АШЫҚ САБАҚ </dc:title>
  <dc:creator>Талгат</dc:creator>
  <cp:lastModifiedBy>Ученик</cp:lastModifiedBy>
  <cp:revision>36</cp:revision>
  <dcterms:created xsi:type="dcterms:W3CDTF">2012-03-11T16:47:47Z</dcterms:created>
  <dcterms:modified xsi:type="dcterms:W3CDTF">2012-03-13T04:54:03Z</dcterms:modified>
</cp:coreProperties>
</file>