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5" r:id="rId9"/>
    <p:sldId id="264" r:id="rId10"/>
    <p:sldId id="261" r:id="rId11"/>
    <p:sldId id="268" r:id="rId12"/>
    <p:sldId id="269" r:id="rId13"/>
    <p:sldId id="270" r:id="rId14"/>
    <p:sldId id="271" r:id="rId15"/>
    <p:sldId id="272" r:id="rId16"/>
    <p:sldId id="274" r:id="rId17"/>
    <p:sldId id="273" r:id="rId18"/>
    <p:sldId id="275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AF0BA0-C71F-4E98-A408-3DFBADE9AE4D}" type="datetimeFigureOut">
              <a:rPr lang="ru-RU" smtClean="0"/>
              <a:t>18.02.2015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40A186-42B8-4C20-865E-B4DCF6AF015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40A186-42B8-4C20-865E-B4DCF6AF015A}" type="slidenum">
              <a:rPr lang="ru-RU" smtClean="0"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C78A3-E610-4322-B3D1-027C87A937A0}" type="datetimeFigureOut">
              <a:rPr lang="ru-RU" smtClean="0"/>
              <a:t>18.02.2015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D8C8A26-E5D2-4902-A94B-824D1E6E51C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C78A3-E610-4322-B3D1-027C87A937A0}" type="datetimeFigureOut">
              <a:rPr lang="ru-RU" smtClean="0"/>
              <a:t>18.02.2015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C8A26-E5D2-4902-A94B-824D1E6E51C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C78A3-E610-4322-B3D1-027C87A937A0}" type="datetimeFigureOut">
              <a:rPr lang="ru-RU" smtClean="0"/>
              <a:t>18.02.2015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C8A26-E5D2-4902-A94B-824D1E6E51C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C78A3-E610-4322-B3D1-027C87A937A0}" type="datetimeFigureOut">
              <a:rPr lang="ru-RU" smtClean="0"/>
              <a:t>18.02.2015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D8C8A26-E5D2-4902-A94B-824D1E6E51C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C78A3-E610-4322-B3D1-027C87A937A0}" type="datetimeFigureOut">
              <a:rPr lang="ru-RU" smtClean="0"/>
              <a:t>18.02.2015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C8A26-E5D2-4902-A94B-824D1E6E51C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C78A3-E610-4322-B3D1-027C87A937A0}" type="datetimeFigureOut">
              <a:rPr lang="ru-RU" smtClean="0"/>
              <a:t>18.02.2015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C8A26-E5D2-4902-A94B-824D1E6E51C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C78A3-E610-4322-B3D1-027C87A937A0}" type="datetimeFigureOut">
              <a:rPr lang="ru-RU" smtClean="0"/>
              <a:t>18.02.2015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D8C8A26-E5D2-4902-A94B-824D1E6E51C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C78A3-E610-4322-B3D1-027C87A937A0}" type="datetimeFigureOut">
              <a:rPr lang="ru-RU" smtClean="0"/>
              <a:t>18.02.2015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C8A26-E5D2-4902-A94B-824D1E6E51C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C78A3-E610-4322-B3D1-027C87A937A0}" type="datetimeFigureOut">
              <a:rPr lang="ru-RU" smtClean="0"/>
              <a:t>18.02.2015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C8A26-E5D2-4902-A94B-824D1E6E51C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C78A3-E610-4322-B3D1-027C87A937A0}" type="datetimeFigureOut">
              <a:rPr lang="ru-RU" smtClean="0"/>
              <a:t>18.02.2015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C8A26-E5D2-4902-A94B-824D1E6E51C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FC78A3-E610-4322-B3D1-027C87A937A0}" type="datetimeFigureOut">
              <a:rPr lang="ru-RU" smtClean="0"/>
              <a:t>18.02.2015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C8A26-E5D2-4902-A94B-824D1E6E51CA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0FC78A3-E610-4322-B3D1-027C87A937A0}" type="datetimeFigureOut">
              <a:rPr lang="ru-RU" smtClean="0"/>
              <a:t>18.02.2015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D8C8A26-E5D2-4902-A94B-824D1E6E51CA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go.mail.ru/search_images?gp=newcustom1&amp;q=%D0%B4%D1%80%D1%83%D0%B7%D1%8C%D1%8F+%D0%BA%D0%B0%D1%80%D1%82%D0%B8%D0%BD%D0%BA%D0%B8+%D0%B4%D0%BB%D1%8F+%D0%B4%D0%B5%D1%82%D0%B5%D0%B9&amp;us=16&amp;usln=5&amp;usstr=%D0%B4%D1%80%D1%83%D0%B7%D1%8C%D1%8F+%D0%BA%D0%B0%D1%80%D1%82%D0%B8%D0%BD%D0%BA%D0%B8+&amp;hasnavig=0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http://predmet.kz/uploads/posts/2013-12/1387176714_rrrrr16.jpg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hyperlink" Target="http://predmet.kz/uploads/posts/2013-12/1387176671_rrrrr17.jpg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hyperlink" Target="http://predmet.kz/uploads/posts/2013-12/1387176702_rrrrr19.jp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go.mail.ru/search_images?gp=newcustom1&amp;q=%D1%80%D0%B8%D1%81%D1%83%D0%BD%D0%BE%D0%BA+%D0%B3%D1%80%D1%8F%D0%B7%D0%BD%D1%8B%D0%B9+%D1%80%D0%B5%D0%B1%D0%B5%D0%BD%D0%BE%D0%BA&amp;=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hyperlink" Target="http://go.mail.ru/search_images?gp=newcustom1&amp;q=%D1%80%D0%B8%D1%81%D1%83%D0%BD%D0%BE%D0%BA+%D1%87%D0%B8%D1%81%D1%82%D1%8B%D0%B9+%D1%80%D0%B5%D0%B1%D0%B5%D0%BD%D0%BE%D0%BA&amp;=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ozinki.ru/psihologija/2128-kak-priuchit-rebenka-k-poryadku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hyperlink" Target="http://go.mail.ru/search_images?gp=newcustom1&amp;q=%D1%80%D0%B8%D1%81%D1%83%D0%BD%D0%BE%D0%BA+%D0%B3%D1%80%D1%8F%D0%B7%D0%BD%D1%8B%D0%B9+%D1%80%D0%B5%D0%B1%D0%B5%D0%BD%D0%BE%D0%BA&amp;=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predmet.kz/uploads/posts/2013-12/1387176653_rrrrr5.jp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gpreview?key=5b1792541add5ecf&amp;mb=imgdb_preview_1615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928662" y="357166"/>
            <a:ext cx="7286676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Дос болайық бәріміз!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428596" y="214290"/>
            <a:ext cx="8501122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54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Дәптермен жұмыс</a:t>
            </a:r>
            <a:r>
              <a:rPr lang="kk-KZ" sz="5400" b="1" i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  <a:endParaRPr lang="ru-RU" sz="5400" b="1" i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14348" y="1214422"/>
            <a:ext cx="771530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k-KZ" sz="2400" i="1" dirty="0" smtClean="0"/>
              <a:t>Берілген әріптерден сөздер құрастырыңдар.</a:t>
            </a:r>
          </a:p>
          <a:p>
            <a:pPr marL="342900" indent="-342900"/>
            <a:r>
              <a:rPr lang="kk-KZ" sz="2400" i="1" dirty="0" smtClean="0"/>
              <a:t>Д,ы,с,о,т,қ;  </a:t>
            </a:r>
          </a:p>
          <a:p>
            <a:pPr marL="342900" indent="-342900"/>
            <a:r>
              <a:rPr lang="kk-KZ" sz="2400" i="1" dirty="0" smtClean="0"/>
              <a:t>А,л,д,а;</a:t>
            </a:r>
          </a:p>
          <a:p>
            <a:pPr marL="342900" indent="-342900"/>
            <a:r>
              <a:rPr lang="kk-KZ" sz="2400" i="1" dirty="0" smtClean="0"/>
              <a:t>А,т,а,з;</a:t>
            </a:r>
          </a:p>
          <a:p>
            <a:pPr marL="342900" indent="-342900"/>
            <a:endParaRPr lang="kk-KZ" sz="2400" i="1" dirty="0"/>
          </a:p>
          <a:p>
            <a:pPr marL="342900" indent="-342900"/>
            <a:r>
              <a:rPr lang="kk-KZ" sz="2400" i="1" dirty="0" smtClean="0"/>
              <a:t>2. Берілген сөздерден  мақал-мәтел құрастырыңдар.</a:t>
            </a:r>
          </a:p>
          <a:p>
            <a:pPr marL="342900" indent="-342900"/>
            <a:endParaRPr lang="kk-KZ" sz="2400" i="1" dirty="0"/>
          </a:p>
          <a:p>
            <a:pPr marL="342900" indent="-342900">
              <a:buFont typeface="Arial" pitchFamily="34" charset="0"/>
              <a:buChar char="•"/>
            </a:pPr>
            <a:r>
              <a:rPr lang="kk-KZ" sz="2400" i="1" dirty="0" smtClean="0"/>
              <a:t>Теңгең , жүз, болғанша,</a:t>
            </a:r>
          </a:p>
          <a:p>
            <a:pPr marL="342900" indent="-342900"/>
            <a:r>
              <a:rPr lang="kk-KZ" sz="2400" i="1" dirty="0"/>
              <a:t> </a:t>
            </a:r>
            <a:r>
              <a:rPr lang="kk-KZ" sz="2400" i="1" dirty="0" smtClean="0"/>
              <a:t>     Досың,  жүз, болсын.</a:t>
            </a:r>
          </a:p>
          <a:p>
            <a:pPr marL="342900" indent="-342900"/>
            <a:endParaRPr lang="kk-KZ" sz="2400" i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kk-KZ" sz="2400" i="1" dirty="0" smtClean="0"/>
              <a:t>Достық, кепілі, татулық.</a:t>
            </a:r>
          </a:p>
          <a:p>
            <a:pPr marL="342900" indent="-342900">
              <a:buFont typeface="Arial" pitchFamily="34" charset="0"/>
              <a:buChar char="•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00100" y="285728"/>
            <a:ext cx="735811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4000" b="1" i="1" dirty="0" smtClean="0">
                <a:solidFill>
                  <a:srgbClr val="00B050"/>
                </a:solidFill>
              </a:rPr>
              <a:t>Сергіту сәті</a:t>
            </a:r>
            <a:endParaRPr lang="ru-RU" sz="4000" b="1" i="1" dirty="0">
              <a:solidFill>
                <a:srgbClr val="00B05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4348" y="1214422"/>
            <a:ext cx="7715304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6600" i="1" dirty="0" smtClean="0"/>
              <a:t>“Әли мен Айя” достар туралы бейнебаян.</a:t>
            </a:r>
            <a:endParaRPr lang="ru-RU" sz="66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28662" y="214290"/>
            <a:ext cx="700092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6600" i="1" dirty="0" smtClean="0"/>
              <a:t>Жағдаят</a:t>
            </a:r>
            <a:endParaRPr lang="ru-RU" sz="66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857224" y="1357298"/>
            <a:ext cx="728667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dirty="0" smtClean="0"/>
              <a:t>Құрбылары Жанарға</a:t>
            </a:r>
          </a:p>
          <a:p>
            <a:pPr algn="ctr"/>
            <a:r>
              <a:rPr lang="kk-KZ" sz="3200" dirty="0" smtClean="0"/>
              <a:t>Балмұздақ берген-ді.</a:t>
            </a:r>
          </a:p>
          <a:p>
            <a:pPr algn="ctr"/>
            <a:r>
              <a:rPr lang="kk-KZ" sz="3200" dirty="0" smtClean="0"/>
              <a:t>Жанар кетті алға тез,</a:t>
            </a:r>
          </a:p>
          <a:p>
            <a:pPr algn="ctr"/>
            <a:r>
              <a:rPr lang="kk-KZ" sz="3200" dirty="0" smtClean="0"/>
              <a:t>Алды-артына қарамай,</a:t>
            </a:r>
          </a:p>
          <a:p>
            <a:pPr algn="ctr"/>
            <a:r>
              <a:rPr lang="kk-KZ" sz="3200" dirty="0" smtClean="0"/>
              <a:t>“Рақмет” – деп, жалғыз сөз</a:t>
            </a:r>
          </a:p>
          <a:p>
            <a:pPr algn="ctr"/>
            <a:r>
              <a:rPr lang="kk-KZ" sz="3200" dirty="0" smtClean="0"/>
              <a:t>Айтуға да жарамай! </a:t>
            </a:r>
            <a:endParaRPr lang="ru-RU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500034" y="5143512"/>
            <a:ext cx="75009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3200" dirty="0" smtClean="0">
                <a:solidFill>
                  <a:srgbClr val="C00000"/>
                </a:solidFill>
              </a:rPr>
              <a:t>Сұрақ: Сендер қалай ойлайсыңдар, осыдан кейін балалар Жанармен дос бола ма?</a:t>
            </a:r>
            <a:endParaRPr lang="ru-RU" sz="32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go4.imgsmail.ru/imgpreview?key=7f353da6d902e717&amp;mb=imgdb_preview_101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714348" y="285728"/>
            <a:ext cx="778674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4800" b="1" dirty="0" smtClean="0">
                <a:solidFill>
                  <a:srgbClr val="002060"/>
                </a:solidFill>
              </a:rPr>
              <a:t>Шығармашылық жұмыс</a:t>
            </a:r>
            <a:endParaRPr lang="ru-RU" sz="48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http://go3.imgsmail.ru/imgpreview?key=b3e06d18692748d&amp;mb=imgdb_preview_174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71546"/>
            <a:ext cx="9144000" cy="5786454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00034" y="214290"/>
            <a:ext cx="82153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5400" b="1" i="1" dirty="0" smtClean="0">
                <a:solidFill>
                  <a:srgbClr val="00B050"/>
                </a:solidFill>
              </a:rPr>
              <a:t>Қорытынды</a:t>
            </a:r>
            <a:endParaRPr lang="ru-RU" sz="5400" b="1" i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Рисунок 14" descr="«Дос болайық бәріміз»  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 descr="http://go4.imgsmail.ru/imgpreview?key=10aad8b67bae3d&amp;mb=imgdb_preview_11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428728" y="0"/>
            <a:ext cx="607223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8800" i="1" dirty="0" smtClean="0">
                <a:solidFill>
                  <a:srgbClr val="FFFF00"/>
                </a:solidFill>
              </a:rPr>
              <a:t>Бағалау</a:t>
            </a:r>
            <a:endParaRPr lang="ru-RU" sz="8800" i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Рисунок 15" descr="«Дос болайық бәріміз»  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1928794" y="4357694"/>
            <a:ext cx="47863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6000" dirty="0" smtClean="0"/>
              <a:t>“Достық” әні</a:t>
            </a:r>
            <a:endParaRPr lang="ru-RU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Рисунок 17" descr="«Дос болайық бәріміз»  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3999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1" descr="http://predmet.kz/uploads/posts/2013-12/1387176651_rrrrr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Picture 8" descr="http://go3.imgsmail.ru/imgpreview?key=5d7b36a684bb0d52&amp;mb=imgdb_preview_197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9" name="Прямоугольник 8"/>
          <p:cNvSpPr/>
          <p:nvPr/>
        </p:nvSpPr>
        <p:spPr>
          <a:xfrm>
            <a:off x="285721" y="357166"/>
            <a:ext cx="8572559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5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Үй тапсырмасын тексеру</a:t>
            </a:r>
          </a:p>
          <a:p>
            <a:pPr algn="ctr"/>
            <a:endParaRPr lang="kk-KZ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endParaRPr lang="ru-RU" sz="5400" b="1" cap="none" spc="50" dirty="0">
              <a:ln w="11430"/>
              <a:solidFill>
                <a:schemeClr val="accent6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85721" y="1857364"/>
            <a:ext cx="8643998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5400" b="1" i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Ұқыпты және ұқыпсыз бала</a:t>
            </a:r>
            <a:endParaRPr lang="ru-RU" sz="5400" b="1" i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http://go3.imgsmail.ru/imgpreview?key=5fef1330e57b1d22&amp;mb=imgdb_preview_1834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2" y="0"/>
            <a:ext cx="46434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go4.imgsmail.ru/imgpreview?key=4a38bd8c03d197e0&amp;mb=imgdb_preview_871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450056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review-image" descr="http://www.ozinki.ru/uploads/1023.jpg">
            <a:hlinkClick r:id="rId2" tgtFrame="&quot;_blank&quot;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64343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go1.imgsmail.ru/imgpreview?key=47d8079c23e55d9e&amp;mb=imgdb_preview_536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43438" y="0"/>
            <a:ext cx="450056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10" name="Picture 6" descr="http://img-fotki.yandex.ru/get/3104/mistina.4/0_1ba6b_eff0264f_X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642910" y="3071810"/>
            <a:ext cx="7715304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kk-KZ" sz="5400" b="1" i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Жаңа сабақ</a:t>
            </a:r>
          </a:p>
          <a:p>
            <a:pPr algn="ctr"/>
            <a:r>
              <a:rPr lang="kk-KZ" sz="5400" b="1" i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“Дос болайық бәріміз!”</a:t>
            </a:r>
            <a:endParaRPr lang="ru-RU" sz="5400" b="1" i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0034" y="500042"/>
            <a:ext cx="8143932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kk-KZ" sz="5400" b="1" i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“Қарлығаш пен дәуіт” ертегісі</a:t>
            </a:r>
            <a:endParaRPr lang="ru-RU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6" name="Picture 4" descr="http://go3.imgsmail.ru/imgpreview?key=40f0fab27a20b5ae&amp;mb=imgdb_preview_73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714620"/>
            <a:ext cx="3286116" cy="3286124"/>
          </a:xfrm>
          <a:prstGeom prst="rect">
            <a:avLst/>
          </a:prstGeom>
          <a:noFill/>
        </p:spPr>
      </p:pic>
      <p:pic>
        <p:nvPicPr>
          <p:cNvPr id="7" name="Picture 8" descr="http://go3.imgsmail.ru/imgpreview?key=3d97a51ac2363d11&amp;mb=imgdb_preview_17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29256" y="3143248"/>
            <a:ext cx="3286116" cy="31432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14348" y="357166"/>
            <a:ext cx="7786742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k-KZ" sz="4400" dirty="0" smtClean="0">
                <a:latin typeface="Book Antiqua" pitchFamily="18" charset="0"/>
              </a:rPr>
              <a:t>Балалар, қарлығаш неге ренжіді?</a:t>
            </a:r>
          </a:p>
          <a:p>
            <a:pPr marL="342900" indent="-342900">
              <a:buAutoNum type="arabicPeriod"/>
            </a:pPr>
            <a:r>
              <a:rPr lang="kk-KZ" sz="4400" dirty="0" smtClean="0">
                <a:latin typeface="Book Antiqua" pitchFamily="18" charset="0"/>
              </a:rPr>
              <a:t>Не себепті көкек пен қарғаны достар деп айтуға болмайды?</a:t>
            </a:r>
          </a:p>
          <a:p>
            <a:pPr marL="342900" indent="-342900">
              <a:buAutoNum type="arabicPeriod"/>
            </a:pPr>
            <a:r>
              <a:rPr lang="kk-KZ" sz="4400" dirty="0" smtClean="0">
                <a:latin typeface="Book Antiqua" pitchFamily="18" charset="0"/>
              </a:rPr>
              <a:t>Дәуіт пен қарлығаш қалай достасты?</a:t>
            </a:r>
          </a:p>
          <a:p>
            <a:pPr marL="342900" indent="-342900">
              <a:buAutoNum type="arabicPeriod"/>
            </a:pPr>
            <a:r>
              <a:rPr lang="kk-KZ" sz="4400" dirty="0" smtClean="0">
                <a:latin typeface="Book Antiqua" pitchFamily="18" charset="0"/>
              </a:rPr>
              <a:t>Достық  қандай болу керек?</a:t>
            </a:r>
          </a:p>
          <a:p>
            <a:pPr marL="342900" indent="-342900">
              <a:buAutoNum type="arabicPeriod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Рисунок 3" descr="«Дос болайық бәріміз»  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"/>
            <a:ext cx="9143999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193</TotalTime>
  <Words>150</Words>
  <Application>Microsoft Office PowerPoint</Application>
  <PresentationFormat>Экран (4:3)</PresentationFormat>
  <Paragraphs>37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Трек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Company>XTreme.ws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XTreme.ws</dc:creator>
  <cp:lastModifiedBy>XTreme.ws</cp:lastModifiedBy>
  <cp:revision>20</cp:revision>
  <dcterms:created xsi:type="dcterms:W3CDTF">2015-02-18T09:17:31Z</dcterms:created>
  <dcterms:modified xsi:type="dcterms:W3CDTF">2015-02-18T12:30:51Z</dcterms:modified>
</cp:coreProperties>
</file>