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7" r:id="rId20"/>
    <p:sldId id="276" r:id="rId21"/>
    <p:sldId id="274" r:id="rId22"/>
    <p:sldId id="275" r:id="rId23"/>
    <p:sldId id="278" r:id="rId24"/>
    <p:sldId id="27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B49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microsoft.com/office/2007/relationships/hdphoto" Target="../media/hdphoto4.wdp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gi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hyperlink" Target="http://smiles.33b.ru/smile.108191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ÌóñòàïàåâÁàêûòæàíМузыка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557588"/>
            <a:ext cx="609600" cy="609600"/>
          </a:xfrm>
        </p:spPr>
      </p:pic>
      <p:pic>
        <p:nvPicPr>
          <p:cNvPr id="5" name="Picture 3" descr="C:\Users\Arkalyk\Desktop\ana\i65tRKuEUaY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90526"/>
            <a:ext cx="4680519" cy="48152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50641" y="1406918"/>
            <a:ext cx="8993359" cy="507831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ru-RU" sz="5400" b="1" cap="none" spc="300" dirty="0" err="1" smtClean="0">
                <a:ln w="11430" cmpd="sng">
                  <a:solidFill>
                    <a:schemeClr val="tx1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Айналайын</a:t>
            </a:r>
            <a:endParaRPr lang="ru-RU" sz="5400" b="1" cap="none" spc="300" dirty="0" smtClean="0">
              <a:ln w="11430" cmpd="sng">
                <a:solidFill>
                  <a:schemeClr val="tx1"/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5400" b="1" cap="none" spc="300" dirty="0" smtClean="0">
                <a:ln w="11430" cmpd="sng">
                  <a:solidFill>
                    <a:schemeClr val="tx1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cap="none" spc="300" dirty="0" err="1" smtClean="0">
                <a:ln w="11430" cmpd="sng">
                  <a:solidFill>
                    <a:schemeClr val="tx1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адамдар</a:t>
            </a:r>
            <a:r>
              <a:rPr lang="ru-RU" sz="5400" b="1" cap="none" spc="300" dirty="0" smtClean="0">
                <a:ln w="11430" cmpd="sng">
                  <a:solidFill>
                    <a:schemeClr val="tx1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!</a:t>
            </a:r>
          </a:p>
          <a:p>
            <a:pPr algn="r"/>
            <a:r>
              <a:rPr lang="kk-KZ" sz="5400" b="1" spc="300" dirty="0" smtClean="0">
                <a:ln w="11430" cmpd="sng">
                  <a:solidFill>
                    <a:schemeClr val="tx1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Бәріңніңде </a:t>
            </a:r>
          </a:p>
          <a:p>
            <a:pPr algn="r"/>
            <a:r>
              <a:rPr lang="kk-KZ" sz="5400" b="1" spc="300" dirty="0" smtClean="0">
                <a:ln w="11430" cmpd="sng">
                  <a:solidFill>
                    <a:schemeClr val="tx1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анаң бар,</a:t>
            </a:r>
          </a:p>
          <a:p>
            <a:pPr algn="r"/>
            <a:r>
              <a:rPr lang="kk-KZ" sz="5400" b="1" cap="none" spc="300" dirty="0" smtClean="0">
                <a:ln w="11430" cmpd="sng">
                  <a:solidFill>
                    <a:schemeClr val="tx1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Қаяу бір салмай көңліне,</a:t>
            </a:r>
          </a:p>
          <a:p>
            <a:pPr algn="r"/>
            <a:r>
              <a:rPr lang="kk-KZ" sz="5400" b="1" spc="300" dirty="0" smtClean="0">
                <a:ln w="11430" cmpd="sng">
                  <a:solidFill>
                    <a:schemeClr val="tx1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Анаға дұрыс қараңдар!!!</a:t>
            </a:r>
            <a:endParaRPr lang="kk-KZ" sz="5400" b="1" cap="none" spc="300" dirty="0" smtClean="0">
              <a:ln w="11430" cmpd="sng">
                <a:solidFill>
                  <a:schemeClr val="tx1"/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8614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6744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rkalyk\Desktop\ana\IMG-20150219-WA0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-99392"/>
            <a:ext cx="4725428" cy="4646265"/>
          </a:xfrm>
          <a:prstGeom prst="ellipse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3015177"/>
            <a:ext cx="5896679" cy="35394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kk-KZ" sz="2800" i="1" dirty="0">
                <a:latin typeface="Times New Roman" pitchFamily="18" charset="0"/>
                <a:cs typeface="Times New Roman" pitchFamily="18" charset="0"/>
              </a:rPr>
              <a:t>Дүниедегі ең ардақты асыл жан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i="1" dirty="0">
                <a:latin typeface="Times New Roman" pitchFamily="18" charset="0"/>
                <a:cs typeface="Times New Roman" pitchFamily="18" charset="0"/>
              </a:rPr>
              <a:t>Анам менің мәпелеген жасымнан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i="1" dirty="0">
                <a:latin typeface="Times New Roman" pitchFamily="18" charset="0"/>
                <a:cs typeface="Times New Roman" pitchFamily="18" charset="0"/>
              </a:rPr>
              <a:t>Мен қуансам қуанады ол бірге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i="1" dirty="0">
                <a:latin typeface="Times New Roman" pitchFamily="18" charset="0"/>
                <a:cs typeface="Times New Roman" pitchFamily="18" charset="0"/>
              </a:rPr>
              <a:t>Мен қиналсам табылады қасымнан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i="1" dirty="0">
                <a:latin typeface="Times New Roman" pitchFamily="18" charset="0"/>
                <a:cs typeface="Times New Roman" pitchFamily="18" charset="0"/>
              </a:rPr>
              <a:t>Маған қымбат жан жоқ сірә анадан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i="1" dirty="0">
                <a:latin typeface="Times New Roman" pitchFamily="18" charset="0"/>
                <a:cs typeface="Times New Roman" pitchFamily="18" charset="0"/>
              </a:rPr>
              <a:t>Бар жақсылық аналардан тараған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i="1" dirty="0">
                <a:latin typeface="Times New Roman" pitchFamily="18" charset="0"/>
                <a:cs typeface="Times New Roman" pitchFamily="18" charset="0"/>
              </a:rPr>
              <a:t>Жер бетіне өмір нәрін себуші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i="1" dirty="0">
                <a:latin typeface="Times New Roman" pitchFamily="18" charset="0"/>
                <a:cs typeface="Times New Roman" pitchFamily="18" charset="0"/>
              </a:rPr>
              <a:t>Ана алдында борышты ғой бар адам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56"/>
          <p:cNvGrpSpPr>
            <a:grpSpLocks/>
          </p:cNvGrpSpPr>
          <p:nvPr/>
        </p:nvGrpSpPr>
        <p:grpSpPr bwMode="auto">
          <a:xfrm rot="21446410">
            <a:off x="6095372" y="4444828"/>
            <a:ext cx="3249613" cy="2304073"/>
            <a:chOff x="3372" y="1515"/>
            <a:chExt cx="2047" cy="1574"/>
          </a:xfrm>
        </p:grpSpPr>
        <p:grpSp>
          <p:nvGrpSpPr>
            <p:cNvPr id="7" name="Group 55"/>
            <p:cNvGrpSpPr>
              <a:grpSpLocks/>
            </p:cNvGrpSpPr>
            <p:nvPr/>
          </p:nvGrpSpPr>
          <p:grpSpPr bwMode="auto">
            <a:xfrm>
              <a:off x="3372" y="1515"/>
              <a:ext cx="2033" cy="1574"/>
              <a:chOff x="3372" y="1515"/>
              <a:chExt cx="2033" cy="1574"/>
            </a:xfrm>
          </p:grpSpPr>
          <p:pic>
            <p:nvPicPr>
              <p:cNvPr id="12" name="Picture 11" descr="44az6gz"/>
              <p:cNvPicPr>
                <a:picLocks noChangeAspect="1" noChangeArrowheads="1"/>
              </p:cNvPicPr>
              <p:nvPr/>
            </p:nvPicPr>
            <p:blipFill>
              <a:blip r:embed="rId3" cstate="email"/>
              <a:srcRect/>
              <a:stretch>
                <a:fillRect/>
              </a:stretch>
            </p:blipFill>
            <p:spPr bwMode="auto">
              <a:xfrm>
                <a:off x="3372" y="2626"/>
                <a:ext cx="1232" cy="463"/>
              </a:xfrm>
              <a:prstGeom prst="rect">
                <a:avLst/>
              </a:prstGeom>
              <a:noFill/>
            </p:spPr>
          </p:pic>
          <p:pic>
            <p:nvPicPr>
              <p:cNvPr id="13" name="Picture 12" descr="44az6gz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 rot="1412824">
                <a:off x="4284" y="2578"/>
                <a:ext cx="910" cy="448"/>
              </a:xfrm>
              <a:prstGeom prst="rect">
                <a:avLst/>
              </a:prstGeom>
              <a:noFill/>
            </p:spPr>
          </p:pic>
          <p:pic>
            <p:nvPicPr>
              <p:cNvPr id="14" name="Picture 14" descr="44az6gz"/>
              <p:cNvPicPr>
                <a:picLocks noChangeAspect="1" noChangeArrowheads="1"/>
              </p:cNvPicPr>
              <p:nvPr/>
            </p:nvPicPr>
            <p:blipFill>
              <a:blip r:embed="rId5" cstate="email"/>
              <a:srcRect/>
              <a:stretch>
                <a:fillRect/>
              </a:stretch>
            </p:blipFill>
            <p:spPr bwMode="auto">
              <a:xfrm rot="20917284" flipH="1">
                <a:off x="4616" y="2307"/>
                <a:ext cx="789" cy="388"/>
              </a:xfrm>
              <a:prstGeom prst="rect">
                <a:avLst/>
              </a:prstGeom>
              <a:noFill/>
            </p:spPr>
          </p:pic>
          <p:pic>
            <p:nvPicPr>
              <p:cNvPr id="15" name="Picture 15" descr="44az6gz"/>
              <p:cNvPicPr>
                <a:picLocks noChangeAspect="1" noChangeArrowheads="1"/>
              </p:cNvPicPr>
              <p:nvPr/>
            </p:nvPicPr>
            <p:blipFill>
              <a:blip r:embed="rId6" cstate="email"/>
              <a:srcRect/>
              <a:stretch>
                <a:fillRect/>
              </a:stretch>
            </p:blipFill>
            <p:spPr bwMode="auto">
              <a:xfrm rot="16353590">
                <a:off x="4512" y="1868"/>
                <a:ext cx="1134" cy="427"/>
              </a:xfrm>
              <a:prstGeom prst="rect">
                <a:avLst/>
              </a:prstGeom>
              <a:noFill/>
            </p:spPr>
          </p:pic>
          <p:pic>
            <p:nvPicPr>
              <p:cNvPr id="16" name="Picture 16" descr="44az6gz"/>
              <p:cNvPicPr>
                <a:picLocks noChangeAspect="1" noChangeArrowheads="1"/>
              </p:cNvPicPr>
              <p:nvPr/>
            </p:nvPicPr>
            <p:blipFill>
              <a:blip r:embed="rId7" cstate="email"/>
              <a:srcRect/>
              <a:stretch>
                <a:fillRect/>
              </a:stretch>
            </p:blipFill>
            <p:spPr bwMode="auto">
              <a:xfrm rot="3331731">
                <a:off x="3823" y="2257"/>
                <a:ext cx="1180" cy="483"/>
              </a:xfrm>
              <a:prstGeom prst="rect">
                <a:avLst/>
              </a:prstGeom>
              <a:noFill/>
            </p:spPr>
          </p:pic>
        </p:grpSp>
        <p:pic>
          <p:nvPicPr>
            <p:cNvPr id="8" name="Picture 24" descr="0016"/>
            <p:cNvPicPr>
              <a:picLocks noChangeAspect="1" noChangeArrowheads="1" noCrop="1"/>
            </p:cNvPicPr>
            <p:nvPr/>
          </p:nvPicPr>
          <p:blipFill>
            <a:blip r:embed="rId8" cstate="email"/>
            <a:srcRect/>
            <a:stretch>
              <a:fillRect/>
            </a:stretch>
          </p:blipFill>
          <p:spPr bwMode="auto">
            <a:xfrm flipH="1">
              <a:off x="4648" y="1698"/>
              <a:ext cx="771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4" descr="0016"/>
            <p:cNvPicPr>
              <a:picLocks noChangeAspect="1" noChangeArrowheads="1" noCrop="1"/>
            </p:cNvPicPr>
            <p:nvPr/>
          </p:nvPicPr>
          <p:blipFill>
            <a:blip r:embed="rId9" cstate="email"/>
            <a:srcRect/>
            <a:stretch>
              <a:fillRect/>
            </a:stretch>
          </p:blipFill>
          <p:spPr bwMode="auto">
            <a:xfrm>
              <a:off x="3651" y="2431"/>
              <a:ext cx="726" cy="4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4" descr="0016"/>
            <p:cNvPicPr>
              <a:picLocks noChangeAspect="1" noChangeArrowheads="1" noCrop="1"/>
            </p:cNvPicPr>
            <p:nvPr/>
          </p:nvPicPr>
          <p:blipFill>
            <a:blip r:embed="rId9" cstate="email"/>
            <a:srcRect/>
            <a:stretch>
              <a:fillRect/>
            </a:stretch>
          </p:blipFill>
          <p:spPr bwMode="auto">
            <a:xfrm>
              <a:off x="4522" y="2380"/>
              <a:ext cx="726" cy="4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24" descr="0016"/>
            <p:cNvPicPr>
              <a:picLocks noChangeAspect="1" noChangeArrowheads="1" noCrop="1"/>
            </p:cNvPicPr>
            <p:nvPr/>
          </p:nvPicPr>
          <p:blipFill>
            <a:blip r:embed="rId8" cstate="email"/>
            <a:srcRect/>
            <a:stretch>
              <a:fillRect/>
            </a:stretch>
          </p:blipFill>
          <p:spPr bwMode="auto">
            <a:xfrm flipH="1">
              <a:off x="3824" y="1838"/>
              <a:ext cx="771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Группа 4"/>
          <p:cNvGrpSpPr/>
          <p:nvPr/>
        </p:nvGrpSpPr>
        <p:grpSpPr>
          <a:xfrm>
            <a:off x="142312" y="61906"/>
            <a:ext cx="3113189" cy="2804891"/>
            <a:chOff x="22454" y="-13445"/>
            <a:chExt cx="3113189" cy="2804891"/>
          </a:xfrm>
        </p:grpSpPr>
        <p:pic>
          <p:nvPicPr>
            <p:cNvPr id="29" name="Picture 15" descr="44az6gz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 rot="10800000">
              <a:off x="1475656" y="-13445"/>
              <a:ext cx="1659987" cy="677863"/>
            </a:xfrm>
            <a:prstGeom prst="rect">
              <a:avLst/>
            </a:prstGeom>
            <a:noFill/>
          </p:spPr>
        </p:pic>
        <p:pic>
          <p:nvPicPr>
            <p:cNvPr id="30" name="Picture 15" descr="44az6gz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 rot="11101339">
              <a:off x="92243" y="27364"/>
              <a:ext cx="1659987" cy="677863"/>
            </a:xfrm>
            <a:prstGeom prst="rect">
              <a:avLst/>
            </a:prstGeom>
            <a:noFill/>
          </p:spPr>
        </p:pic>
        <p:pic>
          <p:nvPicPr>
            <p:cNvPr id="31" name="Picture 15" descr="44az6gz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 rot="5400000">
              <a:off x="-432378" y="679702"/>
              <a:ext cx="1659987" cy="677863"/>
            </a:xfrm>
            <a:prstGeom prst="rect">
              <a:avLst/>
            </a:prstGeom>
            <a:noFill/>
          </p:spPr>
        </p:pic>
        <p:pic>
          <p:nvPicPr>
            <p:cNvPr id="28" name="Picture 15" descr="44az6gz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 rot="5400000">
              <a:off x="-468608" y="1622521"/>
              <a:ext cx="1659987" cy="677863"/>
            </a:xfrm>
            <a:prstGeom prst="rect">
              <a:avLst/>
            </a:prstGeom>
            <a:noFill/>
          </p:spPr>
        </p:pic>
        <p:pic>
          <p:nvPicPr>
            <p:cNvPr id="32" name="Picture 15" descr="44az6gz"/>
            <p:cNvPicPr>
              <a:picLocks noChangeAspect="1" noChangeArrowheads="1"/>
            </p:cNvPicPr>
            <p:nvPr/>
          </p:nvPicPr>
          <p:blipFill>
            <a:blip r:embed="rId10" cstate="email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-55620" y="1139986"/>
              <a:ext cx="1659987" cy="677863"/>
            </a:xfrm>
            <a:prstGeom prst="rect">
              <a:avLst/>
            </a:prstGeom>
            <a:noFill/>
          </p:spPr>
        </p:pic>
        <p:pic>
          <p:nvPicPr>
            <p:cNvPr id="33" name="Picture 15" descr="44az6gz"/>
            <p:cNvPicPr>
              <a:picLocks noChangeAspect="1" noChangeArrowheads="1"/>
            </p:cNvPicPr>
            <p:nvPr/>
          </p:nvPicPr>
          <p:blipFill rotWithShape="1">
            <a:blip r:embed="rId6" cstate="email"/>
            <a:srcRect r="46494"/>
            <a:stretch/>
          </p:blipFill>
          <p:spPr bwMode="auto">
            <a:xfrm rot="2828581">
              <a:off x="213924" y="1696064"/>
              <a:ext cx="888190" cy="677863"/>
            </a:xfrm>
            <a:prstGeom prst="rect">
              <a:avLst/>
            </a:prstGeom>
            <a:noFill/>
          </p:spPr>
        </p:pic>
        <p:pic>
          <p:nvPicPr>
            <p:cNvPr id="34" name="Picture 15" descr="44az6gz"/>
            <p:cNvPicPr>
              <a:picLocks noChangeAspect="1" noChangeArrowheads="1"/>
            </p:cNvPicPr>
            <p:nvPr/>
          </p:nvPicPr>
          <p:blipFill rotWithShape="1">
            <a:blip r:embed="rId6" cstate="email"/>
            <a:srcRect r="50000"/>
            <a:stretch/>
          </p:blipFill>
          <p:spPr bwMode="auto">
            <a:xfrm rot="2969281">
              <a:off x="937276" y="604305"/>
              <a:ext cx="829993" cy="677863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783182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7245832.3g51ty85n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-27384"/>
            <a:ext cx="397192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6718" y="548680"/>
            <a:ext cx="5745804" cy="440120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kk-KZ" sz="2800" b="1" i="1" dirty="0">
                <a:ln>
                  <a:solidFill>
                    <a:srgbClr val="00B050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Ана тұрса құшаққа алып </a:t>
            </a:r>
            <a:r>
              <a:rPr lang="kk-KZ" sz="2800" b="1" i="1" dirty="0" smtClean="0">
                <a:ln>
                  <a:solidFill>
                    <a:srgbClr val="00B050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баласын</a:t>
            </a:r>
            <a:endParaRPr lang="ru-RU" sz="2800" b="1" i="1" dirty="0">
              <a:ln>
                <a:solidFill>
                  <a:srgbClr val="00B050"/>
                </a:solidFill>
              </a:ln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i="1" dirty="0">
                <a:ln>
                  <a:solidFill>
                    <a:srgbClr val="00B050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Бақыт, шаттық белгісіндей </a:t>
            </a:r>
            <a:r>
              <a:rPr lang="kk-KZ" sz="2800" b="1" i="1" dirty="0" smtClean="0">
                <a:ln>
                  <a:solidFill>
                    <a:srgbClr val="00B050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kk-KZ" sz="2800" b="1" i="1" dirty="0">
                <a:ln>
                  <a:solidFill>
                    <a:srgbClr val="00B050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kk-KZ" sz="2800" b="1" i="1" dirty="0" smtClean="0">
                <a:ln>
                  <a:solidFill>
                    <a:srgbClr val="00B050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	       жарасым</a:t>
            </a:r>
            <a:endParaRPr lang="ru-RU" sz="2800" b="1" i="1" dirty="0">
              <a:ln>
                <a:solidFill>
                  <a:srgbClr val="00B050"/>
                </a:solidFill>
              </a:ln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i="1" dirty="0">
                <a:ln>
                  <a:solidFill>
                    <a:srgbClr val="00B050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Қабағыңды кірбің </a:t>
            </a:r>
            <a:r>
              <a:rPr lang="kk-KZ" sz="2800" b="1" i="1" dirty="0" smtClean="0">
                <a:ln>
                  <a:solidFill>
                    <a:srgbClr val="00B050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шалмай </a:t>
            </a:r>
            <a:r>
              <a:rPr lang="kk-KZ" sz="2800" b="1" i="1" dirty="0">
                <a:ln>
                  <a:solidFill>
                    <a:srgbClr val="00B050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өмірде</a:t>
            </a:r>
            <a:endParaRPr lang="ru-RU" sz="2800" b="1" i="1" dirty="0">
              <a:ln>
                <a:solidFill>
                  <a:srgbClr val="00B050"/>
                </a:solidFill>
              </a:ln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i="1" dirty="0">
                <a:ln>
                  <a:solidFill>
                    <a:srgbClr val="00B050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Қуанышқа кенеле бер, </a:t>
            </a:r>
            <a:r>
              <a:rPr lang="kk-KZ" sz="2800" b="1" i="1" dirty="0" smtClean="0">
                <a:ln>
                  <a:solidFill>
                    <a:srgbClr val="00B050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анашым</a:t>
            </a:r>
            <a:endParaRPr lang="ru-RU" sz="2800" b="1" i="1" dirty="0">
              <a:ln>
                <a:solidFill>
                  <a:srgbClr val="00B050"/>
                </a:solidFill>
              </a:ln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i="1" dirty="0">
                <a:ln>
                  <a:solidFill>
                    <a:srgbClr val="00B050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Мен ананы шуағы мол </a:t>
            </a:r>
            <a:r>
              <a:rPr lang="kk-KZ" sz="2800" b="1" i="1" dirty="0" smtClean="0">
                <a:ln>
                  <a:solidFill>
                    <a:srgbClr val="00B050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күн </a:t>
            </a:r>
            <a:r>
              <a:rPr lang="kk-KZ" sz="2800" b="1" i="1" dirty="0">
                <a:ln>
                  <a:solidFill>
                    <a:srgbClr val="00B050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деймін</a:t>
            </a:r>
            <a:endParaRPr lang="ru-RU" sz="2800" b="1" i="1" dirty="0">
              <a:ln>
                <a:solidFill>
                  <a:srgbClr val="00B050"/>
                </a:solidFill>
              </a:ln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i="1" dirty="0">
                <a:ln>
                  <a:solidFill>
                    <a:srgbClr val="00B050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Анадан зор құдіретті </a:t>
            </a:r>
            <a:r>
              <a:rPr lang="kk-KZ" sz="2800" b="1" i="1" dirty="0" smtClean="0">
                <a:ln>
                  <a:solidFill>
                    <a:srgbClr val="00B050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білмеймін</a:t>
            </a:r>
            <a:endParaRPr lang="ru-RU" sz="2800" b="1" i="1" dirty="0">
              <a:ln>
                <a:solidFill>
                  <a:srgbClr val="00B050"/>
                </a:solidFill>
              </a:ln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i="1" dirty="0">
                <a:ln>
                  <a:solidFill>
                    <a:srgbClr val="00B050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Анам ылғи қамқор болып </a:t>
            </a:r>
            <a:r>
              <a:rPr lang="kk-KZ" sz="2800" b="1" i="1" dirty="0" smtClean="0">
                <a:ln>
                  <a:solidFill>
                    <a:srgbClr val="00B050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жүреді</a:t>
            </a:r>
            <a:endParaRPr lang="ru-RU" sz="2800" b="1" i="1" dirty="0">
              <a:ln>
                <a:solidFill>
                  <a:srgbClr val="00B050"/>
                </a:solidFill>
              </a:ln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i="1" dirty="0">
                <a:ln>
                  <a:solidFill>
                    <a:srgbClr val="00B050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Сондықтан да жылда түлеп </a:t>
            </a:r>
            <a:endParaRPr lang="kk-KZ" sz="2800" b="1" i="1" dirty="0" smtClean="0">
              <a:ln>
                <a:solidFill>
                  <a:srgbClr val="00B050"/>
                </a:solidFill>
              </a:ln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i="1" dirty="0">
                <a:ln>
                  <a:solidFill>
                    <a:srgbClr val="00B050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kk-KZ" sz="2800" b="1" i="1" dirty="0" smtClean="0">
                <a:ln>
                  <a:solidFill>
                    <a:srgbClr val="00B050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	       гүлдеймін</a:t>
            </a:r>
            <a:endParaRPr lang="ru-RU" sz="2800" b="1" i="1" dirty="0">
              <a:ln>
                <a:solidFill>
                  <a:srgbClr val="00B050"/>
                </a:solidFill>
              </a:ln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56"/>
          <p:cNvGrpSpPr>
            <a:grpSpLocks/>
          </p:cNvGrpSpPr>
          <p:nvPr/>
        </p:nvGrpSpPr>
        <p:grpSpPr bwMode="auto">
          <a:xfrm>
            <a:off x="899592" y="4522572"/>
            <a:ext cx="3816350" cy="1873250"/>
            <a:chOff x="2880" y="2024"/>
            <a:chExt cx="2404" cy="1180"/>
          </a:xfrm>
        </p:grpSpPr>
        <p:grpSp>
          <p:nvGrpSpPr>
            <p:cNvPr id="8" name="Group 55"/>
            <p:cNvGrpSpPr>
              <a:grpSpLocks/>
            </p:cNvGrpSpPr>
            <p:nvPr/>
          </p:nvGrpSpPr>
          <p:grpSpPr bwMode="auto">
            <a:xfrm>
              <a:off x="2880" y="2024"/>
              <a:ext cx="2316" cy="1180"/>
              <a:chOff x="2880" y="2024"/>
              <a:chExt cx="2316" cy="1180"/>
            </a:xfrm>
          </p:grpSpPr>
          <p:pic>
            <p:nvPicPr>
              <p:cNvPr id="13" name="Picture 11" descr="44az6gz"/>
              <p:cNvPicPr>
                <a:picLocks noChangeAspect="1" noChangeArrowheads="1"/>
              </p:cNvPicPr>
              <p:nvPr/>
            </p:nvPicPr>
            <p:blipFill>
              <a:blip r:embed="rId3" cstate="email"/>
              <a:srcRect/>
              <a:stretch>
                <a:fillRect/>
              </a:stretch>
            </p:blipFill>
            <p:spPr bwMode="auto">
              <a:xfrm>
                <a:off x="2880" y="2603"/>
                <a:ext cx="1232" cy="463"/>
              </a:xfrm>
              <a:prstGeom prst="rect">
                <a:avLst/>
              </a:prstGeom>
              <a:noFill/>
            </p:spPr>
          </p:pic>
          <p:pic>
            <p:nvPicPr>
              <p:cNvPr id="14" name="Picture 12" descr="44az6gz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 rot="1412824">
                <a:off x="3288" y="2341"/>
                <a:ext cx="910" cy="448"/>
              </a:xfrm>
              <a:prstGeom prst="rect">
                <a:avLst/>
              </a:prstGeom>
              <a:noFill/>
            </p:spPr>
          </p:pic>
          <p:pic>
            <p:nvPicPr>
              <p:cNvPr id="15" name="Picture 14" descr="44az6gz"/>
              <p:cNvPicPr>
                <a:picLocks noChangeAspect="1" noChangeArrowheads="1"/>
              </p:cNvPicPr>
              <p:nvPr/>
            </p:nvPicPr>
            <p:blipFill>
              <a:blip r:embed="rId5" cstate="email"/>
              <a:srcRect/>
              <a:stretch>
                <a:fillRect/>
              </a:stretch>
            </p:blipFill>
            <p:spPr bwMode="auto">
              <a:xfrm rot="20917284" flipH="1">
                <a:off x="3996" y="2387"/>
                <a:ext cx="789" cy="388"/>
              </a:xfrm>
              <a:prstGeom prst="rect">
                <a:avLst/>
              </a:prstGeom>
              <a:noFill/>
            </p:spPr>
          </p:pic>
          <p:pic>
            <p:nvPicPr>
              <p:cNvPr id="16" name="Picture 15" descr="44az6gz"/>
              <p:cNvPicPr>
                <a:picLocks noChangeAspect="1" noChangeArrowheads="1"/>
              </p:cNvPicPr>
              <p:nvPr/>
            </p:nvPicPr>
            <p:blipFill>
              <a:blip r:embed="rId6" cstate="email"/>
              <a:srcRect/>
              <a:stretch>
                <a:fillRect/>
              </a:stretch>
            </p:blipFill>
            <p:spPr bwMode="auto">
              <a:xfrm>
                <a:off x="4150" y="2650"/>
                <a:ext cx="1046" cy="463"/>
              </a:xfrm>
              <a:prstGeom prst="rect">
                <a:avLst/>
              </a:prstGeom>
              <a:noFill/>
            </p:spPr>
          </p:pic>
          <p:pic>
            <p:nvPicPr>
              <p:cNvPr id="17" name="Picture 16" descr="44az6gz"/>
              <p:cNvPicPr>
                <a:picLocks noChangeAspect="1" noChangeArrowheads="1"/>
              </p:cNvPicPr>
              <p:nvPr/>
            </p:nvPicPr>
            <p:blipFill>
              <a:blip r:embed="rId7" cstate="email"/>
              <a:srcRect/>
              <a:stretch>
                <a:fillRect/>
              </a:stretch>
            </p:blipFill>
            <p:spPr bwMode="auto">
              <a:xfrm rot="5154854">
                <a:off x="3501" y="2372"/>
                <a:ext cx="1180" cy="483"/>
              </a:xfrm>
              <a:prstGeom prst="rect">
                <a:avLst/>
              </a:prstGeom>
              <a:noFill/>
            </p:spPr>
          </p:pic>
        </p:grpSp>
        <p:pic>
          <p:nvPicPr>
            <p:cNvPr id="9" name="Picture 24" descr="0016"/>
            <p:cNvPicPr>
              <a:picLocks noChangeAspect="1" noChangeArrowheads="1" noCrop="1"/>
            </p:cNvPicPr>
            <p:nvPr/>
          </p:nvPicPr>
          <p:blipFill>
            <a:blip r:embed="rId8" cstate="email"/>
            <a:srcRect/>
            <a:stretch>
              <a:fillRect/>
            </a:stretch>
          </p:blipFill>
          <p:spPr bwMode="auto">
            <a:xfrm flipH="1">
              <a:off x="4513" y="2750"/>
              <a:ext cx="771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4" descr="0016"/>
            <p:cNvPicPr>
              <a:picLocks noChangeAspect="1" noChangeArrowheads="1" noCrop="1"/>
            </p:cNvPicPr>
            <p:nvPr/>
          </p:nvPicPr>
          <p:blipFill>
            <a:blip r:embed="rId9" cstate="email"/>
            <a:srcRect/>
            <a:stretch>
              <a:fillRect/>
            </a:stretch>
          </p:blipFill>
          <p:spPr bwMode="auto">
            <a:xfrm>
              <a:off x="3515" y="2069"/>
              <a:ext cx="726" cy="4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24" descr="0016"/>
            <p:cNvPicPr>
              <a:picLocks noChangeAspect="1" noChangeArrowheads="1" noCrop="1"/>
            </p:cNvPicPr>
            <p:nvPr/>
          </p:nvPicPr>
          <p:blipFill>
            <a:blip r:embed="rId9" cstate="email"/>
            <a:srcRect/>
            <a:stretch>
              <a:fillRect/>
            </a:stretch>
          </p:blipFill>
          <p:spPr bwMode="auto">
            <a:xfrm>
              <a:off x="3198" y="2478"/>
              <a:ext cx="726" cy="4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24" descr="0016"/>
            <p:cNvPicPr>
              <a:picLocks noChangeAspect="1" noChangeArrowheads="1" noCrop="1"/>
            </p:cNvPicPr>
            <p:nvPr/>
          </p:nvPicPr>
          <p:blipFill>
            <a:blip r:embed="rId8" cstate="email"/>
            <a:srcRect/>
            <a:stretch>
              <a:fillRect/>
            </a:stretch>
          </p:blipFill>
          <p:spPr bwMode="auto">
            <a:xfrm flipH="1">
              <a:off x="3878" y="2256"/>
              <a:ext cx="771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573409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242781.nphlcrgzw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509" y="80628"/>
            <a:ext cx="8880987" cy="66607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851920" y="102835"/>
            <a:ext cx="511256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i="1" dirty="0">
                <a:ln>
                  <a:solidFill>
                    <a:srgbClr val="00B05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Асыл анам – алтын жан, асқар тауым</a:t>
            </a:r>
            <a:endParaRPr lang="ru-RU" sz="2400" b="1" i="1" dirty="0">
              <a:ln>
                <a:solidFill>
                  <a:srgbClr val="00B050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i="1" dirty="0">
                <a:ln>
                  <a:solidFill>
                    <a:srgbClr val="00B05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Арайланып алдымнан атқан таңым</a:t>
            </a:r>
            <a:endParaRPr lang="ru-RU" sz="2400" b="1" i="1" dirty="0">
              <a:ln>
                <a:solidFill>
                  <a:srgbClr val="00B050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i="1" dirty="0">
                <a:ln>
                  <a:solidFill>
                    <a:srgbClr val="00B05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Әлпештедің, әлдилеп аяладың</a:t>
            </a:r>
            <a:endParaRPr lang="ru-RU" sz="2400" b="1" i="1" dirty="0">
              <a:ln>
                <a:solidFill>
                  <a:srgbClr val="00B050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i="1" dirty="0">
                <a:ln>
                  <a:solidFill>
                    <a:srgbClr val="00B05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Әр кеш мені – ән-күйім, сая бағым</a:t>
            </a:r>
            <a:endParaRPr lang="ru-RU" sz="2400" b="1" i="1" dirty="0">
              <a:ln>
                <a:solidFill>
                  <a:srgbClr val="00B050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i="1" dirty="0">
                <a:ln>
                  <a:solidFill>
                    <a:srgbClr val="00B05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Гүлім болып көгімде сен көрінген</a:t>
            </a:r>
            <a:endParaRPr lang="ru-RU" sz="2400" b="1" i="1" dirty="0">
              <a:ln>
                <a:solidFill>
                  <a:srgbClr val="00B050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i="1" dirty="0">
                <a:ln>
                  <a:solidFill>
                    <a:srgbClr val="00B05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Күнім болып көгімде сен көрінген</a:t>
            </a:r>
            <a:endParaRPr lang="ru-RU" sz="2400" b="1" i="1" dirty="0">
              <a:ln>
                <a:solidFill>
                  <a:srgbClr val="00B050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i="1" dirty="0">
                <a:ln>
                  <a:solidFill>
                    <a:srgbClr val="00B05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Ақын ең сен – әр таңға асық жаның</a:t>
            </a:r>
            <a:endParaRPr lang="ru-RU" sz="2400" b="1" i="1" dirty="0">
              <a:ln>
                <a:solidFill>
                  <a:srgbClr val="00B050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i="1" dirty="0">
                <a:ln>
                  <a:solidFill>
                    <a:srgbClr val="00B05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Алыс кетсем – аңсаймын, сағынамын</a:t>
            </a:r>
            <a:endParaRPr lang="ru-RU" sz="2400" b="1" i="1" dirty="0">
              <a:ln>
                <a:solidFill>
                  <a:srgbClr val="00B050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509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6" grpId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6802325.trk8q16jsu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76672"/>
            <a:ext cx="4499992" cy="59766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781663" y="247283"/>
            <a:ext cx="4572000" cy="649408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sz="2600" b="1" i="1" dirty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Ана деген – асыл жандар болаттай</a:t>
            </a:r>
            <a:endParaRPr lang="ru-RU" sz="2600" b="1" i="1" dirty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kk-KZ" sz="2600" b="1" i="1" dirty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Ана деген – мөлдір жандар бұлақтай</a:t>
            </a:r>
            <a:endParaRPr lang="ru-RU" sz="2600" b="1" i="1" dirty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kk-KZ" sz="2600" b="1" i="1" dirty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О, адамдар, қадірлей біл ананы	</a:t>
            </a:r>
            <a:endParaRPr lang="ru-RU" sz="2600" b="1" i="1" dirty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kk-KZ" sz="2600" b="1" i="1" dirty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Жат қылыққа ақыл-ойды тонатпай</a:t>
            </a:r>
            <a:endParaRPr lang="ru-RU" sz="2600" b="1" i="1" dirty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kk-KZ" sz="2600" b="1" i="1" dirty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Ана десем сезім билер тым ыстық</a:t>
            </a:r>
            <a:endParaRPr lang="ru-RU" sz="2600" b="1" i="1" dirty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kk-KZ" sz="2600" b="1" i="1" dirty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Жарасымды адамдарға туыстық</a:t>
            </a:r>
            <a:endParaRPr lang="ru-RU" sz="2600" b="1" i="1" dirty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kk-KZ" sz="2600" b="1" i="1" dirty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Берсе барлық адамға ана мейірін	</a:t>
            </a:r>
            <a:endParaRPr lang="ru-RU" sz="2600" b="1" i="1" dirty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kk-KZ" sz="2600" b="1" i="1" dirty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Орнар еді бар әлемге тыныштық</a:t>
            </a:r>
            <a:endParaRPr lang="ru-RU" sz="2600" b="1" i="1" dirty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7156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Новая папка\Гуллеке\шаблоны\8Marta3Pr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607" y="-5078"/>
            <a:ext cx="9144000" cy="6863078"/>
          </a:xfrm>
          <a:prstGeom prst="rect">
            <a:avLst/>
          </a:prstGeom>
          <a:noFill/>
        </p:spPr>
      </p:pic>
      <p:grpSp>
        <p:nvGrpSpPr>
          <p:cNvPr id="7" name="Группа 6"/>
          <p:cNvGrpSpPr/>
          <p:nvPr/>
        </p:nvGrpSpPr>
        <p:grpSpPr>
          <a:xfrm>
            <a:off x="3499729" y="1561162"/>
            <a:ext cx="5112568" cy="4172094"/>
            <a:chOff x="3499729" y="1561162"/>
            <a:chExt cx="5112568" cy="4172094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3499729" y="1561162"/>
              <a:ext cx="5112567" cy="4172094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>
              <a:glow rad="1879600">
                <a:schemeClr val="accent2">
                  <a:satMod val="175000"/>
                  <a:alpha val="40000"/>
                </a:schemeClr>
              </a:glow>
              <a:outerShdw blurRad="190500" dist="228600" dir="2700000" algn="ctr">
                <a:srgbClr val="000000">
                  <a:alpha val="30000"/>
                </a:srgbClr>
              </a:outerShdw>
              <a:softEdge rad="635000"/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3499729" y="1747040"/>
              <a:ext cx="5112568" cy="37856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k-KZ" sz="2400" b="1" i="1" dirty="0">
                  <a:latin typeface="Times New Roman" pitchFamily="18" charset="0"/>
                  <a:cs typeface="Times New Roman" pitchFamily="18" charset="0"/>
                </a:rPr>
                <a:t>Анашым, жыр арнады қалқаң </a:t>
              </a:r>
              <a:r>
                <a:rPr lang="kk-KZ" sz="2400" b="1" i="1" dirty="0" smtClean="0">
                  <a:latin typeface="Times New Roman" pitchFamily="18" charset="0"/>
                  <a:cs typeface="Times New Roman" pitchFamily="18" charset="0"/>
                </a:rPr>
                <a:t>бүгін</a:t>
              </a:r>
              <a:endParaRPr lang="ru-RU" sz="2400" b="1" i="1" dirty="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kk-KZ" sz="2400" b="1" i="1" dirty="0">
                  <a:latin typeface="Times New Roman" pitchFamily="18" charset="0"/>
                  <a:cs typeface="Times New Roman" pitchFamily="18" charset="0"/>
                </a:rPr>
                <a:t>Көмкерер сен дегенде бір таңды күн</a:t>
              </a:r>
              <a:endParaRPr lang="ru-RU" sz="2400" b="1" i="1" dirty="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kk-KZ" sz="2400" b="1" i="1" dirty="0">
                  <a:latin typeface="Times New Roman" pitchFamily="18" charset="0"/>
                  <a:cs typeface="Times New Roman" pitchFamily="18" charset="0"/>
                </a:rPr>
                <a:t>Болса егер уысымда бір өзіңе</a:t>
              </a:r>
              <a:endParaRPr lang="ru-RU" sz="2400" b="1" i="1" dirty="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kk-KZ" sz="2400" b="1" i="1" dirty="0">
                  <a:latin typeface="Times New Roman" pitchFamily="18" charset="0"/>
                  <a:cs typeface="Times New Roman" pitchFamily="18" charset="0"/>
                </a:rPr>
                <a:t>Сыйлар ем дүниенің дархандығын!</a:t>
              </a:r>
              <a:endParaRPr lang="ru-RU" sz="2400" b="1" i="1" dirty="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kk-KZ" sz="2400" b="1" i="1" dirty="0">
                  <a:latin typeface="Times New Roman" pitchFamily="18" charset="0"/>
                  <a:cs typeface="Times New Roman" pitchFamily="18" charset="0"/>
                </a:rPr>
                <a:t>«Қой» десең балаң күнде «неге» </a:t>
              </a:r>
              <a:r>
                <a:rPr lang="kk-KZ" sz="2400" b="1" i="1" dirty="0" smtClean="0">
                  <a:latin typeface="Times New Roman" pitchFamily="18" charset="0"/>
                  <a:cs typeface="Times New Roman" pitchFamily="18" charset="0"/>
                </a:rPr>
                <a:t>					     дедім</a:t>
              </a:r>
              <a:endParaRPr lang="ru-RU" sz="2400" b="1" i="1" dirty="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kk-KZ" sz="2400" b="1" i="1" dirty="0">
                  <a:latin typeface="Times New Roman" pitchFamily="18" charset="0"/>
                  <a:cs typeface="Times New Roman" pitchFamily="18" charset="0"/>
                </a:rPr>
                <a:t>Өзіңде мені нұрға бөлеген үн</a:t>
              </a:r>
              <a:endParaRPr lang="ru-RU" sz="2400" b="1" i="1" dirty="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kk-KZ" sz="2400" b="1" i="1" dirty="0">
                  <a:latin typeface="Times New Roman" pitchFamily="18" charset="0"/>
                  <a:cs typeface="Times New Roman" pitchFamily="18" charset="0"/>
                </a:rPr>
                <a:t>Қанат жоқ әттең шіркін, асыл </a:t>
              </a:r>
              <a:r>
                <a:rPr lang="kk-KZ" sz="2400" b="1" i="1" dirty="0" smtClean="0">
                  <a:latin typeface="Times New Roman" pitchFamily="18" charset="0"/>
                  <a:cs typeface="Times New Roman" pitchFamily="18" charset="0"/>
                </a:rPr>
                <a:t>					       анам</a:t>
              </a:r>
              <a:endParaRPr lang="ru-RU" sz="2400" b="1" i="1" dirty="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kk-KZ" sz="2400" b="1" i="1" dirty="0">
                  <a:latin typeface="Times New Roman" pitchFamily="18" charset="0"/>
                  <a:cs typeface="Times New Roman" pitchFamily="18" charset="0"/>
                </a:rPr>
                <a:t>Жұлдыздың бәрін әкеп берер едім</a:t>
              </a:r>
              <a:endParaRPr lang="ru-RU" sz="2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0578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&amp;Bcy;&amp;iecy;&amp;scy;&amp;pcy;&amp;lcy;&amp;acy;&amp;tcy;&amp;ncy;&amp;ycy;&amp;jcy; &amp;shcy;&amp;acy;&amp;bcy;&amp;lcy;&amp;ocy;&amp;ncy; PowerPoint &amp;kcy; 8 &amp;Mcy;&amp;acy;&amp;rcy;&amp;tcy;&amp;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70584"/>
            <a:ext cx="8856984" cy="66525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5" name="Group 56"/>
          <p:cNvGrpSpPr>
            <a:grpSpLocks/>
          </p:cNvGrpSpPr>
          <p:nvPr/>
        </p:nvGrpSpPr>
        <p:grpSpPr bwMode="auto">
          <a:xfrm>
            <a:off x="5163618" y="4654252"/>
            <a:ext cx="3243263" cy="1943100"/>
            <a:chOff x="5566" y="2220"/>
            <a:chExt cx="2043" cy="1224"/>
          </a:xfrm>
        </p:grpSpPr>
        <p:grpSp>
          <p:nvGrpSpPr>
            <p:cNvPr id="6" name="Group 55"/>
            <p:cNvGrpSpPr>
              <a:grpSpLocks/>
            </p:cNvGrpSpPr>
            <p:nvPr/>
          </p:nvGrpSpPr>
          <p:grpSpPr bwMode="auto">
            <a:xfrm>
              <a:off x="5874" y="2220"/>
              <a:ext cx="1471" cy="1224"/>
              <a:chOff x="5874" y="2220"/>
              <a:chExt cx="1471" cy="1224"/>
            </a:xfrm>
          </p:grpSpPr>
          <p:pic>
            <p:nvPicPr>
              <p:cNvPr id="11" name="Picture 11" descr="44az6gz"/>
              <p:cNvPicPr>
                <a:picLocks noChangeAspect="1" noChangeArrowheads="1"/>
              </p:cNvPicPr>
              <p:nvPr/>
            </p:nvPicPr>
            <p:blipFill>
              <a:blip r:embed="rId3" cstate="email"/>
              <a:srcRect/>
              <a:stretch>
                <a:fillRect/>
              </a:stretch>
            </p:blipFill>
            <p:spPr bwMode="auto">
              <a:xfrm>
                <a:off x="6113" y="2972"/>
                <a:ext cx="1232" cy="463"/>
              </a:xfrm>
              <a:prstGeom prst="rect">
                <a:avLst/>
              </a:prstGeom>
              <a:noFill/>
            </p:spPr>
          </p:pic>
          <p:pic>
            <p:nvPicPr>
              <p:cNvPr id="12" name="Picture 12" descr="44az6gz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 rot="1412824">
                <a:off x="6383" y="2542"/>
                <a:ext cx="910" cy="448"/>
              </a:xfrm>
              <a:prstGeom prst="rect">
                <a:avLst/>
              </a:prstGeom>
              <a:noFill/>
            </p:spPr>
          </p:pic>
          <p:pic>
            <p:nvPicPr>
              <p:cNvPr id="13" name="Picture 14" descr="44az6gz"/>
              <p:cNvPicPr>
                <a:picLocks noChangeAspect="1" noChangeArrowheads="1"/>
              </p:cNvPicPr>
              <p:nvPr/>
            </p:nvPicPr>
            <p:blipFill>
              <a:blip r:embed="rId5" cstate="email"/>
              <a:srcRect/>
              <a:stretch>
                <a:fillRect/>
              </a:stretch>
            </p:blipFill>
            <p:spPr bwMode="auto">
              <a:xfrm rot="20917284" flipH="1">
                <a:off x="6525" y="2750"/>
                <a:ext cx="789" cy="388"/>
              </a:xfrm>
              <a:prstGeom prst="rect">
                <a:avLst/>
              </a:prstGeom>
              <a:noFill/>
            </p:spPr>
          </p:pic>
          <p:pic>
            <p:nvPicPr>
              <p:cNvPr id="14" name="Picture 15" descr="44az6gz"/>
              <p:cNvPicPr>
                <a:picLocks noChangeAspect="1" noChangeArrowheads="1"/>
              </p:cNvPicPr>
              <p:nvPr/>
            </p:nvPicPr>
            <p:blipFill>
              <a:blip r:embed="rId6" cstate="email"/>
              <a:srcRect/>
              <a:stretch>
                <a:fillRect/>
              </a:stretch>
            </p:blipFill>
            <p:spPr bwMode="auto">
              <a:xfrm>
                <a:off x="5874" y="2981"/>
                <a:ext cx="1046" cy="463"/>
              </a:xfrm>
              <a:prstGeom prst="rect">
                <a:avLst/>
              </a:prstGeom>
              <a:noFill/>
            </p:spPr>
          </p:pic>
          <p:pic>
            <p:nvPicPr>
              <p:cNvPr id="15" name="Picture 16" descr="44az6gz"/>
              <p:cNvPicPr>
                <a:picLocks noChangeAspect="1" noChangeArrowheads="1"/>
              </p:cNvPicPr>
              <p:nvPr/>
            </p:nvPicPr>
            <p:blipFill>
              <a:blip r:embed="rId7" cstate="email"/>
              <a:srcRect/>
              <a:stretch>
                <a:fillRect/>
              </a:stretch>
            </p:blipFill>
            <p:spPr bwMode="auto">
              <a:xfrm rot="5154854">
                <a:off x="5884" y="2568"/>
                <a:ext cx="1180" cy="483"/>
              </a:xfrm>
              <a:prstGeom prst="rect">
                <a:avLst/>
              </a:prstGeom>
              <a:noFill/>
            </p:spPr>
          </p:pic>
        </p:grpSp>
        <p:pic>
          <p:nvPicPr>
            <p:cNvPr id="7" name="Picture 24" descr="0016"/>
            <p:cNvPicPr>
              <a:picLocks noChangeAspect="1" noChangeArrowheads="1" noCrop="1"/>
            </p:cNvPicPr>
            <p:nvPr/>
          </p:nvPicPr>
          <p:blipFill>
            <a:blip r:embed="rId8" cstate="email"/>
            <a:srcRect/>
            <a:stretch>
              <a:fillRect/>
            </a:stretch>
          </p:blipFill>
          <p:spPr bwMode="auto">
            <a:xfrm flipH="1">
              <a:off x="6838" y="2474"/>
              <a:ext cx="771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4" descr="0016"/>
            <p:cNvPicPr>
              <a:picLocks noChangeAspect="1" noChangeArrowheads="1" noCrop="1"/>
            </p:cNvPicPr>
            <p:nvPr/>
          </p:nvPicPr>
          <p:blipFill>
            <a:blip r:embed="rId9" cstate="email"/>
            <a:srcRect/>
            <a:stretch>
              <a:fillRect/>
            </a:stretch>
          </p:blipFill>
          <p:spPr bwMode="auto">
            <a:xfrm>
              <a:off x="5566" y="2787"/>
              <a:ext cx="726" cy="4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4" descr="0016"/>
            <p:cNvPicPr>
              <a:picLocks noChangeAspect="1" noChangeArrowheads="1" noCrop="1"/>
            </p:cNvPicPr>
            <p:nvPr/>
          </p:nvPicPr>
          <p:blipFill>
            <a:blip r:embed="rId9" cstate="email"/>
            <a:srcRect/>
            <a:stretch>
              <a:fillRect/>
            </a:stretch>
          </p:blipFill>
          <p:spPr bwMode="auto">
            <a:xfrm>
              <a:off x="5892" y="2520"/>
              <a:ext cx="726" cy="4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4" descr="0016"/>
            <p:cNvPicPr>
              <a:picLocks noChangeAspect="1" noChangeArrowheads="1" noCrop="1"/>
            </p:cNvPicPr>
            <p:nvPr/>
          </p:nvPicPr>
          <p:blipFill>
            <a:blip r:embed="rId8" cstate="email"/>
            <a:srcRect/>
            <a:stretch>
              <a:fillRect/>
            </a:stretch>
          </p:blipFill>
          <p:spPr bwMode="auto">
            <a:xfrm flipH="1">
              <a:off x="6397" y="2364"/>
              <a:ext cx="771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Прямоугольник 15"/>
          <p:cNvSpPr/>
          <p:nvPr/>
        </p:nvSpPr>
        <p:spPr>
          <a:xfrm>
            <a:off x="2267744" y="1238585"/>
            <a:ext cx="643813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Төгілген маған мейірің – бейне шуағың	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Сарқылмас мәңгі ән салған бастау бұлағың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Жасашы, ана, жасашы – менің тілерім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Қанатын қомдап ұшса да биік ұланың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Анашым, сенсің мәңгілік менің тірегім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Мен үшін пана нұрлы әлем сыйған жүрегің	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Еңбегіңді ақтап, аялап өтсем тек сені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Болмас-ты басқа перзенттік менің тілегім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16" descr="44az6gz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 rot="5400000">
            <a:off x="-164229" y="3479920"/>
            <a:ext cx="1873250" cy="766763"/>
          </a:xfrm>
          <a:prstGeom prst="rect">
            <a:avLst/>
          </a:prstGeom>
          <a:noFill/>
        </p:spPr>
      </p:pic>
      <p:pic>
        <p:nvPicPr>
          <p:cNvPr id="21" name="Picture 16" descr="44az6gz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866630" y="5860673"/>
            <a:ext cx="1873250" cy="766763"/>
          </a:xfrm>
          <a:prstGeom prst="rect">
            <a:avLst/>
          </a:prstGeom>
          <a:noFill/>
        </p:spPr>
      </p:pic>
      <p:pic>
        <p:nvPicPr>
          <p:cNvPr id="20" name="Picture 16" descr="44az6gz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 rot="5400000">
            <a:off x="-373732" y="4292079"/>
            <a:ext cx="1873250" cy="766763"/>
          </a:xfrm>
          <a:prstGeom prst="rect">
            <a:avLst/>
          </a:prstGeom>
          <a:noFill/>
        </p:spPr>
      </p:pic>
      <p:pic>
        <p:nvPicPr>
          <p:cNvPr id="19" name="Picture 16" descr="44az6gz"/>
          <p:cNvPicPr>
            <a:picLocks noChangeAspect="1" noChangeArrowheads="1"/>
          </p:cNvPicPr>
          <p:nvPr/>
        </p:nvPicPr>
        <p:blipFill rotWithShape="1">
          <a:blip r:embed="rId7" cstate="email"/>
          <a:srcRect l="49759"/>
          <a:stretch/>
        </p:blipFill>
        <p:spPr bwMode="auto">
          <a:xfrm rot="21390564">
            <a:off x="209053" y="5631987"/>
            <a:ext cx="1237365" cy="1008112"/>
          </a:xfrm>
          <a:prstGeom prst="rect">
            <a:avLst/>
          </a:prstGeom>
          <a:noFill/>
        </p:spPr>
      </p:pic>
      <p:pic>
        <p:nvPicPr>
          <p:cNvPr id="17" name="Picture 16" descr="44az6gz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 rot="5400000">
            <a:off x="-307973" y="2686100"/>
            <a:ext cx="1873250" cy="766763"/>
          </a:xfrm>
          <a:prstGeom prst="rect">
            <a:avLst/>
          </a:prstGeom>
          <a:noFill/>
        </p:spPr>
      </p:pic>
      <p:pic>
        <p:nvPicPr>
          <p:cNvPr id="22" name="Picture 16" descr="44az6gz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 rot="5400000">
            <a:off x="-164230" y="1966019"/>
            <a:ext cx="1873250" cy="766763"/>
          </a:xfrm>
          <a:prstGeom prst="rect">
            <a:avLst/>
          </a:prstGeom>
          <a:noFill/>
        </p:spPr>
      </p:pic>
      <p:pic>
        <p:nvPicPr>
          <p:cNvPr id="23" name="Picture 16" descr="44az6gz"/>
          <p:cNvPicPr>
            <a:picLocks noChangeAspect="1" noChangeArrowheads="1"/>
          </p:cNvPicPr>
          <p:nvPr/>
        </p:nvPicPr>
        <p:blipFill rotWithShape="1">
          <a:blip r:embed="rId7" cstate="email"/>
          <a:srcRect l="42284"/>
          <a:stretch/>
        </p:blipFill>
        <p:spPr bwMode="auto">
          <a:xfrm rot="5400000">
            <a:off x="88069" y="1569974"/>
            <a:ext cx="1081163" cy="766763"/>
          </a:xfrm>
          <a:prstGeom prst="rect">
            <a:avLst/>
          </a:prstGeom>
          <a:noFill/>
        </p:spPr>
      </p:pic>
      <p:pic>
        <p:nvPicPr>
          <p:cNvPr id="24" name="Picture 16" descr="44az6gz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 rot="5400000">
            <a:off x="-155573" y="4924048"/>
            <a:ext cx="1873250" cy="766763"/>
          </a:xfrm>
          <a:prstGeom prst="rect">
            <a:avLst/>
          </a:prstGeom>
          <a:noFill/>
        </p:spPr>
      </p:pic>
      <p:pic>
        <p:nvPicPr>
          <p:cNvPr id="25" name="Picture 16" descr="44az6gz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691680" y="5899768"/>
            <a:ext cx="1873250" cy="766763"/>
          </a:xfrm>
          <a:prstGeom prst="rect">
            <a:avLst/>
          </a:prstGeom>
          <a:noFill/>
        </p:spPr>
      </p:pic>
      <p:pic>
        <p:nvPicPr>
          <p:cNvPr id="26" name="Picture 16" descr="44az6gz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 rot="20809101">
            <a:off x="460417" y="5887750"/>
            <a:ext cx="1873250" cy="766763"/>
          </a:xfrm>
          <a:prstGeom prst="rect">
            <a:avLst/>
          </a:prstGeom>
          <a:noFill/>
        </p:spPr>
      </p:pic>
      <p:pic>
        <p:nvPicPr>
          <p:cNvPr id="27" name="Picture 16" descr="44az6gz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 rot="21374528">
            <a:off x="2715267" y="5880599"/>
            <a:ext cx="1873250" cy="7667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9371827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458"/>
          <p:cNvPicPr>
            <a:picLocks noChangeAspect="1" noChangeArrowheads="1" noCrop="1"/>
          </p:cNvPicPr>
          <p:nvPr/>
        </p:nvPicPr>
        <p:blipFill>
          <a:blip r:embed="rId2">
            <a:lum bright="1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544949" cy="64087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98596" y="2492896"/>
            <a:ext cx="777686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b="1" i="1" dirty="0">
                <a:latin typeface="Times New Roman" pitchFamily="18" charset="0"/>
                <a:cs typeface="Times New Roman" pitchFamily="18" charset="0"/>
              </a:rPr>
              <a:t>Халқымызға билік айтар даналар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b="1" i="1" dirty="0">
                <a:latin typeface="Times New Roman" pitchFamily="18" charset="0"/>
                <a:cs typeface="Times New Roman" pitchFamily="18" charset="0"/>
              </a:rPr>
              <a:t>Даналардың өзі анадан жаралар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b="1" i="1" dirty="0">
                <a:latin typeface="Times New Roman" pitchFamily="18" charset="0"/>
                <a:cs typeface="Times New Roman" pitchFamily="18" charset="0"/>
              </a:rPr>
              <a:t>Жүрегінің бір бөлшегі бала үшін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b="1" i="1" dirty="0">
                <a:latin typeface="Times New Roman" pitchFamily="18" charset="0"/>
                <a:cs typeface="Times New Roman" pitchFamily="18" charset="0"/>
              </a:rPr>
              <a:t>Сізден жақын адам бар ма аналар?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b="1" i="1" dirty="0">
                <a:latin typeface="Times New Roman" pitchFamily="18" charset="0"/>
                <a:cs typeface="Times New Roman" pitchFamily="18" charset="0"/>
              </a:rPr>
              <a:t>Балаға ең жақыны сіз ғой ана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b="1" i="1" dirty="0">
                <a:latin typeface="Times New Roman" pitchFamily="18" charset="0"/>
                <a:cs typeface="Times New Roman" pitchFamily="18" charset="0"/>
              </a:rPr>
              <a:t>Сіздің ыстық құшағыңыз бізге пана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b="1" i="1" dirty="0">
                <a:latin typeface="Times New Roman" pitchFamily="18" charset="0"/>
                <a:cs typeface="Times New Roman" pitchFamily="18" charset="0"/>
              </a:rPr>
              <a:t>Сіздерге теңестірер еш нәрсе жоқ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b="1" i="1" dirty="0">
                <a:latin typeface="Times New Roman" pitchFamily="18" charset="0"/>
                <a:cs typeface="Times New Roman" pitchFamily="18" charset="0"/>
              </a:rPr>
              <a:t>Теңесе алар бір-ақ нәрсе Отан ғана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0504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rkalyk\Desktop\ana\JkmLzBbVAW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9524" y="0"/>
            <a:ext cx="4284706" cy="365489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8238" y="3475142"/>
            <a:ext cx="655272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b="1" i="1" dirty="0">
                <a:latin typeface="Times New Roman" pitchFamily="18" charset="0"/>
                <a:cs typeface="Times New Roman" pitchFamily="18" charset="0"/>
              </a:rPr>
              <a:t>Ардақты анам, асыл анам, қымбаттым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i="1" dirty="0">
                <a:latin typeface="Times New Roman" pitchFamily="18" charset="0"/>
                <a:cs typeface="Times New Roman" pitchFamily="18" charset="0"/>
              </a:rPr>
              <a:t>Тәтті ұйқыңды талай бөліп үн </a:t>
            </a:r>
            <a:r>
              <a:rPr lang="kk-KZ" sz="2400" b="1" i="1" dirty="0" smtClean="0">
                <a:latin typeface="Times New Roman" pitchFamily="18" charset="0"/>
                <a:cs typeface="Times New Roman" pitchFamily="18" charset="0"/>
              </a:rPr>
              <a:t>қаттың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i="1" dirty="0">
                <a:latin typeface="Times New Roman" pitchFamily="18" charset="0"/>
                <a:cs typeface="Times New Roman" pitchFamily="18" charset="0"/>
              </a:rPr>
              <a:t>Әлпештедің, аяладың, өсірдің	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i="1" dirty="0">
                <a:latin typeface="Times New Roman" pitchFamily="18" charset="0"/>
                <a:cs typeface="Times New Roman" pitchFamily="18" charset="0"/>
              </a:rPr>
              <a:t>Кең құшағың аясындай гүл бақтың	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i="1" dirty="0">
                <a:latin typeface="Times New Roman" pitchFamily="18" charset="0"/>
                <a:cs typeface="Times New Roman" pitchFamily="18" charset="0"/>
              </a:rPr>
              <a:t>Мен өзіңмен қайда жүрсем біргемін	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i="1" dirty="0">
                <a:latin typeface="Times New Roman" pitchFamily="18" charset="0"/>
                <a:cs typeface="Times New Roman" pitchFamily="18" charset="0"/>
              </a:rPr>
              <a:t>Күн нұрындай жадырай бір күлгенің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i="1" dirty="0">
                <a:latin typeface="Times New Roman" pitchFamily="18" charset="0"/>
                <a:cs typeface="Times New Roman" pitchFamily="18" charset="0"/>
              </a:rPr>
              <a:t>Асыл сөзің жүрегімде жүр менің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i="1" dirty="0">
                <a:latin typeface="Times New Roman" pitchFamily="18" charset="0"/>
                <a:cs typeface="Times New Roman" pitchFamily="18" charset="0"/>
              </a:rPr>
              <a:t>Қандай бақыт ортамызда жүргенің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147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" y="113687"/>
            <a:ext cx="4351815" cy="5196647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147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179398" y="1664476"/>
            <a:ext cx="3960441" cy="5196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141375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179512" y="111148"/>
            <a:ext cx="8784976" cy="6630220"/>
            <a:chOff x="179512" y="111148"/>
            <a:chExt cx="8784976" cy="6630220"/>
          </a:xfrm>
        </p:grpSpPr>
        <p:pic>
          <p:nvPicPr>
            <p:cNvPr id="9218" name="Picture 2" descr="C:\Users\Arkalyk\Desktop\ana\KwI93KGXB7s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111148"/>
              <a:ext cx="8784976" cy="663022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Прямоугольник 3"/>
            <p:cNvSpPr/>
            <p:nvPr/>
          </p:nvSpPr>
          <p:spPr>
            <a:xfrm>
              <a:off x="323528" y="2204864"/>
              <a:ext cx="5454352" cy="30469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k-KZ" sz="24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Өзіңсің, сүйікті анам, құдіретім</a:t>
              </a:r>
              <a:endPara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kk-KZ" sz="24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Жанымды жадыратып күлдіретін</a:t>
              </a:r>
              <a:endPara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kk-KZ" sz="24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Сендегі маған деген мол мейірді</a:t>
              </a:r>
              <a:endPara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kk-KZ" sz="24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Нұр толы қос жанарың білдіретін</a:t>
              </a:r>
              <a:endPara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kk-KZ" sz="24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Өзіңсің өмірдегі асылым да, ардағым</a:t>
              </a:r>
              <a:endPara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kk-KZ" sz="24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Бір өзіңе ақтарып сыр, жыр арнадым</a:t>
              </a:r>
              <a:endPara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kk-KZ" sz="24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Анашым, айтарым көп тіл жетпейді</a:t>
              </a:r>
              <a:endPara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kk-KZ" sz="24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Бір сендей асыл адам таба алмадым</a:t>
              </a:r>
              <a:endPara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352484" y="6309320"/>
              <a:ext cx="3024336" cy="3600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164920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916831"/>
            <a:ext cx="8229600" cy="2699253"/>
          </a:xfrm>
        </p:spPr>
        <p:txBody>
          <a:bodyPr>
            <a:noAutofit/>
          </a:bodyPr>
          <a:lstStyle/>
          <a:p>
            <a:pPr algn="l"/>
            <a:r>
              <a:rPr lang="kk-KZ" sz="6000" b="1" i="1" dirty="0" smtClean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6600" b="1" i="1" dirty="0" smtClean="0">
                <a:ln>
                  <a:solidFill>
                    <a:srgbClr val="0000FF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Сөз тапқанға</a:t>
            </a:r>
            <a:br>
              <a:rPr lang="kk-KZ" sz="6600" b="1" i="1" dirty="0" smtClean="0">
                <a:ln>
                  <a:solidFill>
                    <a:srgbClr val="0000FF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6600" b="1" i="1" dirty="0">
                <a:ln>
                  <a:solidFill>
                    <a:srgbClr val="0000FF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r>
              <a:rPr lang="kk-KZ" sz="6600" b="1" i="1" dirty="0" smtClean="0">
                <a:ln>
                  <a:solidFill>
                    <a:srgbClr val="0000FF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kk-KZ" sz="6600" b="1" i="1" dirty="0">
                <a:ln>
                  <a:solidFill>
                    <a:srgbClr val="0000FF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қолқа </a:t>
            </a:r>
            <a:r>
              <a:rPr lang="kk-KZ" sz="6600" b="1" i="1" dirty="0" smtClean="0">
                <a:ln>
                  <a:solidFill>
                    <a:srgbClr val="0000FF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жоқ</a:t>
            </a:r>
            <a:endParaRPr lang="ru-RU" sz="6600" b="1" i="1" dirty="0">
              <a:ln>
                <a:solidFill>
                  <a:srgbClr val="0000FF"/>
                </a:solidFill>
              </a:ln>
              <a:solidFill>
                <a:srgbClr val="FF0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5" descr="87"/>
          <p:cNvPicPr>
            <a:picLocks noChangeAspect="1" noChangeArrowheads="1" noCrop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644008" y="5151677"/>
            <a:ext cx="4499992" cy="1445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87"/>
          <p:cNvPicPr>
            <a:picLocks noChangeAspect="1" noChangeArrowheads="1" noCrop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23528" y="5229200"/>
            <a:ext cx="4464496" cy="1445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87"/>
          <p:cNvPicPr>
            <a:picLocks noChangeAspect="1" noChangeArrowheads="1" noCrop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5400000">
            <a:off x="-1797695" y="2280606"/>
            <a:ext cx="5335628" cy="1727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 descr="147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7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533230" y="-501471"/>
            <a:ext cx="3960441" cy="5196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4122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rkalyk\Desktop\ana\ciDT0StVFQY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36" b="25052"/>
          <a:stretch/>
        </p:blipFill>
        <p:spPr bwMode="auto">
          <a:xfrm>
            <a:off x="755576" y="76718"/>
            <a:ext cx="3528138" cy="438470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8" y="3068960"/>
            <a:ext cx="86044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kk-KZ" sz="7200" b="1" dirty="0">
                <a:ln>
                  <a:solidFill>
                    <a:srgbClr val="0000FF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ӘЛЕМДІ ТЕРБЕТКЕН - АНА</a:t>
            </a:r>
            <a:endParaRPr lang="ru-RU" sz="7200" b="1" dirty="0">
              <a:ln>
                <a:solidFill>
                  <a:srgbClr val="0000FF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798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6632"/>
            <a:ext cx="8686800" cy="5213176"/>
          </a:xfrm>
        </p:spPr>
        <p:txBody>
          <a:bodyPr>
            <a:noAutofit/>
          </a:bodyPr>
          <a:lstStyle/>
          <a:p>
            <a:pPr lvl="0" algn="ctr">
              <a:spcBef>
                <a:spcPts val="0"/>
              </a:spcBef>
            </a:pPr>
            <a:r>
              <a:rPr lang="kk-KZ" sz="2800" b="1" i="1" dirty="0">
                <a:latin typeface="Times New Roman" pitchFamily="18" charset="0"/>
                <a:cs typeface="Times New Roman" pitchFamily="18" charset="0"/>
              </a:rPr>
              <a:t>Атыңыз кім?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ts val="0"/>
              </a:spcBef>
            </a:pPr>
            <a:r>
              <a:rPr lang="kk-KZ" sz="2800" b="1" i="1" dirty="0">
                <a:latin typeface="Times New Roman" pitchFamily="18" charset="0"/>
                <a:cs typeface="Times New Roman" pitchFamily="18" charset="0"/>
              </a:rPr>
              <a:t>Нешедесіз?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ts val="0"/>
              </a:spcBef>
            </a:pPr>
            <a:r>
              <a:rPr lang="kk-KZ" sz="2800" b="1" i="1" dirty="0">
                <a:latin typeface="Times New Roman" pitchFamily="18" charset="0"/>
                <a:cs typeface="Times New Roman" pitchFamily="18" charset="0"/>
              </a:rPr>
              <a:t>Қайда тұрасыз?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ts val="0"/>
              </a:spcBef>
            </a:pPr>
            <a:r>
              <a:rPr lang="kk-KZ" sz="2800" b="1" i="1" dirty="0">
                <a:latin typeface="Times New Roman" pitchFamily="18" charset="0"/>
                <a:cs typeface="Times New Roman" pitchFamily="18" charset="0"/>
              </a:rPr>
              <a:t>Қызыңыздың аты кім?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ts val="0"/>
              </a:spcBef>
            </a:pPr>
            <a:r>
              <a:rPr lang="kk-KZ" sz="2800" b="1" i="1" dirty="0">
                <a:latin typeface="Times New Roman" pitchFamily="18" charset="0"/>
                <a:cs typeface="Times New Roman" pitchFamily="18" charset="0"/>
              </a:rPr>
              <a:t>Қандай түс ұнайды?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ts val="0"/>
              </a:spcBef>
            </a:pPr>
            <a:r>
              <a:rPr lang="kk-KZ" sz="2800" b="1" i="1" dirty="0">
                <a:latin typeface="Times New Roman" pitchFamily="18" charset="0"/>
                <a:cs typeface="Times New Roman" pitchFamily="18" charset="0"/>
              </a:rPr>
              <a:t>Сыртта қандай мезгіл?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ts val="0"/>
              </a:spcBef>
            </a:pPr>
            <a:r>
              <a:rPr lang="kk-KZ" sz="2800" b="1" i="1" dirty="0">
                <a:latin typeface="Times New Roman" pitchFamily="18" charset="0"/>
                <a:cs typeface="Times New Roman" pitchFamily="18" charset="0"/>
              </a:rPr>
              <a:t>Нені жақсы көресіз?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ts val="0"/>
              </a:spcBef>
            </a:pPr>
            <a:r>
              <a:rPr lang="kk-KZ" sz="2800" b="1" i="1" dirty="0">
                <a:latin typeface="Times New Roman" pitchFamily="18" charset="0"/>
                <a:cs typeface="Times New Roman" pitchFamily="18" charset="0"/>
              </a:rPr>
              <a:t>Тәрбие сағаты біткесін қайда барасыз?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ts val="0"/>
              </a:spcBef>
            </a:pPr>
            <a:r>
              <a:rPr lang="kk-KZ" sz="2800" b="1" i="1" dirty="0">
                <a:latin typeface="Times New Roman" pitchFamily="18" charset="0"/>
                <a:cs typeface="Times New Roman" pitchFamily="18" charset="0"/>
              </a:rPr>
              <a:t>Қызыңызды/балаңызды не үшін жақсы көресіз?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ts val="0"/>
              </a:spcBef>
            </a:pPr>
            <a:r>
              <a:rPr lang="kk-KZ" sz="2800" b="1" i="1" dirty="0">
                <a:latin typeface="Times New Roman" pitchFamily="18" charset="0"/>
                <a:cs typeface="Times New Roman" pitchFamily="18" charset="0"/>
              </a:rPr>
              <a:t>Бақшада не өседі?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ts val="0"/>
              </a:spcBef>
            </a:pPr>
            <a:r>
              <a:rPr lang="kk-KZ" sz="2800" b="1" i="1" dirty="0">
                <a:latin typeface="Times New Roman" pitchFamily="18" charset="0"/>
                <a:cs typeface="Times New Roman" pitchFamily="18" charset="0"/>
              </a:rPr>
              <a:t>Құлақ неге екеу?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ts val="0"/>
              </a:spcBef>
            </a:pPr>
            <a:r>
              <a:rPr lang="kk-KZ" sz="2800" b="1" i="1" dirty="0">
                <a:latin typeface="Times New Roman" pitchFamily="18" charset="0"/>
                <a:cs typeface="Times New Roman" pitchFamily="18" charset="0"/>
              </a:rPr>
              <a:t>Кім сұлу?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ts val="0"/>
              </a:spcBef>
            </a:pPr>
            <a:r>
              <a:rPr lang="kk-KZ" sz="2800" b="1" i="1" dirty="0">
                <a:latin typeface="Times New Roman" pitchFamily="18" charset="0"/>
                <a:cs typeface="Times New Roman" pitchFamily="18" charset="0"/>
              </a:rPr>
              <a:t>Бақыт деген не?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Bef>
                <a:spcPts val="0"/>
              </a:spcBef>
            </a:pPr>
            <a:r>
              <a:rPr lang="kk-KZ" sz="2800" b="1" i="1" dirty="0">
                <a:latin typeface="Times New Roman" pitchFamily="18" charset="0"/>
                <a:cs typeface="Times New Roman" pitchFamily="18" charset="0"/>
              </a:rPr>
              <a:t>Мейрамда айтар тілегіңіз.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  <a:p>
            <a:endParaRPr lang="ru-RU" sz="900" dirty="0"/>
          </a:p>
        </p:txBody>
      </p:sp>
      <p:pic>
        <p:nvPicPr>
          <p:cNvPr id="4" name="Picture 4" descr="147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031663" y="-299182"/>
            <a:ext cx="2664296" cy="349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147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015430" y="3284983"/>
            <a:ext cx="3096344" cy="3351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147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2952328" cy="349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147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95328" y="3661258"/>
            <a:ext cx="2664296" cy="349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26273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Arkalyk\Desktop\ana\FyWmmj3Di_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20" b="9142"/>
          <a:stretch/>
        </p:blipFill>
        <p:spPr bwMode="auto">
          <a:xfrm>
            <a:off x="539552" y="620688"/>
            <a:ext cx="4464496" cy="52565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91880" y="634332"/>
            <a:ext cx="576064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kk-KZ" sz="2400" b="1" i="1" dirty="0" smtClean="0">
                <a:latin typeface="Times New Roman" pitchFamily="18" charset="0"/>
                <a:cs typeface="Times New Roman" pitchFamily="18" charset="0"/>
              </a:rPr>
              <a:t>Сіздей </a:t>
            </a:r>
            <a:r>
              <a:rPr lang="kk-KZ" sz="2400" b="1" i="1" dirty="0">
                <a:latin typeface="Times New Roman" pitchFamily="18" charset="0"/>
                <a:cs typeface="Times New Roman" pitchFamily="18" charset="0"/>
              </a:rPr>
              <a:t>адам бар десе маған </a:t>
            </a:r>
            <a:r>
              <a:rPr lang="kk-KZ" sz="2400" b="1" i="1" dirty="0" smtClean="0">
                <a:latin typeface="Times New Roman" pitchFamily="18" charset="0"/>
                <a:cs typeface="Times New Roman" pitchFamily="18" charset="0"/>
              </a:rPr>
              <a:t>			әлемде</a:t>
            </a:r>
            <a:r>
              <a:rPr lang="kk-KZ" sz="2400" b="1" i="1" dirty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i="1" dirty="0">
                <a:latin typeface="Times New Roman" pitchFamily="18" charset="0"/>
                <a:cs typeface="Times New Roman" pitchFamily="18" charset="0"/>
              </a:rPr>
              <a:t>	Айтар едім бір ғана сөз </a:t>
            </a:r>
            <a:r>
              <a:rPr lang="kk-KZ" sz="2400" b="1" i="1" dirty="0" smtClean="0">
                <a:latin typeface="Times New Roman" pitchFamily="18" charset="0"/>
                <a:cs typeface="Times New Roman" pitchFamily="18" charset="0"/>
              </a:rPr>
              <a:t>				«</a:t>
            </a:r>
            <a:r>
              <a:rPr lang="kk-KZ" sz="2400" b="1" i="1" dirty="0">
                <a:latin typeface="Times New Roman" pitchFamily="18" charset="0"/>
                <a:cs typeface="Times New Roman" pitchFamily="18" charset="0"/>
              </a:rPr>
              <a:t>дәлелде»,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i="1" dirty="0">
                <a:latin typeface="Times New Roman" pitchFamily="18" charset="0"/>
                <a:cs typeface="Times New Roman" pitchFamily="18" charset="0"/>
              </a:rPr>
              <a:t>	Мұндай адам біреу ғана, ол менде,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i="1" dirty="0">
                <a:latin typeface="Times New Roman" pitchFamily="18" charset="0"/>
                <a:cs typeface="Times New Roman" pitchFamily="18" charset="0"/>
              </a:rPr>
              <a:t>	Қайталанбас, періштедей бір </a:t>
            </a:r>
            <a:r>
              <a:rPr lang="kk-KZ" sz="2400" b="1" i="1" dirty="0" smtClean="0">
                <a:latin typeface="Times New Roman" pitchFamily="18" charset="0"/>
                <a:cs typeface="Times New Roman" pitchFamily="18" charset="0"/>
              </a:rPr>
              <a:t>			пенде</a:t>
            </a:r>
            <a:r>
              <a:rPr lang="kk-KZ" sz="2400" b="1" i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i="1" dirty="0">
                <a:latin typeface="Times New Roman" pitchFamily="18" charset="0"/>
                <a:cs typeface="Times New Roman" pitchFamily="18" charset="0"/>
              </a:rPr>
              <a:t>	Өкпесін де, реніш де білдірмей,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i="1" dirty="0">
                <a:latin typeface="Times New Roman" pitchFamily="18" charset="0"/>
                <a:cs typeface="Times New Roman" pitchFamily="18" charset="0"/>
              </a:rPr>
              <a:t>	Жүресіз гой, әрдайым сіз </a:t>
            </a:r>
            <a:r>
              <a:rPr lang="kk-KZ" sz="2400" b="1" i="1" dirty="0" smtClean="0">
                <a:latin typeface="Times New Roman" pitchFamily="18" charset="0"/>
                <a:cs typeface="Times New Roman" pitchFamily="18" charset="0"/>
              </a:rPr>
              <a:t>				күлімдей</a:t>
            </a:r>
            <a:r>
              <a:rPr lang="kk-KZ" sz="2400" b="1" i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i="1" dirty="0">
                <a:latin typeface="Times New Roman" pitchFamily="18" charset="0"/>
                <a:cs typeface="Times New Roman" pitchFamily="18" charset="0"/>
              </a:rPr>
              <a:t>	Қиналамын қымбат теңеу таба </a:t>
            </a:r>
            <a:r>
              <a:rPr lang="kk-KZ" sz="2400" b="1" i="1" dirty="0" smtClean="0">
                <a:latin typeface="Times New Roman" pitchFamily="18" charset="0"/>
                <a:cs typeface="Times New Roman" pitchFamily="18" charset="0"/>
              </a:rPr>
              <a:t>			алмай</a:t>
            </a:r>
            <a:r>
              <a:rPr lang="kk-KZ" sz="2400" b="1" i="1" dirty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i="1" dirty="0">
                <a:latin typeface="Times New Roman" pitchFamily="18" charset="0"/>
                <a:cs typeface="Times New Roman" pitchFamily="18" charset="0"/>
              </a:rPr>
              <a:t>	Неткен жансыз, еш теңеуі жоқ, </a:t>
            </a:r>
            <a:r>
              <a:rPr lang="kk-KZ" sz="2400" b="1" i="1" dirty="0" smtClean="0">
                <a:latin typeface="Times New Roman" pitchFamily="18" charset="0"/>
                <a:cs typeface="Times New Roman" pitchFamily="18" charset="0"/>
              </a:rPr>
              <a:t>			ой </a:t>
            </a:r>
            <a:r>
              <a:rPr lang="kk-KZ" sz="2400" b="1" i="1" dirty="0">
                <a:latin typeface="Times New Roman" pitchFamily="18" charset="0"/>
                <a:cs typeface="Times New Roman" pitchFamily="18" charset="0"/>
              </a:rPr>
              <a:t>Алла-ай! 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980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Arkalyk\Desktop\ana\_jVJfzYWxO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88640"/>
            <a:ext cx="7200800" cy="57531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7584" y="4437112"/>
            <a:ext cx="8316416" cy="186204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21274919"/>
              </a:avLst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15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РАХМЕТ</a:t>
            </a:r>
            <a:endParaRPr lang="ru-RU" sz="115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468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1126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4" grpId="2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&amp;Bcy;&amp;ucy;&amp;kcy;&amp;iecy;&amp;tcy;, &amp;rcy;&amp;ocy;&amp;zcy;&amp;ocy;&amp;vcy;&amp;ycy;&amp;iecy; &amp;rcy;&amp;ocy;&amp;zcy;&amp;ycy;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61481" y="5013176"/>
            <a:ext cx="899797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i="1" cap="all" spc="0" dirty="0" err="1" smtClean="0">
                <a:ln w="9000" cmpd="sng">
                  <a:solidFill>
                    <a:srgbClr val="0000FF"/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Мерекелеріңізбен</a:t>
            </a:r>
            <a:r>
              <a:rPr lang="ru-RU" sz="6000" b="1" i="1" cap="all" spc="0" dirty="0" smtClean="0">
                <a:ln w="9000" cmpd="sng">
                  <a:solidFill>
                    <a:srgbClr val="0000FF"/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!!!</a:t>
            </a:r>
            <a:endParaRPr lang="ru-RU" sz="6000" b="1" i="1" cap="all" spc="0" dirty="0">
              <a:ln w="9000" cmpd="sng">
                <a:solidFill>
                  <a:srgbClr val="0000FF"/>
                </a:solidFill>
                <a:prstDash val="solid"/>
              </a:ln>
              <a:solidFill>
                <a:srgbClr val="0000FF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075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6" grpId="2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&amp;Vcy;&amp;iecy;&amp;scy;&amp;ncy;&amp;acy;, &amp;vcy;&amp;iecy;&amp;scy;&amp;iecy;&amp;ncy;&amp;ncy;&amp;icy;&amp;iecy; &amp;pcy;&amp;iecy;&amp;jcy;&amp;zcy;&amp;acy;&amp;zhcy;&amp;icy;. &amp;Fcy;&amp;ocy;&amp;tcy;&amp;o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2008" y="-99392"/>
            <a:ext cx="9324528" cy="6993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31398" y="5445224"/>
            <a:ext cx="8661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i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Назарларыңызға</a:t>
            </a:r>
            <a:r>
              <a:rPr lang="ru-RU" sz="54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i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рахмет</a:t>
            </a:r>
            <a:r>
              <a:rPr lang="ru-RU" sz="54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!!!</a:t>
            </a:r>
            <a:endParaRPr lang="ru-RU" sz="5400" b="1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77376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14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9365" y="3661508"/>
            <a:ext cx="3140968" cy="3252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14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397203" y="-168248"/>
            <a:ext cx="2529198" cy="2964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kk-KZ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Мақсаты:</a:t>
            </a:r>
            <a:endParaRPr lang="ru-RU" b="1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sz="24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Анаға деген сүйіспеншілік сезімдерін арттыру, Ананы құрметтеу, сыйлай білуге, оқушылар бойындағы жеке қабілеттерімен таланттарын дамыту, адамгершілікке, ізгілікке, достықты қастерлей білуге тәрбиелеу.</a:t>
            </a:r>
            <a:endParaRPr lang="ru-RU" sz="24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Оқушыларға ата-ана алдындағы парыз бен қарыздары туралы түсінік беру. Мейірімділікке, сый-құрметке тәрбиелеу, ұлтка тән жақсы қасиеттерді қалыптастыру.</a:t>
            </a:r>
            <a:endParaRPr lang="ru-RU" sz="24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14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724126" y="3918593"/>
            <a:ext cx="3290069" cy="2939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068776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kvarel_kazah_0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07" y="4014"/>
            <a:ext cx="9144000" cy="4509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-112694" y="4437112"/>
            <a:ext cx="9123651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3600" b="1" dirty="0" smtClean="0">
                <a:ln>
                  <a:solidFill>
                    <a:srgbClr val="FF0000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Жетпейді </a:t>
            </a:r>
            <a:r>
              <a:rPr lang="kk-KZ" sz="3600" b="1" dirty="0">
                <a:ln>
                  <a:solidFill>
                    <a:srgbClr val="FF0000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жинасамда бар асылды,</a:t>
            </a:r>
            <a:endParaRPr lang="ru-RU" sz="3600" b="1" dirty="0">
              <a:ln>
                <a:solidFill>
                  <a:srgbClr val="FF0000"/>
                </a:solidFill>
              </a:ln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3600" b="1" dirty="0">
                <a:ln>
                  <a:solidFill>
                    <a:srgbClr val="FF0000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Дәл өзіңдей көрмеппін жанашырды. </a:t>
            </a:r>
            <a:endParaRPr lang="ru-RU" sz="3600" b="1" dirty="0">
              <a:ln>
                <a:solidFill>
                  <a:srgbClr val="FF0000"/>
                </a:solidFill>
              </a:ln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3600" b="1" dirty="0">
                <a:ln>
                  <a:solidFill>
                    <a:srgbClr val="FF0000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Ұл – қызына қашанда қамқор болған </a:t>
            </a:r>
            <a:endParaRPr lang="ru-RU" sz="3600" b="1" dirty="0">
              <a:ln>
                <a:solidFill>
                  <a:srgbClr val="FF0000"/>
                </a:solidFill>
              </a:ln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3600" b="1" dirty="0">
                <a:ln>
                  <a:solidFill>
                    <a:srgbClr val="FF0000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Бір Алла сақтай көрші анашымды...</a:t>
            </a:r>
            <a:endParaRPr lang="ru-RU" sz="3600" b="1" dirty="0">
              <a:ln>
                <a:solidFill>
                  <a:srgbClr val="FF0000"/>
                </a:solidFill>
              </a:ln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9683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rkalyk\Desktop\ana\GHyW_fEynr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0"/>
            <a:ext cx="8136904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61629" y="5013176"/>
            <a:ext cx="747672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Әлемнің жарығын силадың </a:t>
            </a:r>
          </a:p>
          <a:p>
            <a:pPr algn="ctr"/>
            <a:r>
              <a:rPr lang="kk-KZ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kk-KZ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				сен маған...</a:t>
            </a:r>
          </a:p>
        </p:txBody>
      </p:sp>
    </p:spTree>
    <p:extLst>
      <p:ext uri="{BB962C8B-B14F-4D97-AF65-F5344CB8AC3E}">
        <p14:creationId xmlns:p14="http://schemas.microsoft.com/office/powerpoint/2010/main" val="316210744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251520" y="260648"/>
            <a:ext cx="8892480" cy="6336704"/>
            <a:chOff x="251520" y="260648"/>
            <a:chExt cx="8550615" cy="6336704"/>
          </a:xfrm>
        </p:grpSpPr>
        <p:pic>
          <p:nvPicPr>
            <p:cNvPr id="4098" name="Picture 2" descr="C:\Users\Arkalyk\Desktop\ana\y5EeA7TAOIg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260648"/>
              <a:ext cx="8550615" cy="633670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Скругленный прямоугольник 3"/>
            <p:cNvSpPr/>
            <p:nvPr/>
          </p:nvSpPr>
          <p:spPr>
            <a:xfrm>
              <a:off x="4459835" y="2276872"/>
              <a:ext cx="3573565" cy="1872208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3826483" y="704597"/>
            <a:ext cx="5642061" cy="50167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kk-KZ" sz="4000" dirty="0">
                <a:latin typeface="Times New Roman" pitchFamily="18" charset="0"/>
                <a:cs typeface="Times New Roman" pitchFamily="18" charset="0"/>
              </a:rPr>
              <a:t>Асыл анам </a:t>
            </a: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жүрегі</a:t>
            </a:r>
          </a:p>
          <a:p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 	   нұрдан </a:t>
            </a:r>
            <a:r>
              <a:rPr lang="kk-KZ" sz="4000" dirty="0">
                <a:latin typeface="Times New Roman" pitchFamily="18" charset="0"/>
                <a:cs typeface="Times New Roman" pitchFamily="18" charset="0"/>
              </a:rPr>
              <a:t>жаралған</a:t>
            </a: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4000" dirty="0">
                <a:latin typeface="Times New Roman" pitchFamily="18" charset="0"/>
                <a:cs typeface="Times New Roman" pitchFamily="18" charset="0"/>
              </a:rPr>
              <a:t>Сәл қуансам мейірлене </a:t>
            </a:r>
            <a:endParaRPr lang="kk-KZ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4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		    қараған</a:t>
            </a:r>
            <a:r>
              <a:rPr lang="kk-KZ" sz="4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4000" dirty="0">
                <a:latin typeface="Times New Roman" pitchFamily="18" charset="0"/>
                <a:cs typeface="Times New Roman" pitchFamily="18" charset="0"/>
              </a:rPr>
              <a:t>Әкім, қара, тіршіліктің </a:t>
            </a:r>
            <a:endParaRPr lang="kk-KZ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4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		     бәрі </a:t>
            </a:r>
            <a:r>
              <a:rPr lang="kk-KZ" sz="4000" dirty="0">
                <a:latin typeface="Times New Roman" pitchFamily="18" charset="0"/>
                <a:cs typeface="Times New Roman" pitchFamily="18" charset="0"/>
              </a:rPr>
              <a:t>де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4000" dirty="0">
                <a:latin typeface="Times New Roman" pitchFamily="18" charset="0"/>
                <a:cs typeface="Times New Roman" pitchFamily="18" charset="0"/>
              </a:rPr>
              <a:t>АНА деген құдіреттен </a:t>
            </a:r>
            <a:endParaRPr lang="kk-KZ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4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		  таралған</a:t>
            </a:r>
            <a:r>
              <a:rPr lang="kk-KZ" sz="4000" dirty="0">
                <a:latin typeface="Times New Roman" pitchFamily="18" charset="0"/>
                <a:cs typeface="Times New Roman" pitchFamily="18" charset="0"/>
              </a:rPr>
              <a:t>! 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7187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916831"/>
            <a:ext cx="8229600" cy="2699253"/>
          </a:xfrm>
        </p:spPr>
        <p:txBody>
          <a:bodyPr>
            <a:noAutofit/>
          </a:bodyPr>
          <a:lstStyle/>
          <a:p>
            <a:pPr algn="l"/>
            <a:r>
              <a:rPr lang="kk-KZ" sz="6000" b="1" i="1" dirty="0" smtClean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Кездейсоқ </a:t>
            </a:r>
            <a:br>
              <a:rPr lang="kk-KZ" sz="6000" b="1" i="1" dirty="0" smtClean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6000" b="1" i="1" dirty="0" smtClean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br>
              <a:rPr lang="kk-KZ" sz="6000" b="1" i="1" dirty="0" smtClean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6000" b="1" i="1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kk-KZ" sz="6000" b="1" i="1" dirty="0" smtClean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жағдайдан</a:t>
            </a:r>
            <a:br>
              <a:rPr lang="kk-KZ" sz="6000" b="1" i="1" dirty="0" smtClean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6000" b="1" i="1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kk-KZ" sz="6000" b="1" i="1" dirty="0" smtClean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				 шығу</a:t>
            </a:r>
            <a:endParaRPr lang="ru-RU" sz="6000" b="1" i="1" dirty="0">
              <a:ln>
                <a:solidFill>
                  <a:srgbClr val="0000FF"/>
                </a:solidFill>
              </a:ln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5" descr="87"/>
          <p:cNvPicPr>
            <a:picLocks noChangeAspect="1" noChangeArrowheads="1" noCrop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644008" y="5151677"/>
            <a:ext cx="4499992" cy="1445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87"/>
          <p:cNvPicPr>
            <a:picLocks noChangeAspect="1" noChangeArrowheads="1" noCrop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23528" y="5229200"/>
            <a:ext cx="4464496" cy="1445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87"/>
          <p:cNvPicPr>
            <a:picLocks noChangeAspect="1" noChangeArrowheads="1" noCrop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5400000">
            <a:off x="-1797695" y="2280606"/>
            <a:ext cx="5335628" cy="1727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 descr="147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7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533230" y="-501471"/>
            <a:ext cx="3960441" cy="5196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5060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6802325.trk8q16jsu.jpg"/>
          <p:cNvPicPr>
            <a:picLocks noChangeAspect="1" noChangeArrowheads="1"/>
          </p:cNvPicPr>
          <p:nvPr/>
        </p:nvPicPr>
        <p:blipFill>
          <a:blip r:embed="rId2" cstate="print"/>
          <a:srcRect l="28738" t="4851" r="31100"/>
          <a:stretch>
            <a:fillRect/>
          </a:stretch>
        </p:blipFill>
        <p:spPr bwMode="auto">
          <a:xfrm>
            <a:off x="179512" y="35349"/>
            <a:ext cx="3672408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Скругленный прямоугольник 4"/>
          <p:cNvSpPr/>
          <p:nvPr/>
        </p:nvSpPr>
        <p:spPr>
          <a:xfrm>
            <a:off x="3851920" y="188640"/>
            <a:ext cx="5040560" cy="1440160"/>
          </a:xfrm>
          <a:prstGeom prst="roundRect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kk-KZ" sz="2000" b="1" i="1" dirty="0" smtClean="0">
                <a:latin typeface="Times New Roman" pitchFamily="18" charset="0"/>
                <a:cs typeface="Times New Roman" pitchFamily="18" charset="0"/>
              </a:rPr>
              <a:t>1.Сіз </a:t>
            </a:r>
            <a:r>
              <a:rPr lang="kk-KZ" sz="2000" b="1" i="1" dirty="0">
                <a:latin typeface="Times New Roman" pitchFamily="18" charset="0"/>
                <a:cs typeface="Times New Roman" pitchFamily="18" charset="0"/>
              </a:rPr>
              <a:t>тәрбиелі отбасы иесісіз.Бірақ балаңыздың жат әрекеттерге бой алдырып бара жатқанын байқадыңыз. Балаңызды қалай қорғап аласыз?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i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62505" y="1781200"/>
            <a:ext cx="5040560" cy="1440160"/>
          </a:xfrm>
          <a:prstGeom prst="roundRect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2.Биыл сіздің балаңыздың сыныбында  оқитындардың бәрінде «ұялы телефон» бар,тек сіздің балаңызда жоқ.Үйде алып бер деп мазаңызды алады.Сабаққа барғысы келмейді сіз не істейсіз?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i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862505" y="3345307"/>
            <a:ext cx="5040560" cy="1440160"/>
          </a:xfrm>
          <a:prstGeom prst="roundRect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3.Сіздің тұңғышыңызды атасы мен әжесі бауырына басқан. Сабағы қиындап кеткен соң «өздерің қадағалаңдар» деп әкеліп береді.Ал балаңыз тәрбиеге еш көнер емес, не істейміз?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i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635896" y="5013176"/>
            <a:ext cx="5267169" cy="1584176"/>
          </a:xfrm>
          <a:prstGeom prst="roundRect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kk-KZ" b="1" i="1" dirty="0">
                <a:latin typeface="Times New Roman" pitchFamily="18" charset="0"/>
                <a:cs typeface="Times New Roman" pitchFamily="18" charset="0"/>
              </a:rPr>
              <a:t>4. Балаңыз диктант дәптерін үйге әкелді. Жазба жұмысынан «4» деген баға алған. Қатесін сіз де,балаңыз   да көріп тұрсыздар,ал пән мұғалімі оны жөндемеген.Сіз балаңызға неліктен жөндемегенін  қалай түсіндіресіз?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i="1" dirty="0"/>
          </a:p>
        </p:txBody>
      </p:sp>
    </p:spTree>
    <p:extLst>
      <p:ext uri="{BB962C8B-B14F-4D97-AF65-F5344CB8AC3E}">
        <p14:creationId xmlns:p14="http://schemas.microsoft.com/office/powerpoint/2010/main" val="288517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4c5b8f986382f15f91973cdd776a138c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200000">
            <a:off x="7553170" y="3794204"/>
            <a:ext cx="1772412" cy="1356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 descr="4c5b8f986382f15f91973cdd776a138c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35826" y="5111980"/>
            <a:ext cx="2108174" cy="161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915816" y="332656"/>
            <a:ext cx="5724644" cy="350865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kk-KZ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Ардақты ана, аяулы ана, қымбаттым</a:t>
            </a:r>
            <a:r>
              <a:rPr lang="kk-KZ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kk-KZ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Тәтті ұйқыңды бөліп талай түн қаттың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Өміріме нәрін берді ақ сүтің,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Кең құшағың аясындай гүл бақтың.	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Ер жеткізіп елге берген баласын,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Ақылдысың, ардақтысың, данасың!	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Қарайтыным қас-қабағың бір сенің,	</a:t>
            </a:r>
            <a:endParaRPr lang="kk-KZ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Қайратыңнан </a:t>
            </a:r>
            <a:r>
              <a:rPr lang="kk-KZ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қайта көрме, анашым</a:t>
            </a:r>
            <a:r>
              <a:rPr lang="kk-KZ" sz="5400" dirty="0"/>
              <a:t>	</a:t>
            </a:r>
            <a:endParaRPr lang="ru-RU" sz="5400" dirty="0"/>
          </a:p>
        </p:txBody>
      </p:sp>
      <p:pic>
        <p:nvPicPr>
          <p:cNvPr id="5122" name="Picture 2" descr="C:\Users\Arkalyk\Desktop\ana\IMG-20150219-WA00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55" b="5788"/>
          <a:stretch/>
        </p:blipFill>
        <p:spPr bwMode="auto">
          <a:xfrm>
            <a:off x="0" y="3140968"/>
            <a:ext cx="3981657" cy="369714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4c5b8f986382f15f91973cdd776a138c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50292" y="5564221"/>
            <a:ext cx="1460624" cy="1118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4c5b8f986382f15f91973cdd776a138c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0152" y="5362142"/>
            <a:ext cx="1629326" cy="1247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 descr="4c5b8f986382f15f91973cdd776a138c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42934" y="6042370"/>
            <a:ext cx="990600" cy="758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8" descr="4c5b8f986382f15f91973cdd776a138c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15206" y="5809331"/>
            <a:ext cx="1327840" cy="1016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8" descr="4c5b8f986382f15f91973cdd776a138c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5249910">
            <a:off x="7745779" y="293070"/>
            <a:ext cx="1464804" cy="112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8" descr="4c5b8f986382f15f91973cdd776a138c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200000">
            <a:off x="7942266" y="1424886"/>
            <a:ext cx="1331640" cy="1019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8" descr="4c5b8f986382f15f91973cdd776a138c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200000">
            <a:off x="7758366" y="2580303"/>
            <a:ext cx="1464804" cy="112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8" descr="4c5b8f986382f15f91973cdd776a138c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7039313">
            <a:off x="-85406" y="306866"/>
            <a:ext cx="2739995" cy="22285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8" descr="4c5b8f986382f15f91973cdd776a138c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2219338">
            <a:off x="1853610" y="159591"/>
            <a:ext cx="1375485" cy="10529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8" descr="4c5b8f986382f15f91973cdd776a138c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176188">
            <a:off x="-65379" y="2491562"/>
            <a:ext cx="1375485" cy="10529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57593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</TotalTime>
  <Words>513</Words>
  <Application>Microsoft Office PowerPoint</Application>
  <PresentationFormat>Экран (4:3)</PresentationFormat>
  <Paragraphs>137</Paragraphs>
  <Slides>24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Презентация PowerPoint</vt:lpstr>
      <vt:lpstr>Презентация PowerPoint</vt:lpstr>
      <vt:lpstr>Мақсаты:</vt:lpstr>
      <vt:lpstr>Презентация PowerPoint</vt:lpstr>
      <vt:lpstr>Презентация PowerPoint</vt:lpstr>
      <vt:lpstr>Презентация PowerPoint</vt:lpstr>
      <vt:lpstr>  Кездейсоқ       жағдайдан        шығу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Сөз тапқанға    қолқа жоқ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AIKENTAI</dc:creator>
  <cp:lastModifiedBy>Arkalyk</cp:lastModifiedBy>
  <cp:revision>23</cp:revision>
  <dcterms:created xsi:type="dcterms:W3CDTF">2015-02-19T12:28:43Z</dcterms:created>
  <dcterms:modified xsi:type="dcterms:W3CDTF">2015-03-04T18:15:14Z</dcterms:modified>
</cp:coreProperties>
</file>