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29"/>
  </p:notesMasterIdLst>
  <p:sldIdLst>
    <p:sldId id="304" r:id="rId2"/>
    <p:sldId id="303" r:id="rId3"/>
    <p:sldId id="295" r:id="rId4"/>
    <p:sldId id="298" r:id="rId5"/>
    <p:sldId id="261" r:id="rId6"/>
    <p:sldId id="262" r:id="rId7"/>
    <p:sldId id="265" r:id="rId8"/>
    <p:sldId id="289" r:id="rId9"/>
    <p:sldId id="264" r:id="rId10"/>
    <p:sldId id="266" r:id="rId11"/>
    <p:sldId id="263" r:id="rId12"/>
    <p:sldId id="297" r:id="rId13"/>
    <p:sldId id="268" r:id="rId14"/>
    <p:sldId id="299" r:id="rId15"/>
    <p:sldId id="300" r:id="rId16"/>
    <p:sldId id="301" r:id="rId17"/>
    <p:sldId id="302" r:id="rId18"/>
    <p:sldId id="269" r:id="rId19"/>
    <p:sldId id="271" r:id="rId20"/>
    <p:sldId id="272" r:id="rId21"/>
    <p:sldId id="270" r:id="rId22"/>
    <p:sldId id="274" r:id="rId23"/>
    <p:sldId id="275" r:id="rId24"/>
    <p:sldId id="278" r:id="rId25"/>
    <p:sldId id="279" r:id="rId26"/>
    <p:sldId id="277" r:id="rId27"/>
    <p:sldId id="28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27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84303-A3BF-4B70-9E89-2F4DF48208A8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3E0CF-2814-4D06-ADCB-509C6FF5F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3E0CF-2814-4D06-ADCB-509C6FF5F66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3E0CF-2814-4D06-ADCB-509C6FF5F66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AE5D5-960F-4A00-B4B1-3D0E00D55002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6A40AF-1476-4DBF-9412-D48A701CD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AE5D5-960F-4A00-B4B1-3D0E00D55002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6A40AF-1476-4DBF-9412-D48A701CD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AE5D5-960F-4A00-B4B1-3D0E00D55002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6A40AF-1476-4DBF-9412-D48A701CD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AE5D5-960F-4A00-B4B1-3D0E00D55002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6A40AF-1476-4DBF-9412-D48A701CD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AE5D5-960F-4A00-B4B1-3D0E00D55002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6A40AF-1476-4DBF-9412-D48A701CD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AE5D5-960F-4A00-B4B1-3D0E00D55002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6A40AF-1476-4DBF-9412-D48A701CD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AE5D5-960F-4A00-B4B1-3D0E00D55002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6A40AF-1476-4DBF-9412-D48A701CD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AE5D5-960F-4A00-B4B1-3D0E00D55002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6A40AF-1476-4DBF-9412-D48A701CD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AE5D5-960F-4A00-B4B1-3D0E00D55002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6A40AF-1476-4DBF-9412-D48A701CD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AE5D5-960F-4A00-B4B1-3D0E00D55002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6A40AF-1476-4DBF-9412-D48A701CD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AE5D5-960F-4A00-B4B1-3D0E00D55002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6A40AF-1476-4DBF-9412-D48A701CDE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12AE5D5-960F-4A00-B4B1-3D0E00D55002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A6A40AF-1476-4DBF-9412-D48A701CD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183880" cy="56436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Только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когда мы приходим к цели, мы решаем, что путь был верен.</a:t>
            </a:r>
          </a:p>
          <a:p>
            <a:pPr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Валери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/>
          </a:p>
          <a:p>
            <a:pPr>
              <a:buNone/>
            </a:pP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b="1" dirty="0" smtClean="0"/>
          </a:p>
          <a:p>
            <a:pPr algn="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«Актуальность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SMART-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целеполагания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Проблема постановки целей и задач урока.</a:t>
            </a:r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357290" y="2000240"/>
            <a:ext cx="5857916" cy="128588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Ц е л е </a:t>
            </a:r>
            <a:r>
              <a:rPr lang="ru-RU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о л а г а </a:t>
            </a:r>
            <a:r>
              <a:rPr lang="ru-RU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и е: </a:t>
            </a:r>
            <a:b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ставим  «умные»  цели</a:t>
            </a:r>
            <a:endParaRPr lang="ru-RU" sz="24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14291"/>
            <a:ext cx="864096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Цели на языке «наблюдаемых действий»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357298"/>
            <a:ext cx="864096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dirty="0" smtClean="0"/>
              <a:t> </a:t>
            </a:r>
            <a:endParaRPr lang="ru-RU" sz="2800" b="1" dirty="0" smtClean="0"/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/>
              <a:t> </a:t>
            </a:r>
            <a:r>
              <a:rPr lang="ru-RU" sz="2800" b="1" dirty="0" smtClean="0"/>
              <a:t>Цели формулируются с помощью глаголов, выражающих конкретное действие, результат которого можно определить, измерить и оценить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/>
              <a:t> Продвинутые </a:t>
            </a:r>
            <a:r>
              <a:rPr lang="ru-RU" sz="2800" b="1" dirty="0" smtClean="0"/>
              <a:t>учителя ставят цели урока совместно с учениками.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/>
              <a:t>  </a:t>
            </a:r>
            <a:r>
              <a:rPr lang="ru-RU" sz="2800" b="1" dirty="0" smtClean="0"/>
              <a:t>   </a:t>
            </a:r>
            <a:r>
              <a:rPr lang="ru-RU" sz="2800" b="1" dirty="0" smtClean="0"/>
              <a:t>Использование целей обучения помогает учащимся </a:t>
            </a:r>
            <a:r>
              <a:rPr lang="ru-RU" sz="2800" b="1" dirty="0" err="1" smtClean="0"/>
              <a:t>понять,чего</a:t>
            </a:r>
            <a:r>
              <a:rPr lang="ru-RU" sz="2800" b="1" dirty="0" smtClean="0"/>
              <a:t> они должны достичь в результате обучения.</a:t>
            </a:r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 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43042" y="428604"/>
            <a:ext cx="6539048" cy="642942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00100" y="334397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S.M.A.R.T. </a:t>
            </a: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критерии</a:t>
            </a:r>
            <a:endParaRPr lang="ru-RU" sz="3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996053"/>
          <a:ext cx="9144000" cy="586194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372787"/>
                <a:gridCol w="5771213"/>
              </a:tblGrid>
              <a:tr h="92615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Конкретные цели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</a:rPr>
                        <a:t>   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Specific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Четкие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Цели должны быть обозначенными в виде четких результатов.</a:t>
                      </a:r>
                      <a:endParaRPr lang="ru-RU" sz="1800" b="1" dirty="0"/>
                    </a:p>
                  </a:txBody>
                  <a:tcPr/>
                </a:tc>
              </a:tr>
              <a:tr h="120681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Измеримые</a:t>
                      </a:r>
                      <a:r>
                        <a:rPr lang="ru-RU" sz="1800" b="1" baseline="0" dirty="0" smtClean="0"/>
                        <a:t> цели</a:t>
                      </a:r>
                    </a:p>
                    <a:p>
                      <a:pPr algn="ctr"/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</a:rPr>
                        <a:t>         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</a:rPr>
                        <a:t>    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Measurable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измеримые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Если у цели не будет каких-либо измеримых параметров, то будет невозможно определить, достигнут ли результат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b="1" dirty="0"/>
                    </a:p>
                  </a:txBody>
                  <a:tcPr/>
                </a:tc>
              </a:tr>
              <a:tr h="171198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Цели, соотносимые с конкретным сроком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        Т  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bound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Ограниченные во времени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Любая цель должна быть выполнима в определенном временном </a:t>
                      </a:r>
                      <a:r>
                        <a:rPr lang="ru-RU" sz="1800" b="1" dirty="0" err="1" smtClean="0"/>
                        <a:t>измерении,т.е</a:t>
                      </a:r>
                      <a:r>
                        <a:rPr lang="ru-RU" sz="1800" b="1" dirty="0" smtClean="0"/>
                        <a:t>. в  установленное</a:t>
                      </a:r>
                      <a:r>
                        <a:rPr lang="ru-RU" sz="1800" b="1" baseline="0" dirty="0" smtClean="0"/>
                        <a:t> время.</a:t>
                      </a:r>
                      <a:endParaRPr lang="ru-RU" sz="1800" b="1" dirty="0"/>
                    </a:p>
                  </a:txBody>
                  <a:tcPr/>
                </a:tc>
              </a:tr>
              <a:tr h="148746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Ориентированные на результат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Realistic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реалистичные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Цели должны характеризоваться исходя</a:t>
                      </a:r>
                      <a:r>
                        <a:rPr lang="ru-RU" sz="1800" b="1" baseline="0" dirty="0" smtClean="0"/>
                        <a:t> из результата, а не проделываемой работы,</a:t>
                      </a:r>
                    </a:p>
                    <a:p>
                      <a:r>
                        <a:rPr lang="ru-RU" sz="1800" b="1" baseline="0" dirty="0" smtClean="0"/>
                        <a:t>т.е. достижима конкретными исполнителями.</a:t>
                      </a:r>
                      <a:endParaRPr lang="ru-RU" sz="1800" b="1" dirty="0"/>
                    </a:p>
                  </a:txBody>
                  <a:tcPr/>
                </a:tc>
              </a:tr>
              <a:tr h="5295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Глаголы для СМАРТ- целей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 smtClean="0"/>
              <a:t>Избегайте</a:t>
            </a:r>
            <a:r>
              <a:rPr lang="ru-RU" sz="2800" dirty="0" smtClean="0"/>
              <a:t> </a:t>
            </a:r>
            <a:r>
              <a:rPr lang="ru-RU" sz="2800" dirty="0"/>
              <a:t>таких слов, как </a:t>
            </a:r>
            <a:endParaRPr lang="ru-RU" sz="2800" dirty="0" smtClean="0"/>
          </a:p>
          <a:p>
            <a:r>
              <a:rPr lang="ru-RU" sz="2800" b="1" i="1" dirty="0" smtClean="0"/>
              <a:t>практиковать</a:t>
            </a:r>
            <a:r>
              <a:rPr lang="ru-RU" sz="2800" b="1" i="1" dirty="0"/>
              <a:t>, </a:t>
            </a:r>
            <a:r>
              <a:rPr lang="ru-RU" sz="2800" b="1" i="1" dirty="0" smtClean="0"/>
              <a:t>узнать, </a:t>
            </a:r>
            <a:r>
              <a:rPr lang="ru-RU" sz="2800" b="1" i="1" dirty="0"/>
              <a:t>знать, понять. </a:t>
            </a:r>
            <a:r>
              <a:rPr lang="ru-RU" sz="2800" dirty="0"/>
              <a:t>Они слишком </a:t>
            </a:r>
            <a:r>
              <a:rPr lang="ru-RU" sz="2800" dirty="0">
                <a:solidFill>
                  <a:srgbClr val="C00000"/>
                </a:solidFill>
              </a:rPr>
              <a:t>расплывчаты </a:t>
            </a:r>
            <a:r>
              <a:rPr lang="ru-RU" sz="2800" dirty="0"/>
              <a:t>для оценки эффективности обучения. Более того, эти слова не помогут вам в определении знаний, усвоенных учащимися в ходе </a:t>
            </a:r>
            <a:r>
              <a:rPr lang="ru-RU" sz="2800" dirty="0" smtClean="0"/>
              <a:t>обучения</a:t>
            </a:r>
          </a:p>
          <a:p>
            <a:r>
              <a:rPr lang="ru-RU" sz="2800" dirty="0" smtClean="0"/>
              <a:t>Ученики смогут </a:t>
            </a:r>
            <a:r>
              <a:rPr lang="ru-RU" sz="2800" i="1" dirty="0" smtClean="0"/>
              <a:t>практиковать</a:t>
            </a:r>
            <a:r>
              <a:rPr lang="ru-RU" sz="2800" dirty="0" smtClean="0"/>
              <a:t> использование карты на местности???</a:t>
            </a:r>
          </a:p>
          <a:p>
            <a:r>
              <a:rPr lang="ru-RU" sz="2800" dirty="0" smtClean="0"/>
              <a:t>Ученики </a:t>
            </a:r>
            <a:r>
              <a:rPr lang="ru-RU" sz="2800" i="1" dirty="0" smtClean="0"/>
              <a:t>поймут</a:t>
            </a:r>
            <a:r>
              <a:rPr lang="ru-RU" sz="2800" dirty="0" smtClean="0"/>
              <a:t> новый материал по творчеству Пушкина?????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62497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7"/>
            <a:ext cx="824900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Задачи – качественные составляющие цели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1571612"/>
            <a:ext cx="692948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Задачи отвечают на вопросы: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2571744"/>
            <a:ext cx="8072494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/>
              <a:t> </a:t>
            </a:r>
            <a:r>
              <a:rPr lang="ru-RU" sz="2400" b="1" dirty="0" smtClean="0"/>
              <a:t>1.Что следует сделать, чтобы достичь цели</a:t>
            </a:r>
          </a:p>
          <a:p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628" y="4214818"/>
            <a:ext cx="3886722" cy="21852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/>
              <a:t> </a:t>
            </a:r>
            <a:r>
              <a:rPr lang="ru-RU" sz="3200" b="1" dirty="0" smtClean="0"/>
              <a:t>2.Какие ступеньки приведут меня к цели?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4214818"/>
            <a:ext cx="4429156" cy="21852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/>
              <a:t> </a:t>
            </a:r>
            <a:r>
              <a:rPr lang="ru-RU" sz="3200" b="1" dirty="0" smtClean="0"/>
              <a:t>3.Из каких составных частей состоит моя цель?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714488"/>
            <a:ext cx="7715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* «Ознакомить учащихся с условными обозначениями на карте»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* «Систематизировать знания об имени прилагательном»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* «Ввести и закрепить новую лексику по теме Британия»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Какой результат работы ученика мы увидим? 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Чему конкретно научится ученик?**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357166"/>
            <a:ext cx="707236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Ошибка  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Учителя ставят цель не на ученика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28605"/>
            <a:ext cx="735811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Ошибка  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« размытые </a:t>
            </a:r>
            <a:r>
              <a:rPr lang="ru-RU" sz="4400" dirty="0" smtClean="0">
                <a:solidFill>
                  <a:srgbClr val="FF0000"/>
                </a:solidFill>
              </a:rPr>
              <a:t>»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«Ученики получат представление о площади прямоугольника.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 Ученики изучат закон Ома»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 Повторить пройденный материал</a:t>
            </a:r>
            <a:r>
              <a:rPr lang="ru-RU" sz="3200" dirty="0" smtClean="0"/>
              <a:t>».</a:t>
            </a:r>
          </a:p>
          <a:p>
            <a:pPr>
              <a:buFont typeface="Wingdings" pitchFamily="2" charset="2"/>
              <a:buChar char="§"/>
            </a:pPr>
            <a:endParaRPr lang="ru-RU" sz="3200" dirty="0" smtClean="0"/>
          </a:p>
          <a:p>
            <a:r>
              <a:rPr lang="ru-RU" sz="2800" i="1" u="sng" dirty="0" smtClean="0">
                <a:solidFill>
                  <a:srgbClr val="002060"/>
                </a:solidFill>
              </a:rPr>
              <a:t>Такие  формальные цели – это уход от ответственности за их достижение</a:t>
            </a:r>
            <a:endParaRPr lang="ru-RU" sz="2800" i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357167"/>
            <a:ext cx="771530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Ошибка  3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не доводятся до учеников</a:t>
            </a:r>
          </a:p>
          <a:p>
            <a:endParaRPr lang="ru-RU" dirty="0" smtClean="0"/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* Сегодня мы познакомимся с темой «Растения Африки»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* Сегодня на уроке я расскажу Вам о творчестве великого казахского просветителя, поэта и писателя Абае</a:t>
            </a:r>
          </a:p>
          <a:p>
            <a:endParaRPr lang="ru-RU" dirty="0" smtClean="0"/>
          </a:p>
          <a:p>
            <a:r>
              <a:rPr lang="ru-RU" sz="2800" dirty="0" smtClean="0">
                <a:solidFill>
                  <a:srgbClr val="C00000"/>
                </a:solidFill>
              </a:rPr>
              <a:t>Какой результат работы ученика мы увидим? Чему конкретно научится ученик?</a:t>
            </a:r>
            <a:endParaRPr lang="en-US" sz="2800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9"/>
            <a:ext cx="850112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           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Ошибка 4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  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учителя не уточняют понимание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целей урока учениками.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413338"/>
            <a:ext cx="85011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Учитель и ученики по-разному могут понять обозначенную учителем цель. 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Обратная связь необходима, чтобы уточнить, понимают ли ученики, какой результат от них ожидается.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какие шаги им необходимо выполнить, чтобы приблизиться к цели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332656"/>
            <a:ext cx="511256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Задача 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99992" y="1196753"/>
            <a:ext cx="432048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Меньше по объему, чем цель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556792"/>
            <a:ext cx="3672408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Дробление цели должно быть обоснованным, по значимым объектам работ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encrypted-tbn3.gstatic.com/images?q=tbn:ANd9GcSv94w0PPYqzGzSVkdCXZrGkoXdAsQ6yZbcgHTdCsHsSP8V3b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909832"/>
            <a:ext cx="5040559" cy="2903544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4572000" y="4293096"/>
            <a:ext cx="1152128" cy="10801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68144" y="3717032"/>
            <a:ext cx="1152128" cy="10801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380312" y="3212976"/>
            <a:ext cx="1152128" cy="1080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44008" y="46438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40050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0312" y="350100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цель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84168" y="5445224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Задача-звено,этап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движения к цели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14290"/>
            <a:ext cx="864096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Ошибки при формулировании задач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071546"/>
            <a:ext cx="86409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размельчение» задач на отдельные технологические части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слишком большое количество задач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необоснованно малое количество задач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Учителя ставят цель не на ученика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«размытые»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не доводятся до учеников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учителя не уточняют понимание целей урока учениками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учителя путают цели и задачи.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Не подводятся итоги выполнения целей урока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84730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Цель: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Учителя смогут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определять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наиболее типичные ошибки педагогов в работе с целями уроков и пути их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преодоления.</a:t>
            </a:r>
          </a:p>
          <a:p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/>
              <a:t>чителя </a:t>
            </a:r>
            <a:r>
              <a:rPr lang="ru-RU" dirty="0" smtClean="0"/>
              <a:t>смогут</a:t>
            </a:r>
          </a:p>
          <a:p>
            <a:r>
              <a:rPr lang="ru-RU" i="1" dirty="0" smtClean="0"/>
              <a:t>сформулировать важность работы над постановкой целей, как в планах, так и с учениками на уроках</a:t>
            </a:r>
          </a:p>
          <a:p>
            <a:r>
              <a:rPr lang="ru-RU" i="1" dirty="0" smtClean="0"/>
              <a:t>проанализировать разницу между целями и задачами </a:t>
            </a:r>
          </a:p>
          <a:p>
            <a:r>
              <a:rPr lang="ru-RU" i="1" dirty="0" smtClean="0"/>
              <a:t>объяснить СМАРТ критерии  и КУ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04664"/>
            <a:ext cx="583264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Разработка  задач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268760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600" b="1" dirty="0" smtClean="0"/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разбить цель на задачи, выстроить задачи в последовательности их решения</a:t>
            </a:r>
          </a:p>
          <a:p>
            <a:pPr>
              <a:buFont typeface="Wingdings" pitchFamily="2" charset="2"/>
              <a:buChar char="§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приведет ли выполнение каждой конкретной задачи к достижению цели?</a:t>
            </a:r>
          </a:p>
          <a:p>
            <a:pPr>
              <a:buFont typeface="Wingdings" pitchFamily="2" charset="2"/>
              <a:buChar char="§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нет ли «побочных» для данной цели задач?</a:t>
            </a:r>
          </a:p>
          <a:p>
            <a:pPr>
              <a:buFont typeface="Wingdings" pitchFamily="2" charset="2"/>
              <a:buChar char="§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последовательно ли выстроены задачи (какая задача должна быть решена раньше, какая – позже)?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1500174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571612"/>
            <a:ext cx="84296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Учащиеся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1)    будут выделять словосочетания в составе предложения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2)    будут определять  морфологические свойства главного слова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3)    смогут  охарактеризовать 3 способа подчинительной связи слов в словосочетании и презентовать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постер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3214686"/>
            <a:ext cx="5112568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Задачи   урока :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571479"/>
            <a:ext cx="7772400" cy="2571769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Цели урока: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 концу урока ученики </a:t>
            </a:r>
            <a:r>
              <a:rPr lang="ru-RU" sz="27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будут знать  </a:t>
            </a:r>
            <a:r>
              <a:rPr lang="ru-RU" sz="27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способа связи слов в словосочетании по морфологическим свойствам главного слова. </a:t>
            </a:r>
            <a:b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7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Смогут</a:t>
            </a:r>
            <a:r>
              <a:rPr lang="ru-RU" sz="2700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определять </a:t>
            </a:r>
            <a: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способы связи слов в  словосочетании  и презентовать в виде </a:t>
            </a:r>
            <a:r>
              <a:rPr lang="ru-RU" sz="27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постера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61863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Критерии успеха- в чем их важность?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-Как мы можем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узнать,что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мы достигли цели обучения?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-Когда использованы критерии успеха?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-КУ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это детализация, конкретизация целей урока, это шаги достижения учебных целей, доведенных до ученика и осмысленных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проговоренных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учеником.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48071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988840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/>
              <a:t> </a:t>
            </a:r>
            <a:endParaRPr lang="ru-RU" sz="8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57166"/>
            <a:ext cx="80724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Критерии успешности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571612"/>
            <a:ext cx="83582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1.Я знаю, что такое……..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2.Я умею ……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Я смогу ……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обучения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критерии успешности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должны быть всегда известны учащимся)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4397"/>
            <a:ext cx="784887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На какие вопросы вам легче отвечать?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referat.znate.ru/pars_docs/tw_refs/32/31560/31560_html_3898593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7588" y="1119211"/>
            <a:ext cx="2778348" cy="2452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http://900igr.net/datai/ekonomika/Promyshlennost/0013-009-Konservnaja-promyshlennost-Molochnaja-promyshlennost-Mjasnaj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052736"/>
            <a:ext cx="1763688" cy="2448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39552" y="3789040"/>
            <a:ext cx="3744416" cy="20928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делал я?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Чего достиг я?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Каковы результаты вашей деятельности ?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14876" y="3789041"/>
            <a:ext cx="396158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делал ученик?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Что выучил ученик?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Каковы результаты деятельности ученика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низ 5"/>
          <p:cNvSpPr/>
          <p:nvPr/>
        </p:nvSpPr>
        <p:spPr>
          <a:xfrm>
            <a:off x="4283968" y="4077072"/>
            <a:ext cx="432048" cy="648072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285728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 это  результат деятельности,</a:t>
            </a: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достижимая,  измеряемая,</a:t>
            </a:r>
          </a:p>
          <a:p>
            <a:pPr>
              <a:buFontTx/>
              <a:buChar char="-"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организовывает, 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побуждает,направляет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это определенное место назначения,</a:t>
            </a:r>
          </a:p>
          <a:p>
            <a:pPr>
              <a:buFontTx/>
              <a:buChar char="-"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 это больше, чем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МЕЧТА.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низ 5"/>
          <p:cNvSpPr/>
          <p:nvPr/>
        </p:nvSpPr>
        <p:spPr>
          <a:xfrm>
            <a:off x="4283968" y="3789040"/>
            <a:ext cx="432048" cy="648072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8596" y="357166"/>
            <a:ext cx="850112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Рефлексия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Техника « Сигналы рукой»</a:t>
            </a: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знаю, что такое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SMART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цель.</a:t>
            </a:r>
          </a:p>
          <a:p>
            <a:pPr marL="342900" indent="-342900">
              <a:buAutoNum type="arabicPeriod"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научился ставить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к своему уроку</a:t>
            </a:r>
          </a:p>
          <a:p>
            <a:pPr marL="342900" indent="-342900">
              <a:buAutoNum type="arabicPeriod"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 умею соотносить  Критерии Успешности по поставленным задачам и целям урока</a:t>
            </a:r>
          </a:p>
          <a:p>
            <a:pPr marL="342900" indent="-342900">
              <a:buAutoNum type="arabicPeriod"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смогу научить детей разрабатывать цели, задачи, 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Критерии Успешности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 что такое цель урока?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          </a:t>
            </a:r>
            <a:endParaRPr lang="ru-RU" sz="4800" b="1" dirty="0"/>
          </a:p>
        </p:txBody>
      </p:sp>
      <p:pic>
        <p:nvPicPr>
          <p:cNvPr id="4" name="Рисунок 3" descr="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28680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лево 11"/>
          <p:cNvSpPr/>
          <p:nvPr/>
        </p:nvSpPr>
        <p:spPr>
          <a:xfrm>
            <a:off x="7215206" y="3429000"/>
            <a:ext cx="978408" cy="285752"/>
          </a:xfrm>
          <a:prstGeom prst="leftArrow">
            <a:avLst>
              <a:gd name="adj1" fmla="val 50000"/>
              <a:gd name="adj2" fmla="val 52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6072198" y="2285992"/>
            <a:ext cx="1500166" cy="214314"/>
          </a:xfrm>
          <a:prstGeom prst="leftArrow">
            <a:avLst>
              <a:gd name="adj1" fmla="val 5618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это предполагаемый, заранее планируемый  (мысленно или вербально) результат деятельности по преобразованию какого-либо объекта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42862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- это  то, с чего начинается грамотное, продуктивное планирование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Формула результата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    ЦЕЛЬ 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СОДЕРЖАНИЕ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РЕЗУЛЬТАТ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     0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СОДЕРЖАНИЕ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 0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     ЦЕЛЬ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0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88640"/>
            <a:ext cx="800105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Виды целей и их особенности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836710"/>
          <a:ext cx="8784976" cy="5968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6500"/>
                <a:gridCol w="5528476"/>
              </a:tblGrid>
              <a:tr h="107504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Оперативные цели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Реализуются на каждом уроке</a:t>
                      </a:r>
                      <a:endParaRPr lang="ru-RU" sz="2400" dirty="0"/>
                    </a:p>
                  </a:txBody>
                  <a:tcPr/>
                </a:tc>
              </a:tr>
              <a:tr h="107504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Тактические цели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Реализуются при изучении каждой темы</a:t>
                      </a:r>
                      <a:endParaRPr lang="ru-RU" sz="2400" dirty="0"/>
                    </a:p>
                  </a:txBody>
                  <a:tcPr/>
                </a:tc>
              </a:tr>
              <a:tr h="107504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Промежуточные цели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Обеспечивают целостное изучение учебного материала</a:t>
                      </a:r>
                      <a:endParaRPr lang="ru-RU" sz="2400" dirty="0"/>
                    </a:p>
                  </a:txBody>
                  <a:tcPr/>
                </a:tc>
              </a:tr>
              <a:tr h="107504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Стратегические цели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Направляют педагогическую деятельность в течение всего учебного года</a:t>
                      </a:r>
                      <a:endParaRPr lang="ru-RU" sz="2400" dirty="0"/>
                    </a:p>
                  </a:txBody>
                  <a:tcPr/>
                </a:tc>
              </a:tr>
              <a:tr h="117242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Фундаментальные цели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Определяют формирующую</a:t>
                      </a:r>
                      <a:r>
                        <a:rPr lang="ru-RU" sz="2400" baseline="0" dirty="0" smtClean="0"/>
                        <a:t> эффективность учебно-воспитательного процесса в течение всех лет обучения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64096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Классификация целей по различным основаниям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357299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По времени</a:t>
            </a:r>
            <a:r>
              <a:rPr lang="ru-RU" sz="2800" dirty="0" smtClean="0"/>
              <a:t>: долговременные (долгосрочные), кратковременные, среднесрочные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По приоритету</a:t>
            </a:r>
            <a:r>
              <a:rPr lang="ru-RU" sz="2800" dirty="0" smtClean="0"/>
              <a:t>: главные (первостепенные),  вспомогательные (второстепенные)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По субъекту цели</a:t>
            </a:r>
            <a:r>
              <a:rPr lang="ru-RU" sz="2800" dirty="0" smtClean="0"/>
              <a:t>: личностные, коллективные (социальные, групповые), общечеловеческие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По объекту</a:t>
            </a:r>
            <a:r>
              <a:rPr lang="ru-RU" sz="2800" dirty="0" smtClean="0"/>
              <a:t>: образовательные (познавательные), воспитательные, развивающие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500034" y="978987"/>
            <a:ext cx="3357586" cy="12355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А Ваша цель?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99992" y="428604"/>
            <a:ext cx="4320480" cy="31085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Четко поставленная цель – такая цель, прочитав которую можно понять, что Вы собираетесь </a:t>
            </a:r>
            <a:r>
              <a:rPr lang="ru-RU" sz="2800" b="1" dirty="0" smtClean="0"/>
              <a:t>достичь.</a:t>
            </a:r>
            <a:endParaRPr lang="ru-RU" sz="2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3528" y="2786058"/>
            <a:ext cx="4105596" cy="2862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/>
              <a:t>Диагностична</a:t>
            </a:r>
            <a:r>
              <a:rPr lang="ru-RU" sz="2800" b="1" dirty="0" smtClean="0"/>
              <a:t>?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/>
              <a:t> конкретна ?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/>
              <a:t> измерима?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/>
              <a:t> реалистична</a:t>
            </a:r>
            <a:r>
              <a:rPr lang="ru-RU" sz="4000" b="1" dirty="0" smtClean="0"/>
              <a:t>?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FF0000"/>
                </a:solidFill>
              </a:rPr>
              <a:t>(сформулируйте  цель к уроку)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64096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Учебные цели на языке «наблюдаемых действий»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764705"/>
          <a:ext cx="8784976" cy="5855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6168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Неопределенные, расплывчатые фразы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Внешне выраженные,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«наблюдаемые» действия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4167">
                <a:tc>
                  <a:txBody>
                    <a:bodyPr/>
                    <a:lstStyle/>
                    <a:p>
                      <a:r>
                        <a:rPr lang="ru-RU" dirty="0" smtClean="0"/>
                        <a:t>Изучить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Назвать </a:t>
                      </a:r>
                      <a:endParaRPr lang="ru-RU" dirty="0"/>
                    </a:p>
                  </a:txBody>
                  <a:tcPr/>
                </a:tc>
              </a:tr>
              <a:tr h="474167">
                <a:tc>
                  <a:txBody>
                    <a:bodyPr/>
                    <a:lstStyle/>
                    <a:p>
                      <a:r>
                        <a:rPr lang="ru-RU" dirty="0" smtClean="0"/>
                        <a:t>Узнать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Выбрать </a:t>
                      </a:r>
                      <a:endParaRPr lang="ru-RU" dirty="0"/>
                    </a:p>
                  </a:txBody>
                  <a:tcPr/>
                </a:tc>
              </a:tr>
              <a:tr h="474167">
                <a:tc>
                  <a:txBody>
                    <a:bodyPr/>
                    <a:lstStyle/>
                    <a:p>
                      <a:r>
                        <a:rPr lang="ru-RU" dirty="0" smtClean="0"/>
                        <a:t>Открывать для себя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Описать </a:t>
                      </a:r>
                      <a:endParaRPr lang="ru-RU" dirty="0"/>
                    </a:p>
                  </a:txBody>
                  <a:tcPr/>
                </a:tc>
              </a:tr>
              <a:tr h="474167"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Воспринимать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Перечислить </a:t>
                      </a:r>
                      <a:endParaRPr lang="ru-RU" dirty="0"/>
                    </a:p>
                  </a:txBody>
                  <a:tcPr/>
                </a:tc>
              </a:tr>
              <a:tr h="474167">
                <a:tc>
                  <a:txBody>
                    <a:bodyPr/>
                    <a:lstStyle/>
                    <a:p>
                      <a:r>
                        <a:rPr lang="ru-RU" dirty="0" smtClean="0"/>
                        <a:t>Понимать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Соотносить </a:t>
                      </a:r>
                      <a:endParaRPr lang="ru-RU" dirty="0"/>
                    </a:p>
                  </a:txBody>
                  <a:tcPr/>
                </a:tc>
              </a:tr>
              <a:tr h="474167">
                <a:tc>
                  <a:txBody>
                    <a:bodyPr/>
                    <a:lstStyle/>
                    <a:p>
                      <a:r>
                        <a:rPr lang="ru-RU" dirty="0" smtClean="0"/>
                        <a:t>Быть знакомым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Написать </a:t>
                      </a:r>
                      <a:endParaRPr lang="ru-RU" dirty="0"/>
                    </a:p>
                  </a:txBody>
                  <a:tcPr/>
                </a:tc>
              </a:tr>
              <a:tr h="474167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Развивать усидчивость и внимание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Дать определение</a:t>
                      </a:r>
                      <a:endParaRPr lang="ru-RU" dirty="0"/>
                    </a:p>
                  </a:txBody>
                  <a:tcPr/>
                </a:tc>
              </a:tr>
              <a:tr h="474167">
                <a:tc>
                  <a:txBody>
                    <a:bodyPr/>
                    <a:lstStyle/>
                    <a:p>
                      <a:r>
                        <a:rPr lang="ru-RU" dirty="0" smtClean="0"/>
                        <a:t>Ценить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Проиллюстрировать </a:t>
                      </a:r>
                      <a:endParaRPr lang="ru-RU" dirty="0"/>
                    </a:p>
                  </a:txBody>
                  <a:tcPr/>
                </a:tc>
              </a:tr>
              <a:tr h="474167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Развивать патриотизм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Определить </a:t>
                      </a:r>
                      <a:endParaRPr lang="ru-RU" dirty="0"/>
                    </a:p>
                  </a:txBody>
                  <a:tcPr/>
                </a:tc>
              </a:tr>
              <a:tr h="474167">
                <a:tc>
                  <a:txBody>
                    <a:bodyPr/>
                    <a:lstStyle/>
                    <a:p>
                      <a:r>
                        <a:rPr lang="ru-RU" dirty="0" smtClean="0"/>
                        <a:t>Почувствовать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Объяснить </a:t>
                      </a:r>
                      <a:endParaRPr lang="ru-RU" dirty="0"/>
                    </a:p>
                  </a:txBody>
                  <a:tcPr/>
                </a:tc>
              </a:tr>
              <a:tr h="474167">
                <a:tc>
                  <a:txBody>
                    <a:bodyPr/>
                    <a:lstStyle/>
                    <a:p>
                      <a:r>
                        <a:rPr lang="ru-RU" dirty="0" smtClean="0"/>
                        <a:t>Понять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Классифицировать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038600" cy="5697559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     учащихся понятия о трех способах связи в словосочетании.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умения определять способы связи слов в словосочетании.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u="sng" dirty="0" smtClean="0"/>
              <a:t>(Способ постановки цели – «от учителя» – сосредоточен на его деятельности)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Заголовок 8"/>
          <p:cNvSpPr>
            <a:spLocks noGrp="1"/>
          </p:cNvSpPr>
          <p:nvPr>
            <p:ph sz="half" idx="2"/>
          </p:nvPr>
        </p:nvSpPr>
        <p:spPr>
          <a:xfrm>
            <a:off x="4648200" y="428624"/>
            <a:ext cx="4038600" cy="64293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К концу урока ученики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будут знать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способа связи слов в словосочетании по морфологическим свойствам главного слова.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Смогут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определять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способы связи слов в  словосочетании  и презентовать в виде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постера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(Цели направлены на деятельность ученика)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1346</TotalTime>
  <Words>1098</Words>
  <Application>Microsoft Office PowerPoint</Application>
  <PresentationFormat>Экран (4:3)</PresentationFormat>
  <Paragraphs>219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Аспект</vt:lpstr>
      <vt:lpstr>Слайд 1</vt:lpstr>
      <vt:lpstr>Слайд 2</vt:lpstr>
      <vt:lpstr> Так что такое цель урока? </vt:lpstr>
      <vt:lpstr>   Цель – это предполагаемый, заранее планируемый  (мысленно или вербально) результат деятельности по преобразованию какого-либо объекта.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Глаголы для СМАРТ- целей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          Цели урока: 1 К концу урока ученики будут знать  3 способа связи слов в словосочетании по морфологическим свойствам главного слова.      2.  Смогут определять способы связи слов в  словосочетании  и презентовать в виде постера. 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 цопа</dc:creator>
  <cp:lastModifiedBy>айка</cp:lastModifiedBy>
  <cp:revision>140</cp:revision>
  <dcterms:created xsi:type="dcterms:W3CDTF">2013-08-18T19:32:10Z</dcterms:created>
  <dcterms:modified xsi:type="dcterms:W3CDTF">2015-08-25T02:19:00Z</dcterms:modified>
</cp:coreProperties>
</file>