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3"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2787"/>
    <p:restoredTop sz="90929"/>
  </p:normalViewPr>
  <p:slideViewPr>
    <p:cSldViewPr>
      <p:cViewPr varScale="1">
        <p:scale>
          <a:sx n="62" d="100"/>
          <a:sy n="62" d="100"/>
        </p:scale>
        <p:origin x="-127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44CC147-5D09-45BA-BD23-3299D0475F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19425-2636-426A-9D19-CDC3B50DBF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E1C54-3715-4E04-98F9-8CAAE21A2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B5EA656-85E2-4066-8FD5-ACD854DB8E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7924E-A099-4755-B674-2B24B1979F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 dir="l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7B18-C5B4-4F79-89B6-037955C2F4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D3CB2DD-CBB2-42E9-8FE9-F951FF7331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18154-2491-4104-92BC-9D5EA48915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57FEC-8FEC-423C-9C9B-8E18D20217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60700-7A17-463B-B754-B6A04B16DB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9479D-B5F9-4980-8218-69CED84356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A74705B-423D-48BA-8696-B1A88D8999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 dir="l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1357290" y="357166"/>
            <a:ext cx="6281747" cy="13620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2018"/>
                <a:gd name="adj2" fmla="val 273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КОЕ-ЧТО ОБ АРМИИ...</a:t>
            </a: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Ученик\Мои документы\Юдинцева\армия\img-c08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215338" cy="616150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Ученик\Мои документы\Юдинцева\армия\745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28" cy="64293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0298" y="2000240"/>
            <a:ext cx="6292235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Когда я вырасту,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обязательно пойду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служить в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армию!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vd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500042"/>
            <a:ext cx="2357464" cy="23574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WordArt 4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667000" y="533400"/>
            <a:ext cx="3657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Times New Roman"/>
                <a:cs typeface="Times New Roman"/>
              </a:rPr>
              <a:t>Рода войск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3657600" y="1295400"/>
            <a:ext cx="1447800" cy="1143000"/>
          </a:xfrm>
          <a:custGeom>
            <a:avLst/>
            <a:gdLst>
              <a:gd name="G0" fmla="+- 5400 0 0"/>
              <a:gd name="G1" fmla="+- 8100 0 0"/>
              <a:gd name="G2" fmla="+- 2700 0 0"/>
              <a:gd name="G3" fmla="+- 9450 0 0"/>
              <a:gd name="G4" fmla="+- 21600 0 8100"/>
              <a:gd name="G5" fmla="+- 21600 0 9450"/>
              <a:gd name="G6" fmla="+- 5400 21600 0"/>
              <a:gd name="G7" fmla="*/ G6 1 2"/>
              <a:gd name="G8" fmla="+- 21600 0 5400"/>
              <a:gd name="G9" fmla="+- 21600 0 2700"/>
              <a:gd name="T0" fmla="*/ G0 w 21600"/>
              <a:gd name="T1" fmla="*/ G0 h 21600"/>
              <a:gd name="T2" fmla="*/ G8 w 21600"/>
              <a:gd name="T3" fmla="*/ G8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5400" y="5400"/>
                </a:moveTo>
                <a:lnTo>
                  <a:pt x="9450" y="5400"/>
                </a:lnTo>
                <a:lnTo>
                  <a:pt x="9450" y="2700"/>
                </a:lnTo>
                <a:lnTo>
                  <a:pt x="8100" y="2700"/>
                </a:lnTo>
                <a:lnTo>
                  <a:pt x="10800" y="0"/>
                </a:lnTo>
                <a:lnTo>
                  <a:pt x="13500" y="2700"/>
                </a:lnTo>
                <a:lnTo>
                  <a:pt x="12150" y="2700"/>
                </a:lnTo>
                <a:lnTo>
                  <a:pt x="12150" y="5400"/>
                </a:lnTo>
                <a:lnTo>
                  <a:pt x="16200" y="5400"/>
                </a:lnTo>
                <a:lnTo>
                  <a:pt x="16200" y="9450"/>
                </a:lnTo>
                <a:lnTo>
                  <a:pt x="18900" y="9450"/>
                </a:lnTo>
                <a:lnTo>
                  <a:pt x="18900" y="8100"/>
                </a:lnTo>
                <a:lnTo>
                  <a:pt x="21600" y="10800"/>
                </a:lnTo>
                <a:lnTo>
                  <a:pt x="18900" y="13500"/>
                </a:lnTo>
                <a:lnTo>
                  <a:pt x="18900" y="12150"/>
                </a:lnTo>
                <a:lnTo>
                  <a:pt x="16200" y="12150"/>
                </a:lnTo>
                <a:lnTo>
                  <a:pt x="16200" y="16200"/>
                </a:lnTo>
                <a:lnTo>
                  <a:pt x="12150" y="16200"/>
                </a:lnTo>
                <a:lnTo>
                  <a:pt x="12150" y="18900"/>
                </a:lnTo>
                <a:lnTo>
                  <a:pt x="13500" y="18900"/>
                </a:lnTo>
                <a:lnTo>
                  <a:pt x="10800" y="21600"/>
                </a:lnTo>
                <a:lnTo>
                  <a:pt x="8100" y="18900"/>
                </a:lnTo>
                <a:lnTo>
                  <a:pt x="9450" y="18900"/>
                </a:lnTo>
                <a:lnTo>
                  <a:pt x="9450" y="16200"/>
                </a:lnTo>
                <a:lnTo>
                  <a:pt x="5400" y="16200"/>
                </a:lnTo>
                <a:lnTo>
                  <a:pt x="5400" y="12150"/>
                </a:lnTo>
                <a:lnTo>
                  <a:pt x="2700" y="12150"/>
                </a:lnTo>
                <a:lnTo>
                  <a:pt x="2700" y="13500"/>
                </a:lnTo>
                <a:lnTo>
                  <a:pt x="0" y="10800"/>
                </a:lnTo>
                <a:lnTo>
                  <a:pt x="2700" y="8100"/>
                </a:lnTo>
                <a:lnTo>
                  <a:pt x="2700" y="9450"/>
                </a:lnTo>
                <a:lnTo>
                  <a:pt x="5400" y="945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990600" y="1600200"/>
            <a:ext cx="21336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Сухопутные</a:t>
            </a: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3124200" y="2514600"/>
            <a:ext cx="2286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Морские</a:t>
            </a: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5410200" y="1600200"/>
            <a:ext cx="21336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Авиация</a:t>
            </a:r>
          </a:p>
        </p:txBody>
      </p:sp>
      <p:pic>
        <p:nvPicPr>
          <p:cNvPr id="3089" name="Picture 17" descr="C:\Documents and Settings\Ученик\Мои документы\Юдинцева\армия\405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3843338"/>
            <a:ext cx="3657600" cy="2416175"/>
          </a:xfrm>
          <a:prstGeom prst="rect">
            <a:avLst/>
          </a:prstGeom>
          <a:noFill/>
        </p:spPr>
      </p:pic>
      <p:pic>
        <p:nvPicPr>
          <p:cNvPr id="3090" name="Picture 18" descr="C:\Documents and Settings\Ученик\Мои документы\Юдинцева\армия\4117139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3048000"/>
            <a:ext cx="2667000" cy="1638300"/>
          </a:xfrm>
          <a:prstGeom prst="rect">
            <a:avLst/>
          </a:prstGeom>
          <a:noFill/>
        </p:spPr>
      </p:pic>
      <p:pic>
        <p:nvPicPr>
          <p:cNvPr id="3091" name="Picture 19" descr="C:\Documents and Settings\Ученик\Мои документы\Юдинцева\армия\18323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2895600"/>
            <a:ext cx="2895600" cy="19113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8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8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  <p:bldP spid="3077" grpId="0" animBg="1"/>
      <p:bldP spid="3080" grpId="0" animBg="1" autoUpdateAnimBg="0"/>
      <p:bldP spid="3085" grpId="0" animBg="1" autoUpdateAnimBg="0"/>
      <p:bldP spid="3087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286000" y="457200"/>
            <a:ext cx="4067175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Times New Roman"/>
                <a:cs typeface="Times New Roman"/>
              </a:rPr>
              <a:t>АК-74 ЛУЧШИЙ </a:t>
            </a:r>
          </a:p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Times New Roman"/>
                <a:cs typeface="Times New Roman"/>
              </a:rPr>
              <a:t>АВТОМАТ МИРА</a:t>
            </a:r>
          </a:p>
        </p:txBody>
      </p:sp>
      <p:pic>
        <p:nvPicPr>
          <p:cNvPr id="4099" name="Picture 3" descr="C:\Documents and Settings\Ученик\Мои документы\Юдинцева\армия\2837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1676400"/>
            <a:ext cx="2994025" cy="2097088"/>
          </a:xfrm>
          <a:prstGeom prst="rect">
            <a:avLst/>
          </a:prstGeom>
          <a:noFill/>
        </p:spPr>
      </p:pic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228600" y="2209800"/>
            <a:ext cx="53340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5000"/>
              </a:spcBef>
              <a:spcAft>
                <a:spcPct val="50000"/>
              </a:spcAft>
            </a:pPr>
            <a:r>
              <a:rPr lang="ru-RU" dirty="0"/>
              <a:t>Автомат Калашникова, </a:t>
            </a:r>
            <a:r>
              <a:rPr lang="ru-RU" dirty="0" smtClean="0"/>
              <a:t>созданный в </a:t>
            </a:r>
            <a:r>
              <a:rPr lang="ru-RU" dirty="0"/>
              <a:t>1947 году</a:t>
            </a:r>
            <a:r>
              <a:rPr lang="ru-RU" dirty="0" smtClean="0"/>
              <a:t>, внешне несколько </a:t>
            </a:r>
            <a:r>
              <a:rPr lang="ru-RU" dirty="0"/>
              <a:t>напоминает немецкую штурмовую винтовку  «</a:t>
            </a:r>
            <a:r>
              <a:rPr lang="ru-RU" dirty="0" err="1"/>
              <a:t>Штурмгевер</a:t>
            </a:r>
            <a:r>
              <a:rPr lang="ru-RU" dirty="0"/>
              <a:t> 44» (</a:t>
            </a:r>
            <a:r>
              <a:rPr lang="en-US" dirty="0" err="1"/>
              <a:t>StG</a:t>
            </a:r>
            <a:r>
              <a:rPr lang="en-US" dirty="0"/>
              <a:t> 44).</a:t>
            </a:r>
            <a:r>
              <a:rPr lang="ru-RU" dirty="0"/>
              <a:t>Что вызывало  со стороны Запада постоянные нападки на советских конструкторов-оружейников</a:t>
            </a:r>
            <a:r>
              <a:rPr lang="en-US" dirty="0"/>
              <a:t>,</a:t>
            </a:r>
            <a:r>
              <a:rPr lang="ru-RU" dirty="0"/>
              <a:t> и прежде всего на Михаила Тимофеевича Калашникова</a:t>
            </a:r>
            <a:r>
              <a:rPr lang="ru-RU" dirty="0" smtClean="0"/>
              <a:t>. Но </a:t>
            </a:r>
            <a:r>
              <a:rPr lang="ru-RU" dirty="0"/>
              <a:t>немецкий «</a:t>
            </a:r>
            <a:r>
              <a:rPr lang="ru-RU" dirty="0" err="1"/>
              <a:t>Штурмгевер</a:t>
            </a:r>
            <a:r>
              <a:rPr lang="ru-RU" dirty="0" smtClean="0"/>
              <a:t>» и </a:t>
            </a:r>
            <a:r>
              <a:rPr lang="ru-RU" dirty="0"/>
              <a:t>наш автомат Калашникова получились всего лишь похожими но, не одинаковыми</a:t>
            </a:r>
            <a:r>
              <a:rPr lang="ru-RU" dirty="0" smtClean="0"/>
              <a:t>. Этот </a:t>
            </a:r>
            <a:r>
              <a:rPr lang="ru-RU" dirty="0"/>
              <a:t>автомат  является настолько простым в обращении и производстве </a:t>
            </a:r>
            <a:r>
              <a:rPr lang="ru-RU" dirty="0" smtClean="0"/>
              <a:t>, настолько </a:t>
            </a:r>
            <a:endParaRPr lang="ru-RU" dirty="0"/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5715000" y="3886200"/>
            <a:ext cx="3143280" cy="28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ru-RU" dirty="0"/>
              <a:t>надежным и неприхотливым</a:t>
            </a:r>
            <a:r>
              <a:rPr lang="ru-RU" dirty="0" smtClean="0"/>
              <a:t>, что </a:t>
            </a:r>
            <a:r>
              <a:rPr lang="ru-RU" dirty="0"/>
              <a:t>был выпущен в количестве более </a:t>
            </a:r>
            <a:r>
              <a:rPr lang="ru-RU" sz="2000" dirty="0"/>
              <a:t>МИЛЛИАРДА </a:t>
            </a:r>
            <a:r>
              <a:rPr lang="ru-RU" dirty="0"/>
              <a:t>экземпляров и был принят </a:t>
            </a:r>
            <a:r>
              <a:rPr lang="ru-RU" dirty="0" smtClean="0"/>
              <a:t>на вооружение </a:t>
            </a:r>
            <a:r>
              <a:rPr lang="ru-RU" dirty="0"/>
              <a:t>50 </a:t>
            </a:r>
            <a:r>
              <a:rPr lang="ru-RU" dirty="0" smtClean="0"/>
              <a:t>странами </a:t>
            </a:r>
            <a:r>
              <a:rPr lang="ru-RU" dirty="0"/>
              <a:t>мира и модернизирован.</a:t>
            </a: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105" grpId="0" autoUpdateAnimBg="0"/>
      <p:bldP spid="410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514600" y="609600"/>
            <a:ext cx="35052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Times New Roman"/>
                <a:cs typeface="Times New Roman"/>
              </a:rPr>
              <a:t>Спецназ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28600" y="1600200"/>
            <a:ext cx="5486400" cy="4487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ru-RU" dirty="0"/>
              <a:t>У каждого времени, у каждой эпохи свой самый популярный род войск</a:t>
            </a:r>
            <a:r>
              <a:rPr lang="ru-RU" dirty="0" smtClean="0"/>
              <a:t>. Когда-то </a:t>
            </a:r>
            <a:r>
              <a:rPr lang="ru-RU" dirty="0"/>
              <a:t>все поголовно восхищались гусарами, когда-то танкистами, не так давно все восхищались десантниками</a:t>
            </a:r>
            <a:r>
              <a:rPr lang="ru-RU" dirty="0" smtClean="0"/>
              <a:t>. Кумиры </a:t>
            </a:r>
            <a:r>
              <a:rPr lang="ru-RU" dirty="0"/>
              <a:t>нашего времени – бойцы спецназа , то есть подразделения специального назначения</a:t>
            </a:r>
            <a:r>
              <a:rPr lang="ru-RU" dirty="0" smtClean="0"/>
              <a:t>. Современный </a:t>
            </a:r>
            <a:r>
              <a:rPr lang="ru-RU" dirty="0"/>
              <a:t>спецназ многолик, трудно найти силовую структуру, которая не имела бы своего спецназа</a:t>
            </a:r>
            <a:r>
              <a:rPr lang="ru-RU" dirty="0" smtClean="0"/>
              <a:t>. Спецназ </a:t>
            </a:r>
            <a:r>
              <a:rPr lang="ru-RU" dirty="0"/>
              <a:t>вооружён АК-74М с пластиковым прикладом </a:t>
            </a:r>
            <a:r>
              <a:rPr lang="ru-RU" dirty="0" smtClean="0"/>
              <a:t>(предназначался </a:t>
            </a:r>
            <a:r>
              <a:rPr lang="ru-RU" dirty="0"/>
              <a:t>для </a:t>
            </a:r>
            <a:r>
              <a:rPr lang="ru-RU" dirty="0" smtClean="0"/>
              <a:t>ВДВ, </a:t>
            </a:r>
            <a:r>
              <a:rPr lang="ru-RU" dirty="0"/>
              <a:t>но прижился в </a:t>
            </a:r>
            <a:r>
              <a:rPr lang="ru-RU" dirty="0" smtClean="0"/>
              <a:t>спецназе). </a:t>
            </a:r>
            <a:endParaRPr lang="ru-RU" dirty="0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5791200" y="1600200"/>
            <a:ext cx="3048000" cy="41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ru-RU" dirty="0" err="1" smtClean="0"/>
              <a:t>Автоматно</a:t>
            </a:r>
            <a:r>
              <a:rPr lang="ru-RU" dirty="0" smtClean="0"/>
              <a:t> </a:t>
            </a:r>
            <a:r>
              <a:rPr lang="ru-RU" dirty="0"/>
              <a:t>–гранатомётный комплекс в нашей армии используется уже почти четверть века, и сейчас действия любого пешего подразделения не мыслят без такого оружия</a:t>
            </a:r>
            <a:r>
              <a:rPr lang="ru-RU" dirty="0" smtClean="0"/>
              <a:t>. </a:t>
            </a:r>
            <a:r>
              <a:rPr lang="ru-RU" dirty="0" err="1" smtClean="0"/>
              <a:t>Так-же</a:t>
            </a:r>
            <a:r>
              <a:rPr lang="ru-RU" dirty="0" smtClean="0"/>
              <a:t>  </a:t>
            </a:r>
            <a:r>
              <a:rPr lang="ru-RU" dirty="0"/>
              <a:t>на </a:t>
            </a:r>
            <a:r>
              <a:rPr lang="en-US" dirty="0"/>
              <a:t>AK-74 </a:t>
            </a:r>
            <a:r>
              <a:rPr lang="ru-RU" dirty="0"/>
              <a:t>пламегаситель ТПГ.</a:t>
            </a: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4" grpId="0" autoUpdateAnimBg="0"/>
      <p:bldP spid="512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-107950" y="-84138"/>
            <a:ext cx="488950" cy="45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81000" y="228600"/>
            <a:ext cx="57150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ru-RU" dirty="0"/>
              <a:t>Укрытую цель, которую нельзя поразить пулей из автомата, винтовки или пулемета, можно накрыть осколочной гранаты из нарезной </a:t>
            </a:r>
            <a:r>
              <a:rPr lang="ru-RU" dirty="0" err="1"/>
              <a:t>мортирки</a:t>
            </a:r>
            <a:r>
              <a:rPr lang="ru-RU" dirty="0"/>
              <a:t>, носимой бойцом прямо под стволом автомата</a:t>
            </a:r>
            <a:r>
              <a:rPr lang="ru-RU" dirty="0" smtClean="0"/>
              <a:t>. Обязателен </a:t>
            </a:r>
            <a:r>
              <a:rPr lang="ru-RU" dirty="0"/>
              <a:t>в пешей группе и снайпер</a:t>
            </a:r>
            <a:r>
              <a:rPr lang="ru-RU" dirty="0" smtClean="0"/>
              <a:t>. Он </a:t>
            </a:r>
            <a:r>
              <a:rPr lang="ru-RU" dirty="0"/>
              <a:t>вооружен </a:t>
            </a:r>
            <a:r>
              <a:rPr lang="ru-RU" dirty="0" smtClean="0"/>
              <a:t> снайперской винтовкой </a:t>
            </a:r>
            <a:r>
              <a:rPr lang="ru-RU" dirty="0"/>
              <a:t>Драгунова 7,62-мм </a:t>
            </a:r>
            <a:r>
              <a:rPr lang="ru-RU" dirty="0" smtClean="0"/>
              <a:t>. Ее </a:t>
            </a:r>
            <a:r>
              <a:rPr lang="ru-RU" dirty="0"/>
              <a:t>конструкция вполне самостоятельна</a:t>
            </a:r>
            <a:r>
              <a:rPr lang="ru-RU" dirty="0" smtClean="0"/>
              <a:t>. Мощный </a:t>
            </a:r>
            <a:r>
              <a:rPr lang="ru-RU" dirty="0"/>
              <a:t>винтовочный патрон, длинный, тщательно изготовленный ствол, и целый ряд мелких ухищрений в конструкции обеспечивали винтовке очень неплохую меткость</a:t>
            </a:r>
            <a:r>
              <a:rPr lang="ru-RU" dirty="0" smtClean="0"/>
              <a:t>. Винтовка </a:t>
            </a:r>
            <a:r>
              <a:rPr lang="ru-RU" dirty="0"/>
              <a:t>снабжена весьма эффективным пламегасителем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7176" name="Picture 8" descr="C:\Documents and Settings\Ученик\Мои документы\Юдинцева\армия\385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2590800"/>
            <a:ext cx="2438400" cy="1828800"/>
          </a:xfrm>
          <a:prstGeom prst="rect">
            <a:avLst/>
          </a:prstGeom>
          <a:noFill/>
        </p:spPr>
      </p:pic>
      <p:pic>
        <p:nvPicPr>
          <p:cNvPr id="7177" name="Picture 9" descr="C:\Documents and Settings\Ученик\Мои документы\Юдинцева\армия\rifle0214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810000"/>
            <a:ext cx="2209800" cy="1479550"/>
          </a:xfrm>
          <a:prstGeom prst="rect">
            <a:avLst/>
          </a:prstGeom>
          <a:noFill/>
        </p:spPr>
      </p:pic>
      <p:pic>
        <p:nvPicPr>
          <p:cNvPr id="7178" name="Picture 10" descr="C:\Documents and Settings\Ученик\Мои документы\Юдинцева\армия\vdv_komandir_pd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4876800"/>
            <a:ext cx="2124075" cy="14192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WordArt 3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286000" y="533400"/>
            <a:ext cx="4038600" cy="795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Times New Roman"/>
                <a:cs typeface="Times New Roman"/>
              </a:rPr>
              <a:t>Броне техника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04800" y="1600200"/>
            <a:ext cx="5486400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ru-RU" dirty="0"/>
              <a:t>В нашей стране бронетранспортеры, как новый вид оружия, получил  распространение после ВОВ</a:t>
            </a:r>
            <a:r>
              <a:rPr lang="ru-RU" dirty="0" smtClean="0"/>
              <a:t>. В </a:t>
            </a:r>
            <a:r>
              <a:rPr lang="ru-RU" dirty="0"/>
              <a:t>тоже время командование вооруженными силами было </a:t>
            </a:r>
            <a:r>
              <a:rPr lang="ru-RU" dirty="0" smtClean="0"/>
              <a:t>заинтересованно </a:t>
            </a:r>
            <a:r>
              <a:rPr lang="ru-RU" dirty="0"/>
              <a:t>боевой машиной нового типа . Дело в том ,что БТР-40 и БТР-152 в распутицу могли передвигаться только по более или менее проходимым дорогам</a:t>
            </a:r>
            <a:r>
              <a:rPr lang="ru-RU" dirty="0" smtClean="0"/>
              <a:t>. На </a:t>
            </a:r>
            <a:r>
              <a:rPr lang="ru-RU" dirty="0"/>
              <a:t>раскисшей пашне и на болоте такие машины начинали буксовать</a:t>
            </a:r>
            <a:r>
              <a:rPr lang="ru-RU" dirty="0" smtClean="0"/>
              <a:t>. Поэтому </a:t>
            </a:r>
            <a:r>
              <a:rPr lang="ru-RU" dirty="0"/>
              <a:t>в середине 50-х годов на горьковском автозаводе приступили к созданию боевой машине нового поколения</a:t>
            </a:r>
            <a:r>
              <a:rPr lang="ru-RU" dirty="0" smtClean="0"/>
              <a:t>. Уже </a:t>
            </a:r>
            <a:r>
              <a:rPr lang="ru-RU" dirty="0"/>
              <a:t>в 1959 году новый бронетранспортер, получил обозначение БТР-60. </a:t>
            </a:r>
          </a:p>
        </p:txBody>
      </p:sp>
      <p:pic>
        <p:nvPicPr>
          <p:cNvPr id="8200" name="Picture 8" descr="C:\Documents and Settings\Ученик\Мои документы\Юдинцева\армия\417580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2000240"/>
            <a:ext cx="2994025" cy="1839913"/>
          </a:xfrm>
          <a:prstGeom prst="rect">
            <a:avLst/>
          </a:prstGeom>
          <a:noFill/>
        </p:spPr>
      </p:pic>
      <p:pic>
        <p:nvPicPr>
          <p:cNvPr id="8201" name="Picture 9" descr="C:\Documents and Settings\Ученик\Мои документы\Юдинцева\армия\2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4286256"/>
            <a:ext cx="2971800" cy="19177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905000" y="457200"/>
            <a:ext cx="4495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Times New Roman"/>
                <a:cs typeface="Times New Roman"/>
              </a:rPr>
              <a:t>СУ-27</a:t>
            </a:r>
          </a:p>
        </p:txBody>
      </p:sp>
      <p:pic>
        <p:nvPicPr>
          <p:cNvPr id="10244" name="Picture 4" descr="C:\Documents and Settings\Ученик\Мои документы\Юдинцева\армия\877381_200608131310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1524000"/>
            <a:ext cx="2362200" cy="1771650"/>
          </a:xfrm>
          <a:prstGeom prst="rect">
            <a:avLst/>
          </a:prstGeom>
          <a:noFill/>
        </p:spPr>
      </p:pic>
      <p:pic>
        <p:nvPicPr>
          <p:cNvPr id="10245" name="Picture 5" descr="C:\Documents and Settings\Ученик\Мои документы\Юдинцева\армия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3286124"/>
            <a:ext cx="2057400" cy="1524000"/>
          </a:xfrm>
          <a:prstGeom prst="rect">
            <a:avLst/>
          </a:prstGeom>
          <a:noFill/>
        </p:spPr>
      </p:pic>
      <p:pic>
        <p:nvPicPr>
          <p:cNvPr id="10247" name="Picture 7" descr="C:\Documents and Settings\Ученик\Мои документы\Юдинцева\армия\oruzhie%20rossii9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4572008"/>
            <a:ext cx="2667000" cy="1828800"/>
          </a:xfrm>
          <a:prstGeom prst="rect">
            <a:avLst/>
          </a:prstGeom>
          <a:noFill/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228600" y="1524000"/>
            <a:ext cx="5791200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ru-RU" dirty="0"/>
              <a:t>СУ-27, как и любой боевой самолет не появился на пустом месте</a:t>
            </a:r>
            <a:r>
              <a:rPr lang="ru-RU" dirty="0" smtClean="0"/>
              <a:t>. В </a:t>
            </a:r>
            <a:r>
              <a:rPr lang="ru-RU" dirty="0"/>
              <a:t>те далекие       60-е годы военные и, а также многие авиаконструкторы считали, что для истребителя основным качеством должны быть высота и скорость полета</a:t>
            </a:r>
            <a:r>
              <a:rPr lang="ru-RU" dirty="0" smtClean="0"/>
              <a:t>. Ну </a:t>
            </a:r>
            <a:r>
              <a:rPr lang="ru-RU" dirty="0"/>
              <a:t>и наличие на борту мощных ракет, способные поразить любого воздушного противника</a:t>
            </a:r>
            <a:r>
              <a:rPr lang="ru-RU" dirty="0" smtClean="0"/>
              <a:t>. О </a:t>
            </a:r>
            <a:r>
              <a:rPr lang="ru-RU" dirty="0"/>
              <a:t>ближнем маневренном воздушном бое никто и не помышлял</a:t>
            </a:r>
            <a:r>
              <a:rPr lang="ru-RU" dirty="0" smtClean="0"/>
              <a:t>. Лучшим </a:t>
            </a:r>
            <a:r>
              <a:rPr lang="ru-RU" dirty="0"/>
              <a:t>истребителем того времени считался американский самолет </a:t>
            </a:r>
            <a:r>
              <a:rPr lang="en-US" dirty="0"/>
              <a:t>F-4 </a:t>
            </a:r>
            <a:r>
              <a:rPr lang="ru-RU" dirty="0"/>
              <a:t>«ФАНТОМ</a:t>
            </a:r>
            <a:r>
              <a:rPr lang="ru-RU" dirty="0" smtClean="0"/>
              <a:t>», созданный </a:t>
            </a:r>
            <a:r>
              <a:rPr lang="ru-RU" dirty="0"/>
              <a:t>фирмой </a:t>
            </a:r>
            <a:r>
              <a:rPr lang="ru-RU" dirty="0" err="1"/>
              <a:t>Макдоналдц-Дуглас</a:t>
            </a:r>
            <a:r>
              <a:rPr lang="ru-RU" dirty="0" smtClean="0"/>
              <a:t>. Он </a:t>
            </a:r>
            <a:r>
              <a:rPr lang="ru-RU" dirty="0"/>
              <a:t>развивал скорость до 2500 </a:t>
            </a:r>
            <a:r>
              <a:rPr lang="ru-RU" dirty="0" err="1"/>
              <a:t>км.ч</a:t>
            </a:r>
            <a:r>
              <a:rPr lang="ru-RU" dirty="0"/>
              <a:t> и нес 8 ракет «</a:t>
            </a:r>
            <a:r>
              <a:rPr lang="ru-RU" dirty="0" err="1"/>
              <a:t>Сперроу</a:t>
            </a:r>
            <a:r>
              <a:rPr lang="ru-RU" dirty="0" smtClean="0"/>
              <a:t>». Его </a:t>
            </a:r>
            <a:r>
              <a:rPr lang="ru-RU" dirty="0"/>
              <a:t>взлетная масса превышала 20 тонн.</a:t>
            </a: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81000" y="500042"/>
            <a:ext cx="8405842" cy="57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  <a:spcAft>
                <a:spcPct val="35000"/>
              </a:spcAft>
            </a:pPr>
            <a:r>
              <a:rPr lang="ru-RU" dirty="0" smtClean="0"/>
              <a:t>Но вскоре </a:t>
            </a:r>
            <a:r>
              <a:rPr lang="ru-RU" dirty="0"/>
              <a:t>иллюзии американцев были разрушены</a:t>
            </a:r>
            <a:r>
              <a:rPr lang="ru-RU" dirty="0" smtClean="0"/>
              <a:t>. В </a:t>
            </a:r>
            <a:r>
              <a:rPr lang="ru-RU" dirty="0"/>
              <a:t>1964 году началась война во </a:t>
            </a:r>
            <a:r>
              <a:rPr lang="ru-RU" dirty="0" smtClean="0"/>
              <a:t>Вьетнаме, где </a:t>
            </a:r>
            <a:r>
              <a:rPr lang="ru-RU" dirty="0"/>
              <a:t>американцев встретил неприятный </a:t>
            </a:r>
            <a:r>
              <a:rPr lang="ru-RU" dirty="0" smtClean="0"/>
              <a:t>сюрприз - советский </a:t>
            </a:r>
            <a:r>
              <a:rPr lang="ru-RU" dirty="0"/>
              <a:t>истребитель МиГ-21.Это был легкий одноместный перехватчик</a:t>
            </a:r>
            <a:r>
              <a:rPr lang="ru-RU" dirty="0" smtClean="0"/>
              <a:t>, также </a:t>
            </a:r>
            <a:r>
              <a:rPr lang="ru-RU" dirty="0"/>
              <a:t>обладавший большой скоростью полета</a:t>
            </a:r>
            <a:r>
              <a:rPr lang="ru-RU" dirty="0" smtClean="0"/>
              <a:t>, ракетным </a:t>
            </a:r>
            <a:r>
              <a:rPr lang="ru-RU" dirty="0"/>
              <a:t>вооружением</a:t>
            </a:r>
            <a:r>
              <a:rPr lang="ru-RU" dirty="0" smtClean="0"/>
              <a:t>, но </a:t>
            </a:r>
            <a:r>
              <a:rPr lang="ru-RU" dirty="0"/>
              <a:t>имевший куда лучшую маневренность</a:t>
            </a:r>
            <a:r>
              <a:rPr lang="ru-RU" dirty="0" smtClean="0"/>
              <a:t>. МиГ-21 </a:t>
            </a:r>
            <a:r>
              <a:rPr lang="ru-RU" dirty="0"/>
              <a:t>наносил американским авиа группам большие потери</a:t>
            </a:r>
            <a:r>
              <a:rPr lang="ru-RU" dirty="0" smtClean="0"/>
              <a:t>. Потому </a:t>
            </a:r>
            <a:r>
              <a:rPr lang="ru-RU" dirty="0"/>
              <a:t>что у МиГа была 20-мм пушка и вьетнамские летчики полагались не только на электронику, но и на собственное умение стрелять из пушки</a:t>
            </a:r>
            <a:r>
              <a:rPr lang="ru-RU" dirty="0" smtClean="0"/>
              <a:t>. Прошли </a:t>
            </a:r>
            <a:r>
              <a:rPr lang="ru-RU" dirty="0"/>
              <a:t>годы и МиГ совершенствовался и появлялись новые модели самолетов с обеих сторон</a:t>
            </a:r>
            <a:r>
              <a:rPr lang="ru-RU" dirty="0" smtClean="0"/>
              <a:t>. Американцы </a:t>
            </a:r>
            <a:r>
              <a:rPr lang="ru-RU" dirty="0"/>
              <a:t>вышли вперед в гонке за господство в воздухе</a:t>
            </a:r>
            <a:r>
              <a:rPr lang="ru-RU" dirty="0" smtClean="0"/>
              <a:t>. И </a:t>
            </a:r>
            <a:r>
              <a:rPr lang="ru-RU" dirty="0"/>
              <a:t>тогда было принято решение не </a:t>
            </a:r>
            <a:r>
              <a:rPr lang="ru-RU" dirty="0" smtClean="0"/>
              <a:t>догнать, </a:t>
            </a:r>
            <a:r>
              <a:rPr lang="ru-RU" dirty="0"/>
              <a:t>а перегнать американцев</a:t>
            </a:r>
            <a:r>
              <a:rPr lang="ru-RU" dirty="0" smtClean="0"/>
              <a:t>. В </a:t>
            </a:r>
            <a:r>
              <a:rPr lang="ru-RU" dirty="0"/>
              <a:t>1971 году была начата работа над созданием нового самолета </a:t>
            </a:r>
            <a:r>
              <a:rPr lang="ru-RU" dirty="0" smtClean="0"/>
              <a:t>СУ-27.  Он </a:t>
            </a:r>
            <a:r>
              <a:rPr lang="ru-RU" dirty="0"/>
              <a:t>был на 10 % лучше по всем параметрам скорость полета, маневренность, вооружение</a:t>
            </a:r>
            <a:r>
              <a:rPr lang="ru-RU" dirty="0" smtClean="0"/>
              <a:t>. Он </a:t>
            </a:r>
            <a:r>
              <a:rPr lang="ru-RU" dirty="0"/>
              <a:t>мог выходить на большие углы атаки ,исчезать с экранов вражеской РЛС и выполнять сложнейшие фигуры пилотажа.</a:t>
            </a: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WordArt 3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981200" y="457200"/>
            <a:ext cx="5029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Times New Roman"/>
                <a:cs typeface="Times New Roman"/>
              </a:rPr>
              <a:t>АЭРОДРОМ В ОКЕАНЕ 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28600" y="1066800"/>
            <a:ext cx="8763000" cy="569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ru-RU" dirty="0"/>
              <a:t>Проекты </a:t>
            </a:r>
            <a:r>
              <a:rPr lang="ru-RU" dirty="0" err="1"/>
              <a:t>авианесущих</a:t>
            </a:r>
            <a:r>
              <a:rPr lang="ru-RU" dirty="0"/>
              <a:t> кораблей появились ещё в царской России</a:t>
            </a:r>
            <a:r>
              <a:rPr lang="ru-RU" dirty="0" smtClean="0"/>
              <a:t>. Но </a:t>
            </a:r>
            <a:r>
              <a:rPr lang="ru-RU" dirty="0"/>
              <a:t>первый </a:t>
            </a:r>
            <a:r>
              <a:rPr lang="ru-RU" dirty="0" err="1"/>
              <a:t>авианесущий</a:t>
            </a:r>
            <a:r>
              <a:rPr lang="ru-RU" dirty="0"/>
              <a:t> корабль с самолётами появился только в 1976 году</a:t>
            </a:r>
            <a:r>
              <a:rPr lang="ru-RU" dirty="0" smtClean="0"/>
              <a:t>. У </a:t>
            </a:r>
            <a:r>
              <a:rPr lang="ru-RU" dirty="0"/>
              <a:t>нашей страны протяжённость морских границ огромна, однако моря изолированы друг от друга, а Балтийское, Чёрное, и Азовское вообще , по меркам современного флота , представляют собой если не лужи</a:t>
            </a:r>
            <a:r>
              <a:rPr lang="ru-RU" dirty="0" smtClean="0"/>
              <a:t>, то </a:t>
            </a:r>
            <a:r>
              <a:rPr lang="ru-RU" dirty="0"/>
              <a:t>озёра. Реально </a:t>
            </a:r>
            <a:r>
              <a:rPr lang="ru-RU" dirty="0" err="1"/>
              <a:t>авианесущие</a:t>
            </a:r>
            <a:r>
              <a:rPr lang="ru-RU" dirty="0"/>
              <a:t> корабли необходимы на севере и на Дальнем Востоке</a:t>
            </a:r>
            <a:r>
              <a:rPr lang="ru-RU" dirty="0" smtClean="0"/>
              <a:t>. Взгляните </a:t>
            </a:r>
            <a:r>
              <a:rPr lang="ru-RU" dirty="0"/>
              <a:t>на </a:t>
            </a:r>
            <a:r>
              <a:rPr lang="ru-RU" dirty="0" smtClean="0"/>
              <a:t>карту: быстро </a:t>
            </a:r>
            <a:r>
              <a:rPr lang="ru-RU" dirty="0"/>
              <a:t>попасть из Мурманска во Владивосток не может ни один корабль</a:t>
            </a:r>
            <a:r>
              <a:rPr lang="ru-RU" dirty="0" smtClean="0"/>
              <a:t>. Чтобы </a:t>
            </a:r>
            <a:r>
              <a:rPr lang="ru-RU" dirty="0"/>
              <a:t>совершить такой переход, нужно обогнуть половину земного шара</a:t>
            </a:r>
            <a:r>
              <a:rPr lang="ru-RU" dirty="0" smtClean="0"/>
              <a:t>. Выходит </a:t>
            </a:r>
            <a:r>
              <a:rPr lang="ru-RU" dirty="0"/>
              <a:t>не нужен нашей стране авианосец</a:t>
            </a:r>
            <a:r>
              <a:rPr lang="ru-RU" dirty="0" smtClean="0"/>
              <a:t>? Долгое </a:t>
            </a:r>
            <a:r>
              <a:rPr lang="ru-RU" dirty="0"/>
              <a:t>время действительно был не нужен</a:t>
            </a:r>
            <a:r>
              <a:rPr lang="ru-RU" dirty="0" smtClean="0"/>
              <a:t>. Вплоть </a:t>
            </a:r>
            <a:r>
              <a:rPr lang="ru-RU" dirty="0"/>
              <a:t>до 70-х годов</a:t>
            </a:r>
            <a:r>
              <a:rPr lang="ru-RU" dirty="0" smtClean="0"/>
              <a:t>. Но </a:t>
            </a:r>
            <a:r>
              <a:rPr lang="ru-RU" dirty="0"/>
              <a:t>как раз в 70-е годы военно-морской флот СССР стал океанским</a:t>
            </a:r>
            <a:r>
              <a:rPr lang="ru-RU" dirty="0" smtClean="0"/>
              <a:t>. Сначала </a:t>
            </a:r>
            <a:r>
              <a:rPr lang="ru-RU" dirty="0"/>
              <a:t>это были обычные авианосцы с обычными самолётами</a:t>
            </a:r>
            <a:r>
              <a:rPr lang="ru-RU" dirty="0" smtClean="0"/>
              <a:t>. Но </a:t>
            </a:r>
            <a:r>
              <a:rPr lang="ru-RU" dirty="0"/>
              <a:t>позже были сделан самолёт вертикального взлёта и посадки ЯК-38. Создание самолёта вертикального взлёта было сложной задачей и её удалось решить только в нашей стране</a:t>
            </a:r>
            <a:r>
              <a:rPr lang="ru-RU" dirty="0" smtClean="0"/>
              <a:t>. Также </a:t>
            </a:r>
            <a:r>
              <a:rPr lang="ru-RU" dirty="0"/>
              <a:t>авианосцы были снабжены СУ-33</a:t>
            </a:r>
            <a:r>
              <a:rPr lang="ru-RU" dirty="0" smtClean="0"/>
              <a:t>,  СУ-27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2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545</TotalTime>
  <Words>821</Words>
  <Application>Microsoft PowerPoint</Application>
  <PresentationFormat>Экран (4:3)</PresentationFormat>
  <Paragraphs>24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Школа №19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Ученик</dc:creator>
  <cp:lastModifiedBy>школа</cp:lastModifiedBy>
  <cp:revision>34</cp:revision>
  <dcterms:created xsi:type="dcterms:W3CDTF">2006-11-21T12:58:09Z</dcterms:created>
  <dcterms:modified xsi:type="dcterms:W3CDTF">2011-10-17T06:11:46Z</dcterms:modified>
</cp:coreProperties>
</file>