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42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716" y="1676588"/>
            <a:ext cx="3048000" cy="285750"/>
          </a:xfrm>
        </p:spPr>
        <p:txBody>
          <a:bodyPr/>
          <a:lstStyle/>
          <a:p>
            <a:fld id="{E64AE7EF-06D1-4B7B-B9B6-5907908215E2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152" y="5687573"/>
            <a:ext cx="4876800" cy="288036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6835392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982224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248156" y="7717536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428750" y="5994400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6571603"/>
            <a:ext cx="457200" cy="690032"/>
          </a:xfrm>
        </p:spPr>
        <p:txBody>
          <a:bodyPr/>
          <a:lstStyle/>
          <a:p>
            <a:fld id="{E9332F0E-E760-4DD5-8848-E6F314EFE4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AE7EF-06D1-4B7B-B9B6-5907908215E2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2F0E-E760-4DD5-8848-E6F314EFE4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AE7EF-06D1-4B7B-B9B6-5907908215E2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2F0E-E760-4DD5-8848-E6F314EFE4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64AE7EF-06D1-4B7B-B9B6-5907908215E2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9332F0E-E760-4DD5-8848-E6F314EFE4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5692" y="1671701"/>
            <a:ext cx="3048000" cy="285750"/>
          </a:xfrm>
        </p:spPr>
        <p:txBody>
          <a:bodyPr/>
          <a:lstStyle/>
          <a:p>
            <a:fld id="{E64AE7EF-06D1-4B7B-B9B6-5907908215E2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292" y="5683758"/>
            <a:ext cx="4876800" cy="288036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993528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248156" y="7721600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409280" y="5973184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6823458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6571603"/>
            <a:ext cx="457200" cy="690032"/>
          </a:xfrm>
        </p:spPr>
        <p:txBody>
          <a:bodyPr/>
          <a:lstStyle/>
          <a:p>
            <a:fld id="{E9332F0E-E760-4DD5-8848-E6F314EFE4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AE7EF-06D1-4B7B-B9B6-5907908215E2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2F0E-E760-4DD5-8848-E6F314EFE4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AE7EF-06D1-4B7B-B9B6-5907908215E2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2F0E-E760-4DD5-8848-E6F314EFE4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4AE7EF-06D1-4B7B-B9B6-5907908215E2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9332F0E-E760-4DD5-8848-E6F314EFE4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AE7EF-06D1-4B7B-B9B6-5907908215E2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32F0E-E760-4DD5-8848-E6F314EFE4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64AE7EF-06D1-4B7B-B9B6-5907908215E2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9332F0E-E760-4DD5-8848-E6F314EFE4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64AE7EF-06D1-4B7B-B9B6-5907908215E2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9332F0E-E760-4DD5-8848-E6F314EFE40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600700" cy="6498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5105400" y="1554482"/>
            <a:ext cx="268224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64AE7EF-06D1-4B7B-B9B6-5907908215E2}" type="datetimeFigureOut">
              <a:rPr lang="ru-RU" smtClean="0"/>
              <a:pPr/>
              <a:t>19.05.2015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4309190" y="5089667"/>
            <a:ext cx="42672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096762" y="7645400"/>
            <a:ext cx="457200" cy="694944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9332F0E-E760-4DD5-8848-E6F314EFE4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u="sng" dirty="0">
                <a:solidFill>
                  <a:srgbClr val="FF0000"/>
                </a:solidFill>
              </a:rPr>
              <a:t>Профилактика вредных привычек школьников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</a:rPr>
              <a:t>Школа «Бакалавриат»</a:t>
            </a:r>
          </a:p>
        </p:txBody>
      </p:sp>
      <p:pic>
        <p:nvPicPr>
          <p:cNvPr id="1031" name="Picture 7" descr="C:\Users\admin\AppData\Local\Microsoft\Windows\Temporary Internet Files\Content.IE5\YE4HULIB\0c69f7ded74bf6ae4f2122069b124bf076b73023_large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8" y="2000232"/>
            <a:ext cx="3053961" cy="2666992"/>
          </a:xfrm>
          <a:prstGeom prst="rect">
            <a:avLst/>
          </a:prstGeom>
          <a:noFill/>
        </p:spPr>
      </p:pic>
      <p:pic>
        <p:nvPicPr>
          <p:cNvPr id="1032" name="Picture 8" descr="C:\Users\admin\AppData\Local\Microsoft\Windows\Temporary Internet Files\Content.IE5\4D7XY6FR\alcohol-detoxing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11206" y="2214546"/>
            <a:ext cx="2446752" cy="1947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42900" y="2500299"/>
            <a:ext cx="6172200" cy="566792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Курение - одна из самых распространенных вредных привычек у школьников, и педагог должен быть знаком с начальными проявлениями и динамикой ее развития. В самом процессе курения наиболее ярко проявляется стремление подражать взрослым и чувствовать себя взрослым. Подросток при курении копирует все детали этого процесса, характерные для того лица, которому он стремится подражать. При негативном отношении родителей к этой патологической привычке ребенок начинает курить тайком в компании сверстников, в дали от взрослых. В процессе курения реализуется стремление подростков к группированию. Чтобы купить сигареты, подросток начинает "выкраивать" деньги из выдаваемых родителями на различные цели (завтраки, кино). </a:t>
            </a:r>
          </a:p>
        </p:txBody>
      </p:sp>
      <p:pic>
        <p:nvPicPr>
          <p:cNvPr id="1033" name="Picture 9" descr="C:\Users\admin\AppData\Local\Microsoft\Windows\Temporary Internet Files\Content.IE5\WJCS10OE\746_360_f1fdcec071681d3243f239b6e0c680281631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6594" y="380971"/>
            <a:ext cx="3339727" cy="19050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42900" y="2786050"/>
            <a:ext cx="5600700" cy="5845886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 В процессе курения реализуется стремление подростков к группированию. Чтобы купить сигареты, подросток начинает "выкраивать" деньги из выдаваемых родителями на различные цели (завтраки, кино). Появляется страстное желание с шиком вынуть из кармана пачку в красивой упаковке и броскими этикетками, распечатать, вынуть сигарету, закурить и угостить сверстников. И у большинства подростков на первых этапах курение вызывает неприятные ощущения (кашель, </a:t>
            </a:r>
            <a:r>
              <a:rPr lang="ru-RU" dirty="0" err="1"/>
              <a:t>першение</a:t>
            </a:r>
            <a:r>
              <a:rPr lang="ru-RU" dirty="0"/>
              <a:t> в горле, головокружение, тошноту). Подростки, часто прибегающие к курению плохо учатся, часто болеют простудными заболеваниями, у них нарушается аппетит, они становятся раздражительными и конфликтными.</a:t>
            </a:r>
          </a:p>
        </p:txBody>
      </p:sp>
      <p:pic>
        <p:nvPicPr>
          <p:cNvPr id="5123" name="Picture 3" descr="C:\Users\admin\AppData\Local\Microsoft\Windows\Temporary Internet Files\Content.IE5\4D7XY6FR\tem_komplekt_trees_01-550x412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504" y="476221"/>
            <a:ext cx="2185216" cy="19526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42900" y="571472"/>
            <a:ext cx="6015058" cy="5429288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Причины привыкания к курению различны. На первых порах это, как правило, подражание, затем в процессе курения вырабатывается стойкий условный рефлекс, и, наконец, главная причина - развитие при длительном </a:t>
            </a:r>
            <a:r>
              <a:rPr lang="ru-RU" dirty="0" err="1"/>
              <a:t>табакокурении</a:t>
            </a:r>
            <a:r>
              <a:rPr lang="ru-RU" dirty="0"/>
              <a:t> пристрастие к никотину - одной из разновидностей наркомании. При </a:t>
            </a:r>
            <a:r>
              <a:rPr lang="ru-RU" dirty="0" err="1"/>
              <a:t>никотиномании</a:t>
            </a:r>
            <a:r>
              <a:rPr lang="ru-RU" dirty="0"/>
              <a:t> развивается характерная </a:t>
            </a:r>
            <a:r>
              <a:rPr lang="ru-RU" dirty="0" err="1"/>
              <a:t>наркоманическая</a:t>
            </a:r>
            <a:r>
              <a:rPr lang="ru-RU" dirty="0"/>
              <a:t> зависимость от </a:t>
            </a:r>
            <a:r>
              <a:rPr lang="ru-RU" dirty="0" err="1"/>
              <a:t>табакокурении</a:t>
            </a:r>
            <a:r>
              <a:rPr lang="ru-RU" dirty="0"/>
              <a:t>, имеющая определенные стадии.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Первая стадия. Исчезновении даже при частом курении различных неприятных ощущений в организме и появления навязчивого труднопреодолимого желания курить. Переносимость никотина на этой стадии высокая и доходит до 10-15 сигарет в день. У курильщика появляется чувство якобы повышающейся при курении работоспособности, улучшения самочувствия.</a:t>
            </a:r>
          </a:p>
        </p:txBody>
      </p:sp>
      <p:pic>
        <p:nvPicPr>
          <p:cNvPr id="2055" name="Picture 7" descr="C:\Users\admin\AppData\Local\Microsoft\Windows\Temporary Internet Files\Content.IE5\4D7XY6FR\192.-%D0%9F%D0%BE%D0%B7%D0%B8%D1%82%D0%B8%D0%B2%D0%BD%D1%8B%D0%B9-%D0%BD%D0%B0%D1%81%D1%82%D1%80%D0%BE%D0%B9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2381" y="6643701"/>
            <a:ext cx="2143125" cy="20812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42900" y="2762237"/>
            <a:ext cx="5443554" cy="5869699"/>
          </a:xfrm>
        </p:spPr>
        <p:txBody>
          <a:bodyPr>
            <a:normAutofit fontScale="92500"/>
          </a:bodyPr>
          <a:lstStyle/>
          <a:p>
            <a:r>
              <a:rPr lang="ru-RU" dirty="0"/>
              <a:t>Вторая стадия. Влечение к курению принимает навязчивый характер. При перерыве в курении появляются чувство психического дискомфорта, внутренняя неудовлетворенность. Выносливость к никотину повышается, и подросток может выкурить до 20-25 сигарет в день. На этой стадии появляются признаки болезненных нарушений внутренних органов: бронхиты, изменения пульса, колебания артериального давления. Появляется расстройство центральной нервной системы в виде нарушений сна, раздражительности.</a:t>
            </a:r>
          </a:p>
        </p:txBody>
      </p:sp>
      <p:pic>
        <p:nvPicPr>
          <p:cNvPr id="3075" name="Picture 3" descr="C:\Users\admin\AppData\Local\Microsoft\Windows\Temporary Internet Files\Content.IE5\YE4HULIB\freedom_by_chocolate_sunset-d33soz8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32" y="285720"/>
            <a:ext cx="2000264" cy="239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8" y="785786"/>
            <a:ext cx="5600700" cy="7417522"/>
          </a:xfrm>
        </p:spPr>
        <p:txBody>
          <a:bodyPr>
            <a:normAutofit/>
          </a:bodyPr>
          <a:lstStyle/>
          <a:p>
            <a:r>
              <a:rPr lang="ru-RU" dirty="0"/>
              <a:t>Третья стадия более тяжелая стадия </a:t>
            </a:r>
            <a:r>
              <a:rPr lang="ru-RU" dirty="0" err="1"/>
              <a:t>никотиномании</a:t>
            </a:r>
            <a:r>
              <a:rPr lang="ru-RU" dirty="0"/>
              <a:t>. Однако на этом этапе бросить курить уже довольно трудно. Многие пытаются бросить, но вскоре возобновляют курение под влиянием различных причин: уговоры курящей компании, неприятности.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Борьбу с курением и пропаганду о вреде курения необходимо начинать с младшего школьного возраста, используя для этого средства (беседы, лекции, кинофильмы, плакаты), чтобы выработать у школьника отрицательное отношение к курению. К этой работе необходимо привлекать родителей и общественные организации.</a:t>
            </a:r>
          </a:p>
        </p:txBody>
      </p:sp>
      <p:pic>
        <p:nvPicPr>
          <p:cNvPr id="4099" name="Picture 3" descr="C:\Users\admin\AppData\Local\Microsoft\Windows\Temporary Internet Files\Content.IE5\WJCS10OE\Cebolinha2[1]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64983" y="3238491"/>
            <a:ext cx="1025131" cy="22622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42900" y="666723"/>
            <a:ext cx="5600700" cy="7334301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Качества мужчины проявляются не в умении курить, но в умении рационально организовывать свою жизнь и жизнь своей семьи.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Девушки курят, по их словам, потому, что "это нравится мальчикам". На вопрос юношам, как они относятся к курению девушек, большинство положительно оценили курение девушек и лишь немногие осуждали. Когда же у юношей спросили, допускают ли они, чтобы их жена курила, почти все категорически ответили "нет". Девушкам нужно тактично объяснять, что только в случае, когда девушка для юноши просто знакомая, с которой приятно проводить время, против ее курения не возражают. Будущей жене и матери своих детей юноша не простит курения.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Когда родители и учитель убедились в том, что юноша или девушка начал курить, совершено, неуместны запреты, окрики, наказания. Чаще они не приводят к желаемому результату и срабатывают по принципу бумеранга - подросток будет курить "назло" учителю или родителям, к которым он негативно настроен.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42900" y="571472"/>
            <a:ext cx="5600700" cy="5905541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Увлечение курением, как и другими вредными привычками и занятиями, ослабевает, если у школьника правильно организован досуг, исключено безделье, он увлекается искусством, наукой, спортом и постоянно обогащается духовно, интеллектуально, физически.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Немаловажное влияние на формирование отношение школьника к курению оказывает круг интересов и характер установок того нормального коллектива, в котором он проводит свой досуг.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80</TotalTime>
  <Words>345</Words>
  <Application>Microsoft Office PowerPoint</Application>
  <PresentationFormat>Экран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Профилактика вредных привычек школьников</vt:lpstr>
      <vt:lpstr> </vt:lpstr>
      <vt:lpstr> </vt:lpstr>
      <vt:lpstr> </vt:lpstr>
      <vt:lpstr> </vt:lpstr>
      <vt:lpstr> </vt:lpstr>
      <vt:lpstr> 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вредных привычек школьников</dc:title>
  <dc:creator>admin</dc:creator>
  <cp:lastModifiedBy>admin</cp:lastModifiedBy>
  <cp:revision>7</cp:revision>
  <dcterms:created xsi:type="dcterms:W3CDTF">2015-05-19T06:10:33Z</dcterms:created>
  <dcterms:modified xsi:type="dcterms:W3CDTF">2015-05-19T08:20:41Z</dcterms:modified>
</cp:coreProperties>
</file>