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09" r:id="rId2"/>
    <p:sldId id="411" r:id="rId3"/>
    <p:sldId id="412" r:id="rId4"/>
    <p:sldId id="410" r:id="rId5"/>
    <p:sldId id="413" r:id="rId6"/>
    <p:sldId id="414" r:id="rId7"/>
    <p:sldId id="394" r:id="rId8"/>
    <p:sldId id="368" r:id="rId9"/>
    <p:sldId id="364" r:id="rId10"/>
    <p:sldId id="366" r:id="rId11"/>
    <p:sldId id="367" r:id="rId12"/>
    <p:sldId id="365" r:id="rId13"/>
    <p:sldId id="369" r:id="rId14"/>
    <p:sldId id="370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9" r:id="rId23"/>
    <p:sldId id="380" r:id="rId24"/>
    <p:sldId id="381" r:id="rId25"/>
    <p:sldId id="384" r:id="rId26"/>
    <p:sldId id="382" r:id="rId27"/>
    <p:sldId id="383" r:id="rId28"/>
    <p:sldId id="401" r:id="rId29"/>
    <p:sldId id="385" r:id="rId30"/>
    <p:sldId id="386" r:id="rId31"/>
    <p:sldId id="387" r:id="rId32"/>
    <p:sldId id="398" r:id="rId33"/>
    <p:sldId id="388" r:id="rId34"/>
    <p:sldId id="399" r:id="rId35"/>
    <p:sldId id="389" r:id="rId36"/>
    <p:sldId id="390" r:id="rId37"/>
    <p:sldId id="391" r:id="rId38"/>
    <p:sldId id="392" r:id="rId39"/>
    <p:sldId id="402" r:id="rId40"/>
    <p:sldId id="403" r:id="rId41"/>
    <p:sldId id="340" r:id="rId42"/>
  </p:sldIdLst>
  <p:sldSz cx="8280400" cy="5400675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3399"/>
    <a:srgbClr val="000000"/>
    <a:srgbClr val="996633"/>
    <a:srgbClr val="1E31E2"/>
    <a:srgbClr val="00FF00"/>
    <a:srgbClr val="FF33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78" y="-336"/>
      </p:cViewPr>
      <p:guideLst>
        <p:guide orient="horz" pos="1701"/>
        <p:guide pos="26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20713" y="1560513"/>
            <a:ext cx="7038975" cy="126047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241425" y="3060700"/>
            <a:ext cx="5797550" cy="1379538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DD5959F-6A38-4DEC-AF54-A65AD9058BD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wind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2B40BA-AE0F-4A50-A59F-B7510DCA2B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wind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073775" y="179388"/>
            <a:ext cx="1933575" cy="46243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3050" y="179388"/>
            <a:ext cx="5648325" cy="46243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09B1E-3C0C-400F-8628-156DBEA80C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wind.wav" builtIn="1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73050" y="179388"/>
            <a:ext cx="7734300" cy="4624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276225" y="4918075"/>
            <a:ext cx="2070100" cy="3746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828925" y="4918075"/>
            <a:ext cx="2622550" cy="3746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5934075" y="4918075"/>
            <a:ext cx="2070100" cy="374650"/>
          </a:xfrm>
        </p:spPr>
        <p:txBody>
          <a:bodyPr/>
          <a:lstStyle>
            <a:lvl1pPr>
              <a:defRPr/>
            </a:lvl1pPr>
          </a:lstStyle>
          <a:p>
            <a:fld id="{AAE361A5-8114-426E-8FCB-A42098E779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wind.wav" builtIn="1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3050" y="179388"/>
            <a:ext cx="7707313" cy="10445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73050" y="1320800"/>
            <a:ext cx="3790950" cy="34829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216400" y="1320800"/>
            <a:ext cx="3790950" cy="1665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216400" y="3138488"/>
            <a:ext cx="3790950" cy="1665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276225" y="4918075"/>
            <a:ext cx="2070100" cy="3746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828925" y="4918075"/>
            <a:ext cx="2622550" cy="3746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5934075" y="4918075"/>
            <a:ext cx="2070100" cy="374650"/>
          </a:xfrm>
        </p:spPr>
        <p:txBody>
          <a:bodyPr/>
          <a:lstStyle>
            <a:lvl1pPr>
              <a:defRPr/>
            </a:lvl1pPr>
          </a:lstStyle>
          <a:p>
            <a:fld id="{718AD82B-F325-428A-B9A0-164A32855DD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wind.wav" builtIn="1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273050" y="179388"/>
            <a:ext cx="7707313" cy="10445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73050" y="1320800"/>
            <a:ext cx="3790950" cy="1665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216400" y="1320800"/>
            <a:ext cx="3790950" cy="1665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273050" y="3138488"/>
            <a:ext cx="3790950" cy="1665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216400" y="3138488"/>
            <a:ext cx="3790950" cy="1665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276225" y="4918075"/>
            <a:ext cx="2070100" cy="3746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2828925" y="4918075"/>
            <a:ext cx="2622550" cy="3746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5934075" y="4918075"/>
            <a:ext cx="2070100" cy="374650"/>
          </a:xfrm>
        </p:spPr>
        <p:txBody>
          <a:bodyPr/>
          <a:lstStyle>
            <a:lvl1pPr>
              <a:defRPr/>
            </a:lvl1pPr>
          </a:lstStyle>
          <a:p>
            <a:fld id="{C6B5C008-4365-4E92-887B-3D33B321F3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wind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235728-4992-4774-BA32-EFE058DAA0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wind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050" y="3470275"/>
            <a:ext cx="7038975" cy="10731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4050" y="2289175"/>
            <a:ext cx="7038975" cy="11811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3BC80B-39EB-414A-A558-751EAD4289E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wind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73050" y="1320800"/>
            <a:ext cx="3790950" cy="348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6400" y="1320800"/>
            <a:ext cx="3790950" cy="348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5CC390-6D36-43B0-B16B-4A684E8A34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wind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38" y="215900"/>
            <a:ext cx="7451725" cy="90011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4338" y="1209675"/>
            <a:ext cx="3657600" cy="5032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4338" y="1712913"/>
            <a:ext cx="3657600" cy="31115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206875" y="1209675"/>
            <a:ext cx="3659188" cy="5032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206875" y="1712913"/>
            <a:ext cx="3659188" cy="31115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4626E-0391-40C8-8FEA-0D133EB5096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wind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8E7A0B-D557-4674-8C53-CD27F1A323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wind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56F287-E940-4663-8895-D0D7FD6126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wind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38" y="214313"/>
            <a:ext cx="2724150" cy="9159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6913" y="214313"/>
            <a:ext cx="4629150" cy="4610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14338" y="1130300"/>
            <a:ext cx="2724150" cy="36941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E389EA-BC9F-47C4-91DB-C2421AF6EED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wind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2425" y="3779838"/>
            <a:ext cx="4968875" cy="4476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622425" y="482600"/>
            <a:ext cx="4968875" cy="32400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22425" y="4227513"/>
            <a:ext cx="4968875" cy="633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419E0-A493-43B3-B635-24CCE7DC2D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wind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73050" y="179388"/>
            <a:ext cx="7707313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8172" tIns="39086" rIns="78172" bIns="3908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273050" y="1320800"/>
            <a:ext cx="7734300" cy="348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8172" tIns="39086" rIns="78172" bIns="390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76225" y="4918075"/>
            <a:ext cx="20701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8172" tIns="39086" rIns="78172" bIns="39086" numCol="1" anchor="b" anchorCtr="0" compatLnSpc="1">
            <a:prstTxWarp prst="textNoShape">
              <a:avLst/>
            </a:prstTxWarp>
          </a:bodyPr>
          <a:lstStyle>
            <a:lvl1pPr defTabSz="781050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28925" y="4918075"/>
            <a:ext cx="26225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8172" tIns="39086" rIns="78172" bIns="39086" numCol="1" anchor="b" anchorCtr="0" compatLnSpc="1">
            <a:prstTxWarp prst="textNoShape">
              <a:avLst/>
            </a:prstTxWarp>
          </a:bodyPr>
          <a:lstStyle>
            <a:lvl1pPr algn="ctr" defTabSz="781050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934075" y="4918075"/>
            <a:ext cx="20701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8172" tIns="39086" rIns="78172" bIns="39086" numCol="1" anchor="b" anchorCtr="0" compatLnSpc="1">
            <a:prstTxWarp prst="textNoShape">
              <a:avLst/>
            </a:prstTxWarp>
          </a:bodyPr>
          <a:lstStyle>
            <a:lvl1pPr algn="r" defTabSz="781050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6444CF0E-120D-44F2-BBA3-E1E07F3A2141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slow">
    <p:diamond/>
    <p:sndAc>
      <p:stSnd>
        <p:snd r:embed="rId16" name="wind.wav" builtIn="1"/>
      </p:stSnd>
    </p:sndAc>
  </p:transition>
  <p:timing>
    <p:tnLst>
      <p:par>
        <p:cTn id="1" dur="indefinite" restart="never" nodeType="tmRoot"/>
      </p:par>
    </p:tnLst>
  </p:timing>
  <p:txStyles>
    <p:titleStyle>
      <a:lvl1pPr algn="ctr" defTabSz="781050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defTabSz="781050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defTabSz="781050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defTabSz="781050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defTabSz="781050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defTabSz="781050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defTabSz="781050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defTabSz="781050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defTabSz="781050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293688" indent="-293688" algn="l" defTabSz="781050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7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635000" indent="-244475" algn="l" defTabSz="781050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977900" indent="-196850" algn="l" defTabSz="781050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1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368425" indent="-195263" algn="l" defTabSz="781050" rtl="0" eaLnBrk="1" fontAlgn="base" hangingPunct="1">
        <a:spcBef>
          <a:spcPct val="20000"/>
        </a:spcBef>
        <a:spcAft>
          <a:spcPct val="0"/>
        </a:spcAft>
        <a:buChar char="–"/>
        <a:defRPr sz="17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1758950" indent="-195263" algn="l" defTabSz="781050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17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216150" indent="-195263" algn="l" defTabSz="781050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17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673350" indent="-195263" algn="l" defTabSz="781050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17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130550" indent="-195263" algn="l" defTabSz="781050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17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587750" indent="-195263" algn="l" defTabSz="781050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17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ideo" Target="&#1041;&#1052;&#1055;-3.wmv" TargetMode="External"/><Relationship Id="rId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ideo" Target="&#1058;&#1072;&#1085;&#1082;%20T-80.wmv" TargetMode="External"/><Relationship Id="rId4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ideo" Target="&#1058;&#1072;&#1085;&#1082;%20&#1058;-90s_1.wmv" TargetMode="External"/><Relationship Id="rId4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ideo" Target="&#1058;&#1091;&#1085;&#1075;&#1091;&#1089;&#1082;&#1072;-&#1052;%20.wmv" TargetMode="Externa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ideo" Target="&#1043;&#1088;&#1072;&#1076;.wmv" TargetMode="External"/><Relationship Id="rId4" Type="http://schemas.openxmlformats.org/officeDocument/2006/relationships/image" Target="../media/image3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96862" y="628634"/>
            <a:ext cx="7170737" cy="671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FF00"/>
            </a:outerShdw>
          </a:effectLst>
        </p:spPr>
        <p:txBody>
          <a:bodyPr wrap="square" lIns="78172" tIns="39086" rIns="78172" bIns="39086">
            <a:spAutoFit/>
          </a:bodyPr>
          <a:lstStyle/>
          <a:p>
            <a:pPr algn="ctr" defTabSz="781050" eaLnBrk="0" hangingPunct="0"/>
            <a:r>
              <a:rPr lang="ru-RU" sz="2700" b="1" i="1" dirty="0" smtClean="0">
                <a:solidFill>
                  <a:srgbClr val="FF0000"/>
                </a:solidFill>
                <a:latin typeface="Verdana" pitchFamily="34" charset="0"/>
              </a:rPr>
              <a:t>ВООРУЖЕННЫЕ СИЛЫ НА СОВРЕМЕННОМ ЭТАПЕ РАЗВИТИЯ  КАЗАХСТАНА </a:t>
            </a:r>
            <a:endParaRPr lang="ru-RU" sz="2700" b="1" i="1" dirty="0" smtClean="0">
              <a:solidFill>
                <a:srgbClr val="FF0000"/>
              </a:solidFill>
              <a:latin typeface="Verdana" pitchFamily="34" charset="0"/>
            </a:endParaRPr>
          </a:p>
          <a:p>
            <a:pPr algn="ctr" defTabSz="781050" eaLnBrk="0" hangingPunct="0"/>
            <a:endParaRPr lang="ru-RU" sz="2700" b="1" i="1" dirty="0" smtClean="0">
              <a:solidFill>
                <a:srgbClr val="FF0000"/>
              </a:solidFill>
              <a:latin typeface="Verdana" pitchFamily="34" charset="0"/>
            </a:endParaRPr>
          </a:p>
          <a:p>
            <a:pPr defTabSz="781050" eaLnBrk="0" hangingPunct="0"/>
            <a:r>
              <a:rPr lang="ru-RU" sz="2000" b="1" i="1" dirty="0" smtClean="0">
                <a:solidFill>
                  <a:srgbClr val="FF0000"/>
                </a:solidFill>
                <a:latin typeface="Verdana" pitchFamily="34" charset="0"/>
              </a:rPr>
              <a:t>Цели: Ознакомится с содержанием военной политики, военной доктриной, региональными командованиями ВС РК, военно-технической базой.</a:t>
            </a:r>
          </a:p>
          <a:p>
            <a:pPr defTabSz="781050" eaLnBrk="0" hangingPunct="0"/>
            <a:r>
              <a:rPr lang="ru-RU" sz="2000" b="1" i="1" dirty="0" smtClean="0">
                <a:solidFill>
                  <a:srgbClr val="FF0000"/>
                </a:solidFill>
                <a:latin typeface="Verdana" pitchFamily="34" charset="0"/>
              </a:rPr>
              <a:t> </a:t>
            </a:r>
            <a:r>
              <a:rPr lang="ru-RU" sz="2000" b="1" i="1" dirty="0" smtClean="0">
                <a:solidFill>
                  <a:srgbClr val="FF0000"/>
                </a:solidFill>
                <a:latin typeface="Verdana" pitchFamily="34" charset="0"/>
              </a:rPr>
              <a:t>     Формирование у подрастающего поколения беззаветной преданности Родине, готовности к защите Республики Казахстан. </a:t>
            </a:r>
          </a:p>
          <a:p>
            <a:pPr algn="ctr" defTabSz="781050" eaLnBrk="0" hangingPunct="0"/>
            <a:endParaRPr lang="ru-RU" sz="2700" b="1" i="1" dirty="0" smtClean="0">
              <a:solidFill>
                <a:srgbClr val="FF0000"/>
              </a:solidFill>
              <a:latin typeface="Verdana" pitchFamily="34" charset="0"/>
            </a:endParaRPr>
          </a:p>
          <a:p>
            <a:pPr algn="ctr" defTabSz="781050" eaLnBrk="0" hangingPunct="0"/>
            <a:endParaRPr lang="ru-RU" sz="2700" b="1" i="1" dirty="0" smtClean="0">
              <a:solidFill>
                <a:srgbClr val="FF0000"/>
              </a:solidFill>
              <a:latin typeface="Verdana" pitchFamily="34" charset="0"/>
            </a:endParaRPr>
          </a:p>
          <a:p>
            <a:pPr defTabSz="781050" eaLnBrk="0" hangingPunct="0"/>
            <a:endParaRPr lang="ru-RU" sz="2400" b="1" i="1" dirty="0" smtClean="0">
              <a:solidFill>
                <a:srgbClr val="FF0000"/>
              </a:solidFill>
              <a:latin typeface="Verdana" pitchFamily="34" charset="0"/>
            </a:endParaRPr>
          </a:p>
          <a:p>
            <a:pPr defTabSz="781050" eaLnBrk="0" hangingPunct="0"/>
            <a:endParaRPr lang="ru-RU" sz="2700" b="1" i="1" dirty="0" smtClean="0">
              <a:solidFill>
                <a:srgbClr val="FF0000"/>
              </a:solidFill>
              <a:latin typeface="Verdana" pitchFamily="34" charset="0"/>
            </a:endParaRPr>
          </a:p>
          <a:p>
            <a:pPr defTabSz="781050" eaLnBrk="0" hangingPunct="0"/>
            <a:endParaRPr lang="ru-RU" sz="2400" b="1" i="1" dirty="0" smtClean="0">
              <a:solidFill>
                <a:srgbClr val="FF0000"/>
              </a:solidFill>
              <a:latin typeface="Verdana" pitchFamily="34" charset="0"/>
            </a:endParaRPr>
          </a:p>
          <a:p>
            <a:pPr algn="ctr" defTabSz="781050" eaLnBrk="0" hangingPunct="0"/>
            <a:endParaRPr lang="ru-RU" sz="2700" b="1" i="1" dirty="0" smtClean="0">
              <a:solidFill>
                <a:srgbClr val="FF0000"/>
              </a:solidFill>
              <a:latin typeface="Verdana" pitchFamily="34" charset="0"/>
            </a:endParaRPr>
          </a:p>
          <a:p>
            <a:pPr algn="ctr" defTabSz="781050" eaLnBrk="0" hangingPunct="0"/>
            <a:endParaRPr lang="ru-RU" sz="2700" b="1" i="1" dirty="0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032125" y="4983163"/>
            <a:ext cx="2085975" cy="29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172" tIns="39086" rIns="78172" bIns="39086">
            <a:spAutoFit/>
          </a:bodyPr>
          <a:lstStyle/>
          <a:p>
            <a:pPr algn="ctr" defTabSz="781050" eaLnBrk="0" hangingPunct="0"/>
            <a:r>
              <a:rPr lang="ru-RU" sz="1400" b="1" dirty="0" smtClean="0">
                <a:solidFill>
                  <a:srgbClr val="00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2011 </a:t>
            </a:r>
            <a:r>
              <a:rPr lang="ru-RU" sz="1400" b="1" dirty="0">
                <a:solidFill>
                  <a:srgbClr val="00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г.</a:t>
            </a:r>
          </a:p>
        </p:txBody>
      </p:sp>
    </p:spTree>
  </p:cSld>
  <p:clrMapOvr>
    <a:masterClrMapping/>
  </p:clrMapOvr>
  <p:transition spd="slow">
    <p:wheel spokes="2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692275" y="179388"/>
            <a:ext cx="6262688" cy="576262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sz="3200" b="1">
                <a:solidFill>
                  <a:srgbClr val="FF0000"/>
                </a:solidFill>
              </a:rPr>
              <a:t>Автомат Калашникова (АК-74)</a:t>
            </a:r>
          </a:p>
        </p:txBody>
      </p:sp>
      <p:pic>
        <p:nvPicPr>
          <p:cNvPr id="30723" name="Picture 3" descr="AK_7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218860">
            <a:off x="1260475" y="992188"/>
            <a:ext cx="1990725" cy="4803775"/>
          </a:xfrm>
          <a:noFill/>
          <a:ln/>
        </p:spPr>
      </p:pic>
      <p:graphicFrame>
        <p:nvGraphicFramePr>
          <p:cNvPr id="30724" name="Group 4"/>
          <p:cNvGraphicFramePr>
            <a:graphicFrameLocks noGrp="1"/>
          </p:cNvGraphicFramePr>
          <p:nvPr>
            <p:ph sz="quarter" idx="2"/>
          </p:nvPr>
        </p:nvGraphicFramePr>
        <p:xfrm>
          <a:off x="3852863" y="1254125"/>
          <a:ext cx="4078287" cy="3751264"/>
        </p:xfrm>
        <a:graphic>
          <a:graphicData uri="http://schemas.openxmlformats.org/drawingml/2006/table">
            <a:tbl>
              <a:tblPr/>
              <a:tblGrid>
                <a:gridCol w="2947987"/>
                <a:gridCol w="219075"/>
                <a:gridCol w="911225"/>
              </a:tblGrid>
              <a:tr h="374650">
                <a:tc gridSpan="2"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Масса, кг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3.6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76238">
                <a:tc gridSpan="2"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Калибр, мм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5.45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74650">
                <a:tc gridSpan="2"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Ёмкость магазина, шт.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74650">
                <a:tc gridSpan="2"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Боекомплект, шт.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270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76238">
                <a:tc gridSpan="2"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Боев. скоростр., в/мин.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40-100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74650">
                <a:tc gridSpan="2"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Прицельная дальность, 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1000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74650">
                <a:tc gridSpan="2"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Дальн. эффект. огня, 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 500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74650">
                <a:tc gridSpan="3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Дальн. прямого выстрела, 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 по грудной фигуре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440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465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 по ростовой фигуре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625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759" name="Text Box 39"/>
          <p:cNvSpPr txBox="1">
            <a:spLocks noChangeArrowheads="1"/>
          </p:cNvSpPr>
          <p:nvPr/>
        </p:nvSpPr>
        <p:spPr bwMode="auto">
          <a:xfrm>
            <a:off x="4530725" y="1395413"/>
            <a:ext cx="332263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4058" tIns="37029" rIns="74058" bIns="37029">
            <a:spAutoFit/>
          </a:bodyPr>
          <a:lstStyle/>
          <a:p>
            <a:pPr defTabSz="741363">
              <a:spcBef>
                <a:spcPct val="50000"/>
              </a:spcBef>
            </a:pPr>
            <a:endParaRPr lang="ru-RU" sz="1500"/>
          </a:p>
        </p:txBody>
      </p:sp>
      <p:sp>
        <p:nvSpPr>
          <p:cNvPr id="30760" name="Text Box 40"/>
          <p:cNvSpPr txBox="1">
            <a:spLocks noChangeArrowheads="1"/>
          </p:cNvSpPr>
          <p:nvPr/>
        </p:nvSpPr>
        <p:spPr bwMode="auto">
          <a:xfrm>
            <a:off x="4572000" y="1187450"/>
            <a:ext cx="3257550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4058" tIns="37029" rIns="74058" bIns="37029">
            <a:spAutoFit/>
          </a:bodyPr>
          <a:lstStyle/>
          <a:p>
            <a:pPr defTabSz="741363">
              <a:spcBef>
                <a:spcPct val="50000"/>
              </a:spcBef>
            </a:pPr>
            <a:endParaRPr lang="ru-RU" sz="1500"/>
          </a:p>
        </p:txBody>
      </p:sp>
      <p:pic>
        <p:nvPicPr>
          <p:cNvPr id="30761" name="Picture 41" descr="Копия Калашников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93675" y="179388"/>
            <a:ext cx="1282700" cy="1800225"/>
          </a:xfrm>
          <a:noFill/>
          <a:ln/>
        </p:spPr>
      </p:pic>
      <p:sp>
        <p:nvSpPr>
          <p:cNvPr id="30762" name="Text Box 42"/>
          <p:cNvSpPr txBox="1">
            <a:spLocks noChangeArrowheads="1"/>
          </p:cNvSpPr>
          <p:nvPr/>
        </p:nvSpPr>
        <p:spPr bwMode="auto">
          <a:xfrm>
            <a:off x="7862888" y="505936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26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4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4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476375" y="179388"/>
            <a:ext cx="6551613" cy="636587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sz="3200" b="1">
                <a:solidFill>
                  <a:srgbClr val="FF0000"/>
                </a:solidFill>
              </a:rPr>
              <a:t>Автомат Калашникова (АКС-74)</a:t>
            </a:r>
          </a:p>
        </p:txBody>
      </p:sp>
      <p:pic>
        <p:nvPicPr>
          <p:cNvPr id="31747" name="Picture 3" descr="1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1763713"/>
            <a:ext cx="3660775" cy="3384550"/>
          </a:xfrm>
          <a:noFill/>
          <a:ln/>
        </p:spPr>
      </p:pic>
      <p:graphicFrame>
        <p:nvGraphicFramePr>
          <p:cNvPr id="31748" name="Group 4"/>
          <p:cNvGraphicFramePr>
            <a:graphicFrameLocks noGrp="1"/>
          </p:cNvGraphicFramePr>
          <p:nvPr>
            <p:ph sz="quarter" idx="3"/>
          </p:nvPr>
        </p:nvGraphicFramePr>
        <p:xfrm>
          <a:off x="3852863" y="1547813"/>
          <a:ext cx="4176712" cy="3483780"/>
        </p:xfrm>
        <a:graphic>
          <a:graphicData uri="http://schemas.openxmlformats.org/drawingml/2006/table">
            <a:tbl>
              <a:tblPr/>
              <a:tblGrid>
                <a:gridCol w="3160712"/>
                <a:gridCol w="1016000"/>
              </a:tblGrid>
              <a:tr h="306388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Масса, кг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3.6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07975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Калибр, мм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5.45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Ёмкость магазина, шт.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07975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Боекомплект, шт.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270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Б/скоростр., в/мин.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40-100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Прицельная дальность, 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1000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07975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Д. эффект. огня, 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 500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06388"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Д. прямого выстрела, 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7975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 по грудной фигуре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440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 по ростовой фигуре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625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pic>
        <p:nvPicPr>
          <p:cNvPr id="31783" name="Picture 39" descr="Копия Калашников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46050" y="171450"/>
            <a:ext cx="1185863" cy="1665288"/>
          </a:xfrm>
          <a:noFill/>
          <a:ln/>
        </p:spPr>
      </p:pic>
      <p:sp>
        <p:nvSpPr>
          <p:cNvPr id="31784" name="Text Box 40"/>
          <p:cNvSpPr txBox="1">
            <a:spLocks noChangeArrowheads="1"/>
          </p:cNvSpPr>
          <p:nvPr/>
        </p:nvSpPr>
        <p:spPr bwMode="auto">
          <a:xfrm>
            <a:off x="7885113" y="505936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27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400"/>
                            </p:stCondLst>
                            <p:childTnLst>
                              <p:par>
                                <p:cTn id="1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4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3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44638" y="179388"/>
            <a:ext cx="6483350" cy="576262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sz="3000" b="1">
                <a:solidFill>
                  <a:srgbClr val="FF0000"/>
                </a:solidFill>
              </a:rPr>
              <a:t>Автомат Калашникова (АКС-74У)</a:t>
            </a:r>
          </a:p>
        </p:txBody>
      </p:sp>
      <p:pic>
        <p:nvPicPr>
          <p:cNvPr id="32771" name="Picture 3" descr="AKS_74U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8931538">
            <a:off x="755650" y="1763713"/>
            <a:ext cx="2060575" cy="4176712"/>
          </a:xfrm>
          <a:noFill/>
          <a:ln/>
        </p:spPr>
      </p:pic>
      <p:graphicFrame>
        <p:nvGraphicFramePr>
          <p:cNvPr id="32772" name="Group 4"/>
          <p:cNvGraphicFramePr>
            <a:graphicFrameLocks noGrp="1"/>
          </p:cNvGraphicFramePr>
          <p:nvPr>
            <p:ph sz="quarter" idx="2"/>
          </p:nvPr>
        </p:nvGraphicFramePr>
        <p:xfrm>
          <a:off x="3924300" y="1908175"/>
          <a:ext cx="4032250" cy="3135402"/>
        </p:xfrm>
        <a:graphic>
          <a:graphicData uri="http://schemas.openxmlformats.org/drawingml/2006/table">
            <a:tbl>
              <a:tblPr/>
              <a:tblGrid>
                <a:gridCol w="3173413"/>
                <a:gridCol w="858837"/>
              </a:tblGrid>
              <a:tr h="187325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Масса, кг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3.0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Калибр, мм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5.45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185738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Ёмкость магазина, шт.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Боекомплект, шт.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270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Б/скоростр., в/мин.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40-100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18256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Прицельная дальность, 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500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18256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Д. эффект. огня, 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 200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182563"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Д. прямого выстрела, 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 по грудной фигуре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360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pic>
        <p:nvPicPr>
          <p:cNvPr id="32804" name="Picture 36" descr="Копия Калашников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79388" y="179388"/>
            <a:ext cx="1128712" cy="1584325"/>
          </a:xfrm>
          <a:noFill/>
          <a:ln/>
        </p:spPr>
      </p:pic>
      <p:sp>
        <p:nvSpPr>
          <p:cNvPr id="32805" name="Text Box 37"/>
          <p:cNvSpPr txBox="1">
            <a:spLocks noChangeArrowheads="1"/>
          </p:cNvSpPr>
          <p:nvPr/>
        </p:nvSpPr>
        <p:spPr bwMode="auto">
          <a:xfrm>
            <a:off x="7864475" y="505936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28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400"/>
                            </p:stCondLst>
                            <p:childTnLst>
                              <p:par>
                                <p:cTn id="1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4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32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47813" y="179388"/>
            <a:ext cx="6503987" cy="576262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sz="3200" b="1">
                <a:solidFill>
                  <a:srgbClr val="FF0000"/>
                </a:solidFill>
              </a:rPr>
              <a:t>Пулемёт Калашникова (РПК-74)</a:t>
            </a:r>
          </a:p>
        </p:txBody>
      </p:sp>
      <p:pic>
        <p:nvPicPr>
          <p:cNvPr id="33795" name="Picture 3" descr="Пул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331913" y="1135063"/>
            <a:ext cx="5545137" cy="2428875"/>
          </a:xfrm>
          <a:noFill/>
          <a:ln/>
        </p:spPr>
      </p:pic>
      <p:graphicFrame>
        <p:nvGraphicFramePr>
          <p:cNvPr id="33796" name="Group 4"/>
          <p:cNvGraphicFramePr>
            <a:graphicFrameLocks noGrp="1"/>
          </p:cNvGraphicFramePr>
          <p:nvPr>
            <p:ph sz="quarter" idx="2"/>
          </p:nvPr>
        </p:nvGraphicFramePr>
        <p:xfrm>
          <a:off x="4140200" y="3563938"/>
          <a:ext cx="3790950" cy="1665288"/>
        </p:xfrm>
        <a:graphic>
          <a:graphicData uri="http://schemas.openxmlformats.org/drawingml/2006/table">
            <a:tbl>
              <a:tblPr/>
              <a:tblGrid>
                <a:gridCol w="2911475"/>
                <a:gridCol w="879475"/>
              </a:tblGrid>
              <a:tr h="331788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Прицельная дальность, 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1000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Д. эффект. огня, 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 500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3375"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Д. прямого выстрела, 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 по грудной фигуре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460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 по ростовой фигуре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640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33816" name="Group 24"/>
          <p:cNvGraphicFramePr>
            <a:graphicFrameLocks noGrp="1"/>
          </p:cNvGraphicFramePr>
          <p:nvPr/>
        </p:nvGraphicFramePr>
        <p:xfrm>
          <a:off x="225425" y="3563938"/>
          <a:ext cx="3770313" cy="1644652"/>
        </p:xfrm>
        <a:graphic>
          <a:graphicData uri="http://schemas.openxmlformats.org/drawingml/2006/table">
            <a:tbl>
              <a:tblPr/>
              <a:tblGrid>
                <a:gridCol w="2751138"/>
                <a:gridCol w="1019175"/>
              </a:tblGrid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Масса, кг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5.46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Калибр, мм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5.45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Ёмкость магазина, шт.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45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Боекомплект, шт.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900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Б/скоростр., в/мин.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50-150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pic>
        <p:nvPicPr>
          <p:cNvPr id="33836" name="Picture 44" descr="Копия Калашников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79388" y="179388"/>
            <a:ext cx="1185862" cy="1665287"/>
          </a:xfrm>
          <a:noFill/>
          <a:ln/>
        </p:spPr>
      </p:pic>
      <p:sp>
        <p:nvSpPr>
          <p:cNvPr id="33837" name="Text Box 45"/>
          <p:cNvSpPr txBox="1">
            <a:spLocks noChangeArrowheads="1"/>
          </p:cNvSpPr>
          <p:nvPr/>
        </p:nvSpPr>
        <p:spPr bwMode="auto">
          <a:xfrm>
            <a:off x="7956550" y="5076825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29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400"/>
                            </p:stCondLst>
                            <p:childTnLst>
                              <p:par>
                                <p:cTn id="1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10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400"/>
                            </p:stCondLst>
                            <p:childTnLst>
                              <p:par>
                                <p:cTn id="2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4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33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1619250" y="179388"/>
            <a:ext cx="6361113" cy="576262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sz="3200" b="1">
                <a:solidFill>
                  <a:srgbClr val="FF0000"/>
                </a:solidFill>
              </a:rPr>
              <a:t>Пулемёт Калашникова (ПКМ)</a:t>
            </a:r>
          </a:p>
        </p:txBody>
      </p:sp>
      <p:pic>
        <p:nvPicPr>
          <p:cNvPr id="34819" name="Picture 3" descr="Пул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331913" y="1116013"/>
            <a:ext cx="6011862" cy="2592387"/>
          </a:xfrm>
        </p:spPr>
      </p:pic>
      <p:graphicFrame>
        <p:nvGraphicFramePr>
          <p:cNvPr id="34820" name="Group 4"/>
          <p:cNvGraphicFramePr>
            <a:graphicFrameLocks noGrp="1"/>
          </p:cNvGraphicFramePr>
          <p:nvPr>
            <p:ph sz="quarter" idx="2"/>
          </p:nvPr>
        </p:nvGraphicFramePr>
        <p:xfrm>
          <a:off x="4211638" y="3638550"/>
          <a:ext cx="3790950" cy="1654176"/>
        </p:xfrm>
        <a:graphic>
          <a:graphicData uri="http://schemas.openxmlformats.org/drawingml/2006/table">
            <a:tbl>
              <a:tblPr/>
              <a:tblGrid>
                <a:gridCol w="2889250"/>
                <a:gridCol w="901700"/>
              </a:tblGrid>
              <a:tr h="32226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Масса, кг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7.5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Калибр, мм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7.62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Ёмкость магазина, шт.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200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Боекомплект, шт.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1200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Б/скоростр., в/мин.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250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34840" name="Group 24"/>
          <p:cNvGraphicFramePr>
            <a:graphicFrameLocks noGrp="1"/>
          </p:cNvGraphicFramePr>
          <p:nvPr>
            <p:ph sz="quarter" idx="3"/>
          </p:nvPr>
        </p:nvGraphicFramePr>
        <p:xfrm>
          <a:off x="277813" y="3627438"/>
          <a:ext cx="3790950" cy="1665288"/>
        </p:xfrm>
        <a:graphic>
          <a:graphicData uri="http://schemas.openxmlformats.org/drawingml/2006/table">
            <a:tbl>
              <a:tblPr/>
              <a:tblGrid>
                <a:gridCol w="2889250"/>
                <a:gridCol w="901700"/>
              </a:tblGrid>
              <a:tr h="333375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Прицельная дальность, м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1500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Д. эффект. огня, м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 800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3375"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Д. прямого выстрела, м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 по грудной фигуре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420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 по ростовой фигуре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640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pic>
        <p:nvPicPr>
          <p:cNvPr id="34860" name="Picture 44" descr="Копия Калашников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17488" y="179388"/>
            <a:ext cx="1185862" cy="1665287"/>
          </a:xfrm>
          <a:noFill/>
          <a:ln/>
        </p:spPr>
      </p:pic>
      <p:sp>
        <p:nvSpPr>
          <p:cNvPr id="34861" name="Text Box 45"/>
          <p:cNvSpPr txBox="1">
            <a:spLocks noChangeArrowheads="1"/>
          </p:cNvSpPr>
          <p:nvPr/>
        </p:nvSpPr>
        <p:spPr bwMode="auto">
          <a:xfrm>
            <a:off x="7956550" y="505936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30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400"/>
                            </p:stCondLst>
                            <p:childTnLst>
                              <p:par>
                                <p:cTn id="1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1000"/>
                                        <p:tgtEl>
                                          <p:spTgt spid="34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400"/>
                            </p:stCondLst>
                            <p:childTnLst>
                              <p:par>
                                <p:cTn id="2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4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34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IMG67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-7938"/>
            <a:ext cx="8280400" cy="5408613"/>
          </a:xfrm>
          <a:noFill/>
          <a:ln/>
        </p:spPr>
      </p:pic>
      <p:graphicFrame>
        <p:nvGraphicFramePr>
          <p:cNvPr id="35843" name="Group 3"/>
          <p:cNvGraphicFramePr>
            <a:graphicFrameLocks noGrp="1"/>
          </p:cNvGraphicFramePr>
          <p:nvPr/>
        </p:nvGraphicFramePr>
        <p:xfrm>
          <a:off x="179388" y="3662363"/>
          <a:ext cx="3840162" cy="1741890"/>
        </p:xfrm>
        <a:graphic>
          <a:graphicData uri="http://schemas.openxmlformats.org/drawingml/2006/table">
            <a:tbl>
              <a:tblPr/>
              <a:tblGrid>
                <a:gridCol w="2928937"/>
                <a:gridCol w="911225"/>
              </a:tblGrid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Масса, кг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4.3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Калибр, мм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7.62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Ёмкость магазина, шт.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Боекомплект, шт.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Б/скоростр., в/мин.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35863" name="Group 23"/>
          <p:cNvGraphicFramePr>
            <a:graphicFrameLocks noGrp="1"/>
          </p:cNvGraphicFramePr>
          <p:nvPr/>
        </p:nvGraphicFramePr>
        <p:xfrm>
          <a:off x="4140200" y="3654425"/>
          <a:ext cx="4002088" cy="1750640"/>
        </p:xfrm>
        <a:graphic>
          <a:graphicData uri="http://schemas.openxmlformats.org/drawingml/2006/table">
            <a:tbl>
              <a:tblPr/>
              <a:tblGrid>
                <a:gridCol w="3051175"/>
                <a:gridCol w="950913"/>
              </a:tblGrid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Прицельная дальность, м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1300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Д. эффект. огня, м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 800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Д. прямого выстрела, м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 по грудной фигуре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430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 по ростовой фигуре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660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35883" name="Rectangle 43"/>
          <p:cNvSpPr>
            <a:spLocks noGrp="1" noRot="1" noChangeArrowheads="1"/>
          </p:cNvSpPr>
          <p:nvPr>
            <p:ph type="title"/>
          </p:nvPr>
        </p:nvSpPr>
        <p:spPr>
          <a:xfrm>
            <a:off x="252413" y="36513"/>
            <a:ext cx="7775575" cy="612775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sz="3000" b="1">
                <a:solidFill>
                  <a:srgbClr val="FF0000"/>
                </a:solidFill>
              </a:rPr>
              <a:t>Снайперская винтовка Драгунова (СВД)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10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8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971550" y="1979613"/>
            <a:ext cx="6337300" cy="819150"/>
          </a:xfrm>
          <a:prstGeom prst="rect">
            <a:avLst/>
          </a:prstGeo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3300"/>
            </a:outerShdw>
          </a:effectLst>
        </p:spPr>
        <p:txBody>
          <a:bodyPr lIns="74058" tIns="37029" rIns="74058" bIns="37029">
            <a:spAutoFit/>
          </a:bodyPr>
          <a:lstStyle/>
          <a:p>
            <a:pPr algn="ctr" defTabSz="741363"/>
            <a:r>
              <a:rPr lang="ru-RU" sz="4900" b="1">
                <a:solidFill>
                  <a:srgbClr val="FF0000"/>
                </a:solidFill>
              </a:rPr>
              <a:t>Гранатомёты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7864475" y="505936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32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107950"/>
            <a:ext cx="7272337" cy="649288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sz="3400" b="1">
                <a:solidFill>
                  <a:srgbClr val="FF0000"/>
                </a:solidFill>
              </a:rPr>
              <a:t>Подствольный гранатомёт </a:t>
            </a:r>
            <a:r>
              <a:rPr lang="ru-RU" sz="3000" b="1">
                <a:solidFill>
                  <a:srgbClr val="FF0000"/>
                </a:solidFill>
              </a:rPr>
              <a:t>ГП-25</a:t>
            </a:r>
          </a:p>
        </p:txBody>
      </p:sp>
      <p:graphicFrame>
        <p:nvGraphicFramePr>
          <p:cNvPr id="37891" name="Group 3"/>
          <p:cNvGraphicFramePr>
            <a:graphicFrameLocks noGrp="1"/>
          </p:cNvGraphicFramePr>
          <p:nvPr/>
        </p:nvGraphicFramePr>
        <p:xfrm>
          <a:off x="101600" y="4232275"/>
          <a:ext cx="3843338" cy="1049181"/>
        </p:xfrm>
        <a:graphic>
          <a:graphicData uri="http://schemas.openxmlformats.org/drawingml/2006/table">
            <a:tbl>
              <a:tblPr/>
              <a:tblGrid>
                <a:gridCol w="2930525"/>
                <a:gridCol w="912813"/>
              </a:tblGrid>
              <a:tr h="327025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Масса, кг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1,5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Калибр, мм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Б/скорострельн, в/мин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4-5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37905" name="Group 17"/>
          <p:cNvGraphicFramePr>
            <a:graphicFrameLocks noGrp="1"/>
          </p:cNvGraphicFramePr>
          <p:nvPr/>
        </p:nvGraphicFramePr>
        <p:xfrm>
          <a:off x="4076700" y="4232275"/>
          <a:ext cx="4041775" cy="1050384"/>
        </p:xfrm>
        <a:graphic>
          <a:graphicData uri="http://schemas.openxmlformats.org/drawingml/2006/table">
            <a:tbl>
              <a:tblPr/>
              <a:tblGrid>
                <a:gridCol w="3101975"/>
                <a:gridCol w="939800"/>
              </a:tblGrid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Прицельная дальность, м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Вид боеприпасов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ВОГ-25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Боекомплект, шт.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pic>
        <p:nvPicPr>
          <p:cNvPr id="37919" name="Picture 31" descr="Гран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836738" y="1187450"/>
            <a:ext cx="4608512" cy="2736850"/>
          </a:xfrm>
        </p:spPr>
      </p:pic>
      <p:sp>
        <p:nvSpPr>
          <p:cNvPr id="37920" name="Text Box 32"/>
          <p:cNvSpPr txBox="1">
            <a:spLocks noChangeArrowheads="1"/>
          </p:cNvSpPr>
          <p:nvPr/>
        </p:nvSpPr>
        <p:spPr bwMode="auto">
          <a:xfrm>
            <a:off x="7935913" y="3651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33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00"/>
                            </p:stCondLst>
                            <p:childTnLst>
                              <p:par>
                                <p:cTn id="2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9750" y="36513"/>
            <a:ext cx="7200900" cy="863600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sz="2800" b="1">
                <a:solidFill>
                  <a:srgbClr val="FF0000"/>
                </a:solidFill>
              </a:rPr>
              <a:t>Автоматический гранатомёт АГС-17 «Пламя»</a:t>
            </a:r>
          </a:p>
        </p:txBody>
      </p:sp>
      <p:graphicFrame>
        <p:nvGraphicFramePr>
          <p:cNvPr id="38915" name="Group 3"/>
          <p:cNvGraphicFramePr>
            <a:graphicFrameLocks noGrp="1"/>
          </p:cNvGraphicFramePr>
          <p:nvPr/>
        </p:nvGraphicFramePr>
        <p:xfrm>
          <a:off x="101600" y="4313238"/>
          <a:ext cx="3843338" cy="1045134"/>
        </p:xfrm>
        <a:graphic>
          <a:graphicData uri="http://schemas.openxmlformats.org/drawingml/2006/table">
            <a:tbl>
              <a:tblPr/>
              <a:tblGrid>
                <a:gridCol w="2930525"/>
                <a:gridCol w="912813"/>
              </a:tblGrid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Масса, кг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31.0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Калибр, мм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Б/скорострельн, в/мин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40-50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38929" name="Group 17"/>
          <p:cNvGraphicFramePr>
            <a:graphicFrameLocks noGrp="1"/>
          </p:cNvGraphicFramePr>
          <p:nvPr/>
        </p:nvGraphicFramePr>
        <p:xfrm>
          <a:off x="4076700" y="4313238"/>
          <a:ext cx="4041775" cy="1050384"/>
        </p:xfrm>
        <a:graphic>
          <a:graphicData uri="http://schemas.openxmlformats.org/drawingml/2006/table">
            <a:tbl>
              <a:tblPr/>
              <a:tblGrid>
                <a:gridCol w="3101975"/>
                <a:gridCol w="939800"/>
              </a:tblGrid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Прицельная дальность, м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1700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Вид боеприпасов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ВОГ-17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Боекомплект, шт.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180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pic>
        <p:nvPicPr>
          <p:cNvPr id="38943" name="Picture 31" descr="3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616075" y="1214438"/>
            <a:ext cx="5048250" cy="2998787"/>
          </a:xfrm>
          <a:noFill/>
          <a:ln/>
        </p:spPr>
      </p:pic>
      <p:sp>
        <p:nvSpPr>
          <p:cNvPr id="38944" name="Text Box 32"/>
          <p:cNvSpPr txBox="1">
            <a:spLocks noChangeArrowheads="1"/>
          </p:cNvSpPr>
          <p:nvPr/>
        </p:nvSpPr>
        <p:spPr bwMode="auto">
          <a:xfrm>
            <a:off x="7864475" y="34925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34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107950"/>
            <a:ext cx="7343775" cy="576263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sz="3400" b="1">
                <a:solidFill>
                  <a:srgbClr val="FF0000"/>
                </a:solidFill>
              </a:rPr>
              <a:t> </a:t>
            </a:r>
            <a:r>
              <a:rPr lang="ru-RU" sz="3000" b="1">
                <a:solidFill>
                  <a:srgbClr val="FF0000"/>
                </a:solidFill>
              </a:rPr>
              <a:t>Противотанковый гранатомёт РПГ-7</a:t>
            </a:r>
          </a:p>
        </p:txBody>
      </p:sp>
      <p:graphicFrame>
        <p:nvGraphicFramePr>
          <p:cNvPr id="39939" name="Group 3"/>
          <p:cNvGraphicFramePr>
            <a:graphicFrameLocks noGrp="1"/>
          </p:cNvGraphicFramePr>
          <p:nvPr/>
        </p:nvGraphicFramePr>
        <p:xfrm>
          <a:off x="161925" y="4313238"/>
          <a:ext cx="3841750" cy="1045134"/>
        </p:xfrm>
        <a:graphic>
          <a:graphicData uri="http://schemas.openxmlformats.org/drawingml/2006/table">
            <a:tbl>
              <a:tblPr/>
              <a:tblGrid>
                <a:gridCol w="2930525"/>
                <a:gridCol w="911225"/>
              </a:tblGrid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Масса, кг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6.3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Калибр, мм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Б/скорострельн., в/мин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4-6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39953" name="Group 17"/>
          <p:cNvGraphicFramePr>
            <a:graphicFrameLocks noGrp="1"/>
          </p:cNvGraphicFramePr>
          <p:nvPr/>
        </p:nvGraphicFramePr>
        <p:xfrm>
          <a:off x="4135438" y="4313238"/>
          <a:ext cx="4043362" cy="1050384"/>
        </p:xfrm>
        <a:graphic>
          <a:graphicData uri="http://schemas.openxmlformats.org/drawingml/2006/table">
            <a:tbl>
              <a:tblPr/>
              <a:tblGrid>
                <a:gridCol w="3103562"/>
                <a:gridCol w="939800"/>
              </a:tblGrid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Прицельная дальность, м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Вид боеприпасов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ПГ-7В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Боекомплект, шт.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pic>
        <p:nvPicPr>
          <p:cNvPr id="39967" name="Picture 31" descr="РПГ 7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44575" y="900113"/>
            <a:ext cx="6105525" cy="2952750"/>
          </a:xfrm>
          <a:noFill/>
          <a:ln/>
        </p:spPr>
      </p:pic>
      <p:sp>
        <p:nvSpPr>
          <p:cNvPr id="39968" name="Text Box 32"/>
          <p:cNvSpPr txBox="1">
            <a:spLocks noChangeArrowheads="1"/>
          </p:cNvSpPr>
          <p:nvPr/>
        </p:nvSpPr>
        <p:spPr bwMode="auto">
          <a:xfrm>
            <a:off x="7885113" y="3651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35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9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3050" y="179388"/>
            <a:ext cx="7707313" cy="4949841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pPr algn="l"/>
            <a:r>
              <a:rPr lang="ru-RU" sz="1800" i="1" dirty="0" smtClean="0">
                <a:solidFill>
                  <a:srgbClr val="7030A0"/>
                </a:solidFill>
              </a:rPr>
              <a:t>    </a:t>
            </a:r>
            <a:r>
              <a:rPr lang="ru-RU" sz="1400" i="1" dirty="0" smtClean="0">
                <a:solidFill>
                  <a:srgbClr val="7030A0"/>
                </a:solidFill>
              </a:rPr>
              <a:t>За годы независимости в </a:t>
            </a:r>
            <a:r>
              <a:rPr lang="ru-RU" sz="1400" i="1" dirty="0" smtClean="0">
                <a:solidFill>
                  <a:srgbClr val="7030A0"/>
                </a:solidFill>
              </a:rPr>
              <a:t>К</a:t>
            </a:r>
            <a:r>
              <a:rPr lang="ru-RU" sz="1400" i="1" dirty="0" smtClean="0">
                <a:solidFill>
                  <a:srgbClr val="7030A0"/>
                </a:solidFill>
              </a:rPr>
              <a:t>азахстане создана реальная система обеспечения военной безопасности и защиты национальных интересов государства. Созданы условия для дальнейшего реформирования и модернизации, укрепления материально-технической базы, технического совершенствования Вооруженных Сил, разработаны эффективные мероприятия по дальнейшему развитию армии Казахстана.</a:t>
            </a:r>
            <a:br>
              <a:rPr lang="ru-RU" sz="1400" i="1" dirty="0" smtClean="0">
                <a:solidFill>
                  <a:srgbClr val="7030A0"/>
                </a:solidFill>
              </a:rPr>
            </a:br>
            <a:r>
              <a:rPr lang="ru-RU" sz="1400" i="1" dirty="0" smtClean="0">
                <a:solidFill>
                  <a:srgbClr val="7030A0"/>
                </a:solidFill>
              </a:rPr>
              <a:t> </a:t>
            </a:r>
            <a:r>
              <a:rPr lang="ru-RU" sz="1400" i="1" dirty="0" smtClean="0">
                <a:solidFill>
                  <a:srgbClr val="7030A0"/>
                </a:solidFill>
              </a:rPr>
              <a:t>   В своем выступлении в газете «Казахстанская правда» от 6 мая 2006 года </a:t>
            </a:r>
            <a:r>
              <a:rPr lang="ru-RU" sz="1400" i="1" dirty="0" err="1" smtClean="0">
                <a:solidFill>
                  <a:srgbClr val="7030A0"/>
                </a:solidFill>
              </a:rPr>
              <a:t>Халык</a:t>
            </a:r>
            <a:r>
              <a:rPr lang="ru-RU" sz="1400" i="1" dirty="0" smtClean="0">
                <a:solidFill>
                  <a:srgbClr val="7030A0"/>
                </a:solidFill>
              </a:rPr>
              <a:t> </a:t>
            </a:r>
            <a:r>
              <a:rPr lang="ru-RU" sz="1400" i="1" dirty="0" err="1" smtClean="0">
                <a:solidFill>
                  <a:srgbClr val="7030A0"/>
                </a:solidFill>
              </a:rPr>
              <a:t>Кахарманы</a:t>
            </a:r>
            <a:r>
              <a:rPr lang="ru-RU" sz="1400" i="1" dirty="0" smtClean="0">
                <a:solidFill>
                  <a:srgbClr val="7030A0"/>
                </a:solidFill>
              </a:rPr>
              <a:t>, Министр Обороны РК генерал армии </a:t>
            </a:r>
            <a:r>
              <a:rPr lang="ru-RU" sz="1400" i="1" dirty="0" err="1" smtClean="0">
                <a:solidFill>
                  <a:srgbClr val="7030A0"/>
                </a:solidFill>
              </a:rPr>
              <a:t>Мухтар</a:t>
            </a:r>
            <a:r>
              <a:rPr lang="ru-RU" sz="1400" i="1" dirty="0" smtClean="0">
                <a:solidFill>
                  <a:srgbClr val="7030A0"/>
                </a:solidFill>
              </a:rPr>
              <a:t> </a:t>
            </a:r>
            <a:r>
              <a:rPr lang="ru-RU" sz="1400" i="1" dirty="0" err="1" smtClean="0">
                <a:solidFill>
                  <a:srgbClr val="7030A0"/>
                </a:solidFill>
              </a:rPr>
              <a:t>Капашевич</a:t>
            </a:r>
            <a:r>
              <a:rPr lang="ru-RU" sz="1400" i="1" dirty="0" smtClean="0">
                <a:solidFill>
                  <a:srgbClr val="7030A0"/>
                </a:solidFill>
              </a:rPr>
              <a:t> </a:t>
            </a:r>
            <a:r>
              <a:rPr lang="ru-RU" sz="1400" i="1" dirty="0" err="1" smtClean="0">
                <a:solidFill>
                  <a:srgbClr val="7030A0"/>
                </a:solidFill>
              </a:rPr>
              <a:t>Алтынбаев</a:t>
            </a:r>
            <a:r>
              <a:rPr lang="ru-RU" sz="1400" i="1" dirty="0" smtClean="0">
                <a:solidFill>
                  <a:srgbClr val="7030A0"/>
                </a:solidFill>
              </a:rPr>
              <a:t> отметил, что 7 мая 1992 года Президент Страны Нурсултан </a:t>
            </a:r>
            <a:r>
              <a:rPr lang="ru-RU" sz="1400" i="1" dirty="0" err="1" smtClean="0">
                <a:solidFill>
                  <a:srgbClr val="7030A0"/>
                </a:solidFill>
              </a:rPr>
              <a:t>Абишевич</a:t>
            </a:r>
            <a:r>
              <a:rPr lang="ru-RU" sz="1400" i="1" dirty="0" smtClean="0">
                <a:solidFill>
                  <a:srgbClr val="7030A0"/>
                </a:solidFill>
              </a:rPr>
              <a:t> Назарбаев подписал указ о создании  ВСРК и что под его непосредственным руководством, исходя из сложившейся тогда обстановки, создавались условия для формирования армии, предназначение которой – защита независимости, территориальной целостности Казахстана.</a:t>
            </a:r>
            <a:br>
              <a:rPr lang="ru-RU" sz="1400" i="1" dirty="0" smtClean="0">
                <a:solidFill>
                  <a:srgbClr val="7030A0"/>
                </a:solidFill>
              </a:rPr>
            </a:br>
            <a:r>
              <a:rPr lang="ru-RU" sz="1400" i="1" dirty="0" smtClean="0">
                <a:solidFill>
                  <a:srgbClr val="7030A0"/>
                </a:solidFill>
              </a:rPr>
              <a:t> </a:t>
            </a:r>
            <a:r>
              <a:rPr lang="ru-RU" sz="1400" i="1" dirty="0" smtClean="0">
                <a:solidFill>
                  <a:srgbClr val="7030A0"/>
                </a:solidFill>
              </a:rPr>
              <a:t>   Глава государства подчеркнул, что: «Великая честь – иметь возможность защищать Родину в рядах Вооруженных Сил Казахстана. Мы мирная страна. У нас нет претензий к другим государствам, тем более к соседям. Но чтобы защищать независимость, свои границы, страна должна всегда иметь высокомобильную, хорошо оснащенную армию и надежных всесторонне подготовленных защитников Отечества».</a:t>
            </a:r>
            <a:br>
              <a:rPr lang="ru-RU" sz="1400" i="1" dirty="0" smtClean="0">
                <a:solidFill>
                  <a:srgbClr val="7030A0"/>
                </a:solidFill>
              </a:rPr>
            </a:br>
            <a:r>
              <a:rPr lang="ru-RU" sz="1400" i="1" dirty="0" smtClean="0">
                <a:solidFill>
                  <a:srgbClr val="7030A0"/>
                </a:solidFill>
              </a:rPr>
              <a:t> </a:t>
            </a:r>
            <a:r>
              <a:rPr lang="ru-RU" sz="1400" i="1" dirty="0" smtClean="0">
                <a:solidFill>
                  <a:srgbClr val="7030A0"/>
                </a:solidFill>
              </a:rPr>
              <a:t>Основное содержание военной политики и направления военного строительства на начальном этапе были определены в Военной доктрине РК, принятой 1993 году. Наряду с другими законодательными и нормативными правовыми актами она сыграла положительную роль в обеспечении военной безопасности, военном строительстве на этапе становления суверенного государства.</a:t>
            </a:r>
            <a:endParaRPr lang="ru-RU" sz="14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898525" y="1463675"/>
            <a:ext cx="6592888" cy="2268538"/>
          </a:xfrm>
          <a:prstGeom prst="rect">
            <a:avLst/>
          </a:prstGeo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3300"/>
            </a:outerShdw>
          </a:effectLst>
        </p:spPr>
        <p:txBody>
          <a:bodyPr wrap="none" lIns="74058" tIns="37029" rIns="74058" bIns="37029">
            <a:spAutoFit/>
          </a:bodyPr>
          <a:lstStyle/>
          <a:p>
            <a:pPr algn="ctr" defTabSz="741363"/>
            <a:r>
              <a:rPr lang="ru-RU" sz="4800" b="1">
                <a:solidFill>
                  <a:srgbClr val="FF0000"/>
                </a:solidFill>
              </a:rPr>
              <a:t>Противотанковые</a:t>
            </a:r>
          </a:p>
          <a:p>
            <a:pPr algn="ctr" defTabSz="741363"/>
            <a:r>
              <a:rPr lang="ru-RU" sz="4800" b="1">
                <a:solidFill>
                  <a:srgbClr val="FF0000"/>
                </a:solidFill>
              </a:rPr>
              <a:t>управляемые</a:t>
            </a:r>
          </a:p>
          <a:p>
            <a:pPr algn="ctr" defTabSz="741363"/>
            <a:r>
              <a:rPr lang="ru-RU" sz="4800" b="1">
                <a:solidFill>
                  <a:srgbClr val="FF0000"/>
                </a:solidFill>
              </a:rPr>
              <a:t>ракетные комплексы</a:t>
            </a: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7862888" y="505936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36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4213" y="107950"/>
            <a:ext cx="6778625" cy="647700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sz="3400" b="1">
                <a:solidFill>
                  <a:srgbClr val="FF0000"/>
                </a:solidFill>
              </a:rPr>
              <a:t>ПТУР 9К115 «Метис»</a:t>
            </a:r>
          </a:p>
        </p:txBody>
      </p:sp>
      <p:pic>
        <p:nvPicPr>
          <p:cNvPr id="41987" name="Picture 3" descr="IMG440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clrChange>
              <a:clrFrom>
                <a:srgbClr val="60676D"/>
              </a:clrFrom>
              <a:clrTo>
                <a:srgbClr val="60676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979613" y="828675"/>
            <a:ext cx="4327525" cy="2501900"/>
          </a:xfrm>
          <a:noFill/>
          <a:ln/>
        </p:spPr>
      </p:pic>
      <p:graphicFrame>
        <p:nvGraphicFramePr>
          <p:cNvPr id="41988" name="Group 4"/>
          <p:cNvGraphicFramePr>
            <a:graphicFrameLocks noGrp="1"/>
          </p:cNvGraphicFramePr>
          <p:nvPr/>
        </p:nvGraphicFramePr>
        <p:xfrm>
          <a:off x="107950" y="3492500"/>
          <a:ext cx="3987800" cy="1741890"/>
        </p:xfrm>
        <a:graphic>
          <a:graphicData uri="http://schemas.openxmlformats.org/drawingml/2006/table">
            <a:tbl>
              <a:tblPr/>
              <a:tblGrid>
                <a:gridCol w="3073400"/>
                <a:gridCol w="914400"/>
              </a:tblGrid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Масса, кг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16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Калибр, мм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93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Бронепробиваемость,мм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230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Боекомплект, шт.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Б/скоростр., в/мин.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4-5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42008" name="Group 24"/>
          <p:cNvGraphicFramePr>
            <a:graphicFrameLocks noGrp="1"/>
          </p:cNvGraphicFramePr>
          <p:nvPr/>
        </p:nvGraphicFramePr>
        <p:xfrm>
          <a:off x="4211638" y="3492500"/>
          <a:ext cx="4006850" cy="1750640"/>
        </p:xfrm>
        <a:graphic>
          <a:graphicData uri="http://schemas.openxmlformats.org/drawingml/2006/table">
            <a:tbl>
              <a:tblPr/>
              <a:tblGrid>
                <a:gridCol w="3132137"/>
                <a:gridCol w="874713"/>
              </a:tblGrid>
              <a:tr h="330200"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Прицельная дальность, м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-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min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-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max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 gridSpan="2"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Управление полуавт.по проводам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0200">
                <a:tc gridSpan="2"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На вооружении в 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пто мср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2025" name="Text Box 41"/>
          <p:cNvSpPr txBox="1">
            <a:spLocks noChangeArrowheads="1"/>
          </p:cNvSpPr>
          <p:nvPr/>
        </p:nvSpPr>
        <p:spPr bwMode="auto">
          <a:xfrm>
            <a:off x="7864475" y="3651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37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8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8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827088" y="1908175"/>
            <a:ext cx="6551612" cy="804863"/>
          </a:xfrm>
          <a:prstGeom prst="rect">
            <a:avLst/>
          </a:prstGeo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3300"/>
            </a:outerShdw>
          </a:effectLst>
        </p:spPr>
        <p:txBody>
          <a:bodyPr lIns="74058" tIns="37029" rIns="74058" bIns="37029">
            <a:spAutoFit/>
          </a:bodyPr>
          <a:lstStyle/>
          <a:p>
            <a:pPr algn="ctr" defTabSz="741363"/>
            <a:r>
              <a:rPr lang="ru-RU" sz="4800" b="1">
                <a:solidFill>
                  <a:srgbClr val="FF0000"/>
                </a:solidFill>
              </a:rPr>
              <a:t>Бронетранспортёры</a:t>
            </a: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7862888" y="505936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38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692275" y="107950"/>
            <a:ext cx="4752975" cy="684213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b="1">
                <a:solidFill>
                  <a:srgbClr val="FF0000"/>
                </a:solidFill>
              </a:rPr>
              <a:t>БТР-80</a:t>
            </a:r>
          </a:p>
        </p:txBody>
      </p:sp>
      <p:pic>
        <p:nvPicPr>
          <p:cNvPr id="44035" name="Picture 3" descr="IMG97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clrChange>
              <a:clrFrom>
                <a:srgbClr val="596B6F"/>
              </a:clrFrom>
              <a:clrTo>
                <a:srgbClr val="596B6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692275" y="847725"/>
            <a:ext cx="4752975" cy="2500313"/>
          </a:xfrm>
          <a:noFill/>
          <a:ln/>
        </p:spPr>
      </p:pic>
      <p:graphicFrame>
        <p:nvGraphicFramePr>
          <p:cNvPr id="44036" name="Group 4"/>
          <p:cNvGraphicFramePr>
            <a:graphicFrameLocks noGrp="1"/>
          </p:cNvGraphicFramePr>
          <p:nvPr/>
        </p:nvGraphicFramePr>
        <p:xfrm>
          <a:off x="31750" y="3381375"/>
          <a:ext cx="3914775" cy="2019300"/>
        </p:xfrm>
        <a:graphic>
          <a:graphicData uri="http://schemas.openxmlformats.org/drawingml/2006/table">
            <a:tbl>
              <a:tblPr/>
              <a:tblGrid>
                <a:gridCol w="3260725"/>
                <a:gridCol w="654050"/>
              </a:tblGrid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Боевая масса, т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13.6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Экипаж/ десант, чел.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2/8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Вооружение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б/к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14,5-мм крупнокалиб. КПВТ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Б/скорострельность в/мин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70-80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Приц. дальность стрельбы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2000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44059" name="Group 27"/>
          <p:cNvGraphicFramePr>
            <a:graphicFrameLocks noGrp="1"/>
          </p:cNvGraphicFramePr>
          <p:nvPr/>
        </p:nvGraphicFramePr>
        <p:xfrm>
          <a:off x="4076700" y="3381375"/>
          <a:ext cx="4171950" cy="2019302"/>
        </p:xfrm>
        <a:graphic>
          <a:graphicData uri="http://schemas.openxmlformats.org/drawingml/2006/table">
            <a:tbl>
              <a:tblPr/>
              <a:tblGrid>
                <a:gridCol w="3335338"/>
                <a:gridCol w="836612"/>
              </a:tblGrid>
              <a:tr h="32385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7,62-мм пулемёт ПКТ, б/к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2000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5438"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Максимальн. скорость, км/ч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-по грунту/ шоссе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55/85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 на плаву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10-12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Мощность двигателя, л/с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260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Запас хода, км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44082" name="Text Box 50"/>
          <p:cNvSpPr txBox="1">
            <a:spLocks noChangeArrowheads="1"/>
          </p:cNvSpPr>
          <p:nvPr/>
        </p:nvSpPr>
        <p:spPr bwMode="auto">
          <a:xfrm>
            <a:off x="7862888" y="3651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39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44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btr80_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692275" y="755650"/>
            <a:ext cx="4760913" cy="2541588"/>
          </a:xfrm>
          <a:noFill/>
          <a:ln/>
        </p:spPr>
      </p:pic>
      <p:sp>
        <p:nvSpPr>
          <p:cNvPr id="46083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1692275" y="92075"/>
            <a:ext cx="4752975" cy="592138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sz="3400" b="1">
                <a:solidFill>
                  <a:srgbClr val="FF0000"/>
                </a:solidFill>
              </a:rPr>
              <a:t>БТР-90</a:t>
            </a:r>
          </a:p>
        </p:txBody>
      </p:sp>
      <p:graphicFrame>
        <p:nvGraphicFramePr>
          <p:cNvPr id="46084" name="Group 4"/>
          <p:cNvGraphicFramePr>
            <a:graphicFrameLocks noGrp="1"/>
          </p:cNvGraphicFramePr>
          <p:nvPr/>
        </p:nvGraphicFramePr>
        <p:xfrm>
          <a:off x="31750" y="3381375"/>
          <a:ext cx="3914775" cy="1979613"/>
        </p:xfrm>
        <a:graphic>
          <a:graphicData uri="http://schemas.openxmlformats.org/drawingml/2006/table">
            <a:tbl>
              <a:tblPr/>
              <a:tblGrid>
                <a:gridCol w="3260725"/>
                <a:gridCol w="654050"/>
              </a:tblGrid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Боевая масса, т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18.7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Экипаж/ десант, чел.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3/7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Вооружение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30-мм авт. пушка 2А72, б/к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Б/скорострельность в/мин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250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Приц. дальность стрельбы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4000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46107" name="Group 27"/>
          <p:cNvGraphicFramePr>
            <a:graphicFrameLocks noGrp="1"/>
          </p:cNvGraphicFramePr>
          <p:nvPr/>
        </p:nvGraphicFramePr>
        <p:xfrm>
          <a:off x="4076700" y="3381375"/>
          <a:ext cx="4171950" cy="1979613"/>
        </p:xfrm>
        <a:graphic>
          <a:graphicData uri="http://schemas.openxmlformats.org/drawingml/2006/table">
            <a:tbl>
              <a:tblPr/>
              <a:tblGrid>
                <a:gridCol w="3335338"/>
                <a:gridCol w="836612"/>
              </a:tblGrid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7.62-мм пулемёт ПКТ, б/к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2000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Максимальн. скорость, км/ч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-по грунту/ шоссе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50/70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 на плаву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10-12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Мощность двигателя, л/с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Запас хода, км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600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46130" name="Text Box 50"/>
          <p:cNvSpPr txBox="1">
            <a:spLocks noChangeArrowheads="1"/>
          </p:cNvSpPr>
          <p:nvPr/>
        </p:nvSpPr>
        <p:spPr bwMode="auto">
          <a:xfrm>
            <a:off x="7864475" y="3651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41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46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971550" y="1692275"/>
            <a:ext cx="6335713" cy="1536700"/>
          </a:xfrm>
          <a:prstGeom prst="rect">
            <a:avLst/>
          </a:prstGeo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3300"/>
            </a:outerShdw>
          </a:effectLst>
        </p:spPr>
        <p:txBody>
          <a:bodyPr lIns="74058" tIns="37029" rIns="74058" bIns="37029">
            <a:spAutoFit/>
          </a:bodyPr>
          <a:lstStyle/>
          <a:p>
            <a:pPr algn="ctr" defTabSz="741363"/>
            <a:r>
              <a:rPr lang="ru-RU" sz="4800" b="1">
                <a:solidFill>
                  <a:srgbClr val="CC0000"/>
                </a:solidFill>
              </a:rPr>
              <a:t>Боевые машины</a:t>
            </a:r>
          </a:p>
          <a:p>
            <a:pPr algn="ctr" defTabSz="741363"/>
            <a:r>
              <a:rPr lang="ru-RU" sz="4800" b="1">
                <a:solidFill>
                  <a:srgbClr val="CC0000"/>
                </a:solidFill>
              </a:rPr>
              <a:t>пехоты</a:t>
            </a: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7862888" y="505936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43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bmp2_17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31938" y="612775"/>
            <a:ext cx="5216525" cy="2695575"/>
          </a:xfrm>
          <a:noFill/>
          <a:ln/>
        </p:spPr>
      </p:pic>
      <p:sp>
        <p:nvSpPr>
          <p:cNvPr id="49155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1547813" y="107950"/>
            <a:ext cx="5184775" cy="420688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b="1">
                <a:solidFill>
                  <a:srgbClr val="CC0000"/>
                </a:solidFill>
              </a:rPr>
              <a:t>БМП-2</a:t>
            </a:r>
          </a:p>
        </p:txBody>
      </p:sp>
      <p:graphicFrame>
        <p:nvGraphicFramePr>
          <p:cNvPr id="49156" name="Group 4"/>
          <p:cNvGraphicFramePr>
            <a:graphicFrameLocks noGrp="1"/>
          </p:cNvGraphicFramePr>
          <p:nvPr/>
        </p:nvGraphicFramePr>
        <p:xfrm>
          <a:off x="0" y="3421063"/>
          <a:ext cx="3914775" cy="1979613"/>
        </p:xfrm>
        <a:graphic>
          <a:graphicData uri="http://schemas.openxmlformats.org/drawingml/2006/table">
            <a:tbl>
              <a:tblPr/>
              <a:tblGrid>
                <a:gridCol w="3325813"/>
                <a:gridCol w="588962"/>
              </a:tblGrid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Боевая масса, т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14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Экипаж/ десант, чел.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3/7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Вооружение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30-мм авт. пушка 2А42, б/к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Б/скорострельность в/мин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250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Приц. дальность стрельбы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4000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49179" name="Group 27"/>
          <p:cNvGraphicFramePr>
            <a:graphicFrameLocks noGrp="1"/>
          </p:cNvGraphicFramePr>
          <p:nvPr/>
        </p:nvGraphicFramePr>
        <p:xfrm>
          <a:off x="4108450" y="3421063"/>
          <a:ext cx="4171950" cy="1979613"/>
        </p:xfrm>
        <a:graphic>
          <a:graphicData uri="http://schemas.openxmlformats.org/drawingml/2006/table">
            <a:tbl>
              <a:tblPr/>
              <a:tblGrid>
                <a:gridCol w="3335338"/>
                <a:gridCol w="836612"/>
              </a:tblGrid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7,62-мм пулемёт ПКТ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2000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Максимальн. скорость, км/ч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-по грунту/ шоссе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45/65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 на плаву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7-9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Мощность двигателя, л/с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Запас хода, км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500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49202" name="Text Box 50"/>
          <p:cNvSpPr txBox="1">
            <a:spLocks noChangeArrowheads="1"/>
          </p:cNvSpPr>
          <p:nvPr/>
        </p:nvSpPr>
        <p:spPr bwMode="auto">
          <a:xfrm>
            <a:off x="7864475" y="3651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44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49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692275" y="36513"/>
            <a:ext cx="4608513" cy="534987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sz="3400" b="1">
                <a:solidFill>
                  <a:srgbClr val="FF0000"/>
                </a:solidFill>
              </a:rPr>
              <a:t>БМП-3</a:t>
            </a:r>
          </a:p>
        </p:txBody>
      </p:sp>
      <p:pic>
        <p:nvPicPr>
          <p:cNvPr id="50179" name="Picture 3" descr="IMG7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clrChange>
              <a:clrFrom>
                <a:srgbClr val="80817B"/>
              </a:clrFrom>
              <a:clrTo>
                <a:srgbClr val="80817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619250" y="684213"/>
            <a:ext cx="4752975" cy="2592387"/>
          </a:xfrm>
          <a:noFill/>
          <a:ln/>
        </p:spPr>
      </p:pic>
      <p:graphicFrame>
        <p:nvGraphicFramePr>
          <p:cNvPr id="50180" name="Group 4"/>
          <p:cNvGraphicFramePr>
            <a:graphicFrameLocks noGrp="1"/>
          </p:cNvGraphicFramePr>
          <p:nvPr/>
        </p:nvGraphicFramePr>
        <p:xfrm>
          <a:off x="31750" y="3381375"/>
          <a:ext cx="3914775" cy="1979613"/>
        </p:xfrm>
        <a:graphic>
          <a:graphicData uri="http://schemas.openxmlformats.org/drawingml/2006/table">
            <a:tbl>
              <a:tblPr/>
              <a:tblGrid>
                <a:gridCol w="3325813"/>
                <a:gridCol w="588962"/>
              </a:tblGrid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Боевая масса, т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18,7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Экипаж/ десант, чел.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3/7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Вооружение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30-мм авт. пушка 2А72, б/к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Приц. дальность стрельбы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4000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100-мм орудие-пуск.уст., б/к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50203" name="Group 27"/>
          <p:cNvGraphicFramePr>
            <a:graphicFrameLocks noGrp="1"/>
          </p:cNvGraphicFramePr>
          <p:nvPr/>
        </p:nvGraphicFramePr>
        <p:xfrm>
          <a:off x="4076700" y="3381375"/>
          <a:ext cx="4171950" cy="1970648"/>
        </p:xfrm>
        <a:graphic>
          <a:graphicData uri="http://schemas.openxmlformats.org/drawingml/2006/table">
            <a:tbl>
              <a:tblPr/>
              <a:tblGrid>
                <a:gridCol w="3335338"/>
                <a:gridCol w="836612"/>
              </a:tblGrid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3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×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7,62-мм пулемёта ПКТ, б/к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6000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Максимальн. скорость, км/ч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-по грунту/ шоссе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50/70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 на плаву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10-12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Мощность двигателя, л/с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Запас хода, км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600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50226" name="Text Box 50"/>
          <p:cNvSpPr txBox="1">
            <a:spLocks noChangeArrowheads="1"/>
          </p:cNvSpPr>
          <p:nvPr/>
        </p:nvSpPr>
        <p:spPr bwMode="auto">
          <a:xfrm>
            <a:off x="7862888" y="3651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45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50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116013" y="36513"/>
            <a:ext cx="6048375" cy="576262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sz="3400" b="1">
                <a:solidFill>
                  <a:srgbClr val="FF3300"/>
                </a:solidFill>
              </a:rPr>
              <a:t>БМП-3</a:t>
            </a: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7885113" y="505936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46</a:t>
            </a:r>
          </a:p>
        </p:txBody>
      </p:sp>
      <p:pic>
        <p:nvPicPr>
          <p:cNvPr id="51204" name="БМП-3.wmv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1116013" y="755650"/>
            <a:ext cx="6048375" cy="4537075"/>
          </a:xfrm>
        </p:spPr>
      </p:pic>
    </p:spTree>
  </p:cSld>
  <p:clrMapOvr>
    <a:masterClrMapping/>
  </p:clrMapOvr>
  <p:transition spd="slow">
    <p:diamond/>
    <p:sndAc>
      <p:stSnd>
        <p:snd r:embed="rId3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420" fill="hold"/>
                                        <p:tgtEl>
                                          <p:spTgt spid="512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120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12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12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04"/>
                  </p:tgtEl>
                </p:cond>
              </p:nextCondLst>
            </p:seq>
          </p:childTnLst>
        </p:cTn>
      </p:par>
    </p:tnLst>
    <p:bldLst>
      <p:bldP spid="5120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2195513" y="2052638"/>
            <a:ext cx="3673475" cy="804862"/>
          </a:xfrm>
          <a:prstGeom prst="rect">
            <a:avLst/>
          </a:prstGeo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3300"/>
            </a:outerShdw>
          </a:effectLst>
        </p:spPr>
        <p:txBody>
          <a:bodyPr lIns="74058" tIns="37029" rIns="74058" bIns="37029">
            <a:spAutoFit/>
          </a:bodyPr>
          <a:lstStyle/>
          <a:p>
            <a:pPr algn="ctr" defTabSz="741363"/>
            <a:r>
              <a:rPr lang="ru-RU" sz="4800" b="1">
                <a:solidFill>
                  <a:srgbClr val="FF0000"/>
                </a:solidFill>
              </a:rPr>
              <a:t>Танки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7862888" y="505936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47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3050" y="179388"/>
            <a:ext cx="7707313" cy="4592651"/>
          </a:xfrm>
          <a:solidFill>
            <a:srgbClr val="00FFFF"/>
          </a:solidFill>
        </p:spPr>
        <p:txBody>
          <a:bodyPr/>
          <a:lstStyle/>
          <a:p>
            <a:pPr algn="l"/>
            <a:r>
              <a:rPr lang="ru-RU" sz="1600" i="1" dirty="0" smtClean="0">
                <a:solidFill>
                  <a:srgbClr val="7030A0"/>
                </a:solidFill>
              </a:rPr>
              <a:t>    Наша страна присоединилась к Договору о нераспространения ядерного оружия, добровольно отказавшись от прав на ядерный арсенал. В рамках деятельности по созданию системы коллективной безопасности в регионе Казахстан стал участником Договора о коллективной безопасности государств –участников СНГ.</a:t>
            </a:r>
            <a:br>
              <a:rPr lang="ru-RU" sz="1600" i="1" dirty="0" smtClean="0">
                <a:solidFill>
                  <a:srgbClr val="7030A0"/>
                </a:solidFill>
              </a:rPr>
            </a:br>
            <a:r>
              <a:rPr lang="ru-RU" sz="1600" i="1" dirty="0" smtClean="0">
                <a:solidFill>
                  <a:srgbClr val="7030A0"/>
                </a:solidFill>
              </a:rPr>
              <a:t> </a:t>
            </a:r>
            <a:r>
              <a:rPr lang="ru-RU" sz="1600" i="1" dirty="0" smtClean="0">
                <a:solidFill>
                  <a:srgbClr val="7030A0"/>
                </a:solidFill>
              </a:rPr>
              <a:t>    Вопросы укрепления национальной безопасности и в первую очередь ее военной составляющей тесно связываются с разработкой новой  военной доктриной страны.</a:t>
            </a:r>
            <a:br>
              <a:rPr lang="ru-RU" sz="1600" i="1" dirty="0" smtClean="0">
                <a:solidFill>
                  <a:srgbClr val="7030A0"/>
                </a:solidFill>
              </a:rPr>
            </a:br>
            <a:r>
              <a:rPr lang="ru-RU" sz="1600" i="1" dirty="0" smtClean="0">
                <a:solidFill>
                  <a:srgbClr val="7030A0"/>
                </a:solidFill>
              </a:rPr>
              <a:t> </a:t>
            </a:r>
            <a:r>
              <a:rPr lang="ru-RU" sz="1600" i="1" dirty="0" smtClean="0">
                <a:solidFill>
                  <a:srgbClr val="7030A0"/>
                </a:solidFill>
              </a:rPr>
              <a:t>   В настоящее время утверждена Государственная программа развития Вооруженных Сил, других войск и воинских формирований на 2006-2010 годы, которая предусматривает комплексное развитие военной организации страны. </a:t>
            </a:r>
            <a:r>
              <a:rPr lang="ru-RU" sz="1600" i="1" dirty="0" smtClean="0">
                <a:solidFill>
                  <a:srgbClr val="7030A0"/>
                </a:solidFill>
              </a:rPr>
              <a:t>Государственная программа </a:t>
            </a:r>
            <a:r>
              <a:rPr lang="ru-RU" sz="1600" i="1" dirty="0" smtClean="0">
                <a:solidFill>
                  <a:srgbClr val="7030A0"/>
                </a:solidFill>
              </a:rPr>
              <a:t> направлена на обеспечение боевой готовности </a:t>
            </a:r>
            <a:r>
              <a:rPr lang="ru-RU" sz="1600" i="1" dirty="0" smtClean="0">
                <a:solidFill>
                  <a:srgbClr val="7030A0"/>
                </a:solidFill>
              </a:rPr>
              <a:t>Вооруженных </a:t>
            </a:r>
            <a:r>
              <a:rPr lang="ru-RU" sz="1600" i="1" dirty="0" smtClean="0">
                <a:solidFill>
                  <a:srgbClr val="7030A0"/>
                </a:solidFill>
              </a:rPr>
              <a:t>Сил, повышение их боеспособности  и  в итоге- на обеспечение гарантированной способности армии выполнить возложенные на нее задачи, включая миротворческие, гуманитарные и иные миссии.</a:t>
            </a:r>
            <a:endParaRPr lang="ru-RU" sz="16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PICT138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692275" y="612775"/>
            <a:ext cx="4968875" cy="2657475"/>
          </a:xfrm>
          <a:solidFill>
            <a:schemeClr val="hlink"/>
          </a:solidFill>
          <a:ln/>
        </p:spPr>
      </p:pic>
      <p:sp>
        <p:nvSpPr>
          <p:cNvPr id="53251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1692275" y="71438"/>
            <a:ext cx="4968875" cy="468312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sz="3400" b="1">
                <a:solidFill>
                  <a:srgbClr val="FF0000"/>
                </a:solidFill>
              </a:rPr>
              <a:t>Т-72</a:t>
            </a:r>
          </a:p>
        </p:txBody>
      </p:sp>
      <p:graphicFrame>
        <p:nvGraphicFramePr>
          <p:cNvPr id="53252" name="Group 4"/>
          <p:cNvGraphicFramePr>
            <a:graphicFrameLocks noGrp="1"/>
          </p:cNvGraphicFramePr>
          <p:nvPr/>
        </p:nvGraphicFramePr>
        <p:xfrm>
          <a:off x="0" y="3348038"/>
          <a:ext cx="3914775" cy="1944689"/>
        </p:xfrm>
        <a:graphic>
          <a:graphicData uri="http://schemas.openxmlformats.org/drawingml/2006/table">
            <a:tbl>
              <a:tblPr/>
              <a:tblGrid>
                <a:gridCol w="3325813"/>
                <a:gridCol w="588962"/>
              </a:tblGrid>
              <a:tr h="32385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Боевая масса, т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41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Экипаж, чел.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3850"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Вооружение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125-мм ГП 2А46, б/к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44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Приц. дальность стрельбы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4000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12,7-мм зен.пулем.НСВТ, б/к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53275" name="Group 27"/>
          <p:cNvGraphicFramePr>
            <a:graphicFrameLocks noGrp="1"/>
          </p:cNvGraphicFramePr>
          <p:nvPr/>
        </p:nvGraphicFramePr>
        <p:xfrm>
          <a:off x="4108450" y="3348038"/>
          <a:ext cx="4171950" cy="1917888"/>
        </p:xfrm>
        <a:graphic>
          <a:graphicData uri="http://schemas.openxmlformats.org/drawingml/2006/table">
            <a:tbl>
              <a:tblPr/>
              <a:tblGrid>
                <a:gridCol w="3335338"/>
                <a:gridCol w="836612"/>
              </a:tblGrid>
              <a:tr h="3175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7,62-мм пулемёт ПКТ, б/к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2000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19088"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Максимальн. скорость, км/ч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-по грунту/ шоссе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45/70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 под водой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5-7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Мощность двигателя, л/с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780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Запас хода, км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700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53298" name="Text Box 50"/>
          <p:cNvSpPr txBox="1">
            <a:spLocks noChangeArrowheads="1"/>
          </p:cNvSpPr>
          <p:nvPr/>
        </p:nvSpPr>
        <p:spPr bwMode="auto">
          <a:xfrm>
            <a:off x="7862888" y="3651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48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3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3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5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PICT139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814513" y="684213"/>
            <a:ext cx="4630737" cy="2590800"/>
          </a:xfrm>
          <a:noFill/>
          <a:ln/>
        </p:spPr>
      </p:pic>
      <p:sp>
        <p:nvSpPr>
          <p:cNvPr id="54275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1836738" y="107950"/>
            <a:ext cx="4608512" cy="504825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b="1">
                <a:solidFill>
                  <a:srgbClr val="FF0000"/>
                </a:solidFill>
              </a:rPr>
              <a:t>Т-80У</a:t>
            </a:r>
          </a:p>
        </p:txBody>
      </p:sp>
      <p:graphicFrame>
        <p:nvGraphicFramePr>
          <p:cNvPr id="54276" name="Group 4"/>
          <p:cNvGraphicFramePr>
            <a:graphicFrameLocks noGrp="1"/>
          </p:cNvGraphicFramePr>
          <p:nvPr/>
        </p:nvGraphicFramePr>
        <p:xfrm>
          <a:off x="107950" y="3348038"/>
          <a:ext cx="3914775" cy="1979613"/>
        </p:xfrm>
        <a:graphic>
          <a:graphicData uri="http://schemas.openxmlformats.org/drawingml/2006/table">
            <a:tbl>
              <a:tblPr/>
              <a:tblGrid>
                <a:gridCol w="3325813"/>
                <a:gridCol w="588962"/>
              </a:tblGrid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Боевая масса, т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Экипаж, чел.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Вооружение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125-мм ГП 2А46М1, б/к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44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Приц. дальность стрельбы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4000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12,7-мм зен.пулем.НСВТ, б/к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54299" name="Group 27"/>
          <p:cNvGraphicFramePr>
            <a:graphicFrameLocks noGrp="1"/>
          </p:cNvGraphicFramePr>
          <p:nvPr/>
        </p:nvGraphicFramePr>
        <p:xfrm>
          <a:off x="4140200" y="3348038"/>
          <a:ext cx="4027488" cy="1979613"/>
        </p:xfrm>
        <a:graphic>
          <a:graphicData uri="http://schemas.openxmlformats.org/drawingml/2006/table">
            <a:tbl>
              <a:tblPr/>
              <a:tblGrid>
                <a:gridCol w="3219450"/>
                <a:gridCol w="808038"/>
              </a:tblGrid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7,62-мм пулемёт ПКТ, б/к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2000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Максимальн. скорость, км/ч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-по грунту/ шоссе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45/65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 под водой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5-7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Мощность двигателя, л/с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1250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Запас хода, км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54322" name="Text Box 50"/>
          <p:cNvSpPr txBox="1">
            <a:spLocks noChangeArrowheads="1"/>
          </p:cNvSpPr>
          <p:nvPr/>
        </p:nvSpPr>
        <p:spPr bwMode="auto">
          <a:xfrm>
            <a:off x="7862888" y="3651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49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4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5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117600" y="109538"/>
            <a:ext cx="5975350" cy="503237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sz="3400" b="1">
                <a:solidFill>
                  <a:srgbClr val="FF3300"/>
                </a:solidFill>
              </a:rPr>
              <a:t>Танк Т-80</a:t>
            </a:r>
            <a:endParaRPr lang="ru-RU" sz="3400"/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7864475" y="505936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50</a:t>
            </a:r>
          </a:p>
        </p:txBody>
      </p:sp>
      <p:pic>
        <p:nvPicPr>
          <p:cNvPr id="55300" name="Танк T-80.wmv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1116013" y="793750"/>
            <a:ext cx="5976937" cy="4483100"/>
          </a:xfrm>
        </p:spPr>
      </p:pic>
    </p:spTree>
  </p:cSld>
  <p:clrMapOvr>
    <a:masterClrMapping/>
  </p:clrMapOvr>
  <p:transition spd="slow">
    <p:diamond/>
    <p:sndAc>
      <p:stSnd>
        <p:snd r:embed="rId3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3667" fill="hold"/>
                                        <p:tgtEl>
                                          <p:spTgt spid="553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5300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53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53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300"/>
                  </p:tgtEl>
                </p:cond>
              </p:nextCondLst>
            </p:seq>
          </p:childTnLst>
        </p:cTn>
      </p:par>
    </p:tnLst>
    <p:bldLst>
      <p:bldP spid="5529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u25_35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908175" y="612775"/>
            <a:ext cx="4608513" cy="2663825"/>
          </a:xfrm>
          <a:noFill/>
          <a:ln/>
        </p:spPr>
      </p:pic>
      <p:sp>
        <p:nvSpPr>
          <p:cNvPr id="56323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1908175" y="0"/>
            <a:ext cx="4608513" cy="539750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b="1">
                <a:solidFill>
                  <a:srgbClr val="FF0000"/>
                </a:solidFill>
              </a:rPr>
              <a:t>Т-90</a:t>
            </a:r>
          </a:p>
        </p:txBody>
      </p:sp>
      <p:graphicFrame>
        <p:nvGraphicFramePr>
          <p:cNvPr id="56324" name="Group 4"/>
          <p:cNvGraphicFramePr>
            <a:graphicFrameLocks noGrp="1"/>
          </p:cNvGraphicFramePr>
          <p:nvPr/>
        </p:nvGraphicFramePr>
        <p:xfrm>
          <a:off x="31750" y="3348038"/>
          <a:ext cx="3914775" cy="1979613"/>
        </p:xfrm>
        <a:graphic>
          <a:graphicData uri="http://schemas.openxmlformats.org/drawingml/2006/table">
            <a:tbl>
              <a:tblPr/>
              <a:tblGrid>
                <a:gridCol w="3325813"/>
                <a:gridCol w="588962"/>
              </a:tblGrid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Боевая масса, т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46,5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Экипаж, чел.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Вооружение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125-мм ГП 2А46М2, б/к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43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Приц. дальность стрельбы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4000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12,7-мм зен.пулем.НСВТ, б/к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56347" name="Group 27"/>
          <p:cNvGraphicFramePr>
            <a:graphicFrameLocks noGrp="1"/>
          </p:cNvGraphicFramePr>
          <p:nvPr/>
        </p:nvGraphicFramePr>
        <p:xfrm>
          <a:off x="4076700" y="3348038"/>
          <a:ext cx="4171950" cy="1969061"/>
        </p:xfrm>
        <a:graphic>
          <a:graphicData uri="http://schemas.openxmlformats.org/drawingml/2006/table">
            <a:tbl>
              <a:tblPr/>
              <a:tblGrid>
                <a:gridCol w="3335338"/>
                <a:gridCol w="836612"/>
              </a:tblGrid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7,62-мм пулемёт ПКТ, б/к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2000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19088"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Максимальн. скорость, км/ч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-по грунту/ шоссе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45/60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- под водой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5-7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Мощность двигателя, л/с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840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Запас хода, км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600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56370" name="Text Box 50"/>
          <p:cNvSpPr txBox="1">
            <a:spLocks noChangeArrowheads="1"/>
          </p:cNvSpPr>
          <p:nvPr/>
        </p:nvSpPr>
        <p:spPr bwMode="auto">
          <a:xfrm>
            <a:off x="7862888" y="34925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51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3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3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56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187450" y="107950"/>
            <a:ext cx="5905500" cy="576263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sz="3400" b="1">
                <a:solidFill>
                  <a:srgbClr val="FF3300"/>
                </a:solidFill>
              </a:rPr>
              <a:t>Танк Т-90</a:t>
            </a:r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7862888" y="505936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52</a:t>
            </a:r>
          </a:p>
        </p:txBody>
      </p:sp>
      <p:pic>
        <p:nvPicPr>
          <p:cNvPr id="57348" name="Танк Т-90s_1.wmv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1187450" y="828675"/>
            <a:ext cx="5905500" cy="4429125"/>
          </a:xfrm>
        </p:spPr>
      </p:pic>
    </p:spTree>
  </p:cSld>
  <p:clrMapOvr>
    <a:masterClrMapping/>
  </p:clrMapOvr>
  <p:transition spd="slow">
    <p:diamond/>
    <p:sndAc>
      <p:stSnd>
        <p:snd r:embed="rId3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1020" fill="hold"/>
                                        <p:tgtEl>
                                          <p:spTgt spid="573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7348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73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73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48"/>
                  </p:tgtEl>
                </p:cond>
              </p:nextCondLst>
            </p:seq>
          </p:childTnLst>
        </p:cTn>
      </p:par>
    </p:tnLst>
    <p:bldLst>
      <p:bldP spid="5734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1476375" y="1979613"/>
            <a:ext cx="5327650" cy="819150"/>
          </a:xfrm>
          <a:prstGeom prst="rect">
            <a:avLst/>
          </a:prstGeo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3300"/>
            </a:outerShdw>
          </a:effectLst>
        </p:spPr>
        <p:txBody>
          <a:bodyPr lIns="74058" tIns="37029" rIns="74058" bIns="37029">
            <a:spAutoFit/>
          </a:bodyPr>
          <a:lstStyle/>
          <a:p>
            <a:pPr algn="ctr" defTabSz="741363"/>
            <a:r>
              <a:rPr lang="ru-RU" sz="4900" b="1">
                <a:solidFill>
                  <a:srgbClr val="FF0000"/>
                </a:solidFill>
              </a:rPr>
              <a:t>Миномёты</a:t>
            </a: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7862888" y="505936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53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PM07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668463" y="971550"/>
            <a:ext cx="4919662" cy="2952750"/>
          </a:xfrm>
          <a:noFill/>
          <a:ln/>
        </p:spPr>
      </p:pic>
      <p:sp>
        <p:nvSpPr>
          <p:cNvPr id="59395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1116013" y="36513"/>
            <a:ext cx="5976937" cy="863600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sz="2800" b="1">
                <a:solidFill>
                  <a:srgbClr val="FF0000"/>
                </a:solidFill>
              </a:rPr>
              <a:t>Автоматический миномёт 2Б9</a:t>
            </a:r>
            <a:br>
              <a:rPr lang="ru-RU" sz="2800" b="1">
                <a:solidFill>
                  <a:srgbClr val="FF0000"/>
                </a:solidFill>
              </a:rPr>
            </a:br>
            <a:r>
              <a:rPr lang="ru-RU" sz="2800" b="1">
                <a:solidFill>
                  <a:srgbClr val="FF0000"/>
                </a:solidFill>
              </a:rPr>
              <a:t> «Василёк»</a:t>
            </a:r>
          </a:p>
        </p:txBody>
      </p:sp>
      <p:graphicFrame>
        <p:nvGraphicFramePr>
          <p:cNvPr id="59396" name="Group 4"/>
          <p:cNvGraphicFramePr>
            <a:graphicFrameLocks noGrp="1"/>
          </p:cNvGraphicFramePr>
          <p:nvPr/>
        </p:nvGraphicFramePr>
        <p:xfrm>
          <a:off x="161925" y="4002088"/>
          <a:ext cx="3914775" cy="1319213"/>
        </p:xfrm>
        <a:graphic>
          <a:graphicData uri="http://schemas.openxmlformats.org/drawingml/2006/table">
            <a:tbl>
              <a:tblPr/>
              <a:tblGrid>
                <a:gridCol w="3325813"/>
                <a:gridCol w="588962"/>
              </a:tblGrid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Боевая масса, кг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Калибр, мм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82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Дальность стрельбы, км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4.3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Б/скорострельность в/мин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59413" name="Group 21"/>
          <p:cNvGraphicFramePr>
            <a:graphicFrameLocks noGrp="1"/>
          </p:cNvGraphicFramePr>
          <p:nvPr/>
        </p:nvGraphicFramePr>
        <p:xfrm>
          <a:off x="4141788" y="4002088"/>
          <a:ext cx="3976687" cy="1319213"/>
        </p:xfrm>
        <a:graphic>
          <a:graphicData uri="http://schemas.openxmlformats.org/drawingml/2006/table">
            <a:tbl>
              <a:tblPr/>
              <a:tblGrid>
                <a:gridCol w="3074987"/>
                <a:gridCol w="901700"/>
              </a:tblGrid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Боекомплект, шт.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Расчёт, чел.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База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букс.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Состоит на вооружении </a:t>
                      </a: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минбатр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9429" name="Text Box 37"/>
          <p:cNvSpPr txBox="1">
            <a:spLocks noChangeArrowheads="1"/>
          </p:cNvSpPr>
          <p:nvPr/>
        </p:nvSpPr>
        <p:spPr bwMode="auto">
          <a:xfrm>
            <a:off x="7864475" y="3651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54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71550" y="36513"/>
            <a:ext cx="6265863" cy="647700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sz="3400" b="1">
                <a:solidFill>
                  <a:srgbClr val="FF0000"/>
                </a:solidFill>
              </a:rPr>
              <a:t>Миномёт 2Б14 «Поднос»</a:t>
            </a:r>
          </a:p>
        </p:txBody>
      </p:sp>
      <p:pic>
        <p:nvPicPr>
          <p:cNvPr id="60419" name="Picture 3" descr="IMG66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clrChange>
              <a:clrFrom>
                <a:srgbClr val="636176"/>
              </a:clrFrom>
              <a:clrTo>
                <a:srgbClr val="636176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84213" y="747713"/>
            <a:ext cx="6911975" cy="3128962"/>
          </a:xfrm>
          <a:noFill/>
          <a:ln/>
        </p:spPr>
      </p:pic>
      <p:graphicFrame>
        <p:nvGraphicFramePr>
          <p:cNvPr id="60420" name="Group 4"/>
          <p:cNvGraphicFramePr>
            <a:graphicFrameLocks noGrp="1"/>
          </p:cNvGraphicFramePr>
          <p:nvPr/>
        </p:nvGraphicFramePr>
        <p:xfrm>
          <a:off x="100013" y="4005263"/>
          <a:ext cx="3976687" cy="1330325"/>
        </p:xfrm>
        <a:graphic>
          <a:graphicData uri="http://schemas.openxmlformats.org/drawingml/2006/table">
            <a:tbl>
              <a:tblPr/>
              <a:tblGrid>
                <a:gridCol w="3348037"/>
                <a:gridCol w="628650"/>
              </a:tblGrid>
              <a:tr h="339725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Боевая масса, кг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Калибр, мм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82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Дальность стрельбы, км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4.9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Б/скорострельность в/мин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60437" name="Group 21"/>
          <p:cNvGraphicFramePr>
            <a:graphicFrameLocks noGrp="1"/>
          </p:cNvGraphicFramePr>
          <p:nvPr/>
        </p:nvGraphicFramePr>
        <p:xfrm>
          <a:off x="4203700" y="4005263"/>
          <a:ext cx="3976688" cy="1319213"/>
        </p:xfrm>
        <a:graphic>
          <a:graphicData uri="http://schemas.openxmlformats.org/drawingml/2006/table">
            <a:tbl>
              <a:tblPr/>
              <a:tblGrid>
                <a:gridCol w="2870200"/>
                <a:gridCol w="1106488"/>
              </a:tblGrid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Боекомплект, шт.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200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Расчёт, чел.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База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перенос.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Состоит на вооружении </a:t>
                      </a: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минбатр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0453" name="Text Box 37"/>
          <p:cNvSpPr txBox="1">
            <a:spLocks noChangeArrowheads="1"/>
          </p:cNvSpPr>
          <p:nvPr/>
        </p:nvSpPr>
        <p:spPr bwMode="auto">
          <a:xfrm>
            <a:off x="7862888" y="3651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55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8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8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60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60475" y="0"/>
            <a:ext cx="5616575" cy="539750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sz="3200" b="1">
                <a:solidFill>
                  <a:srgbClr val="FF0000"/>
                </a:solidFill>
              </a:rPr>
              <a:t>Миномёт 2С12 «Сани»</a:t>
            </a:r>
          </a:p>
        </p:txBody>
      </p:sp>
      <p:graphicFrame>
        <p:nvGraphicFramePr>
          <p:cNvPr id="61478" name="Group 38"/>
          <p:cNvGraphicFramePr>
            <a:graphicFrameLocks noGrp="1"/>
          </p:cNvGraphicFramePr>
          <p:nvPr/>
        </p:nvGraphicFramePr>
        <p:xfrm>
          <a:off x="100013" y="4005263"/>
          <a:ext cx="3913187" cy="1330325"/>
        </p:xfrm>
        <a:graphic>
          <a:graphicData uri="http://schemas.openxmlformats.org/drawingml/2006/table">
            <a:tbl>
              <a:tblPr/>
              <a:tblGrid>
                <a:gridCol w="3248025"/>
                <a:gridCol w="665162"/>
              </a:tblGrid>
              <a:tr h="339725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Боевая масса, кг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610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Калибр, мм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Дальность стрельбы, км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7.2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Б/скорострельность в/мин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61460" name="Group 20"/>
          <p:cNvGraphicFramePr>
            <a:graphicFrameLocks noGrp="1"/>
          </p:cNvGraphicFramePr>
          <p:nvPr/>
        </p:nvGraphicFramePr>
        <p:xfrm>
          <a:off x="4203700" y="4005263"/>
          <a:ext cx="3976688" cy="1319213"/>
        </p:xfrm>
        <a:graphic>
          <a:graphicData uri="http://schemas.openxmlformats.org/drawingml/2006/table">
            <a:tbl>
              <a:tblPr/>
              <a:tblGrid>
                <a:gridCol w="2870200"/>
                <a:gridCol w="1106488"/>
              </a:tblGrid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Боекомплект, шт.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80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Расчёт, чел.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База</a:t>
                      </a: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буксир.</a:t>
                      </a:r>
                    </a:p>
                  </a:txBody>
                  <a:tcPr marL="29157" marR="29157" marT="37904" marB="379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 gridSpan="2"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Состоит на вооружении </a:t>
                      </a: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минбатр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29157" marR="29157" marT="37904" marB="379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76" name="Picture 36" descr="PM0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268538" y="606425"/>
            <a:ext cx="3671887" cy="3284538"/>
          </a:xfrm>
          <a:noFill/>
          <a:ln/>
        </p:spPr>
      </p:pic>
      <p:sp>
        <p:nvSpPr>
          <p:cNvPr id="61477" name="Text Box 37"/>
          <p:cNvSpPr txBox="1">
            <a:spLocks noChangeArrowheads="1"/>
          </p:cNvSpPr>
          <p:nvPr/>
        </p:nvSpPr>
        <p:spPr bwMode="auto">
          <a:xfrm>
            <a:off x="7862888" y="3651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56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61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61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4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61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8163" y="107950"/>
            <a:ext cx="7273925" cy="576263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sz="2400" b="1">
                <a:solidFill>
                  <a:srgbClr val="FF3300"/>
                </a:solidFill>
              </a:rPr>
              <a:t>Зенитная самоходная установка «Тунгуска-М»</a:t>
            </a:r>
          </a:p>
        </p:txBody>
      </p:sp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7862888" y="505936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58</a:t>
            </a:r>
          </a:p>
        </p:txBody>
      </p:sp>
      <p:pic>
        <p:nvPicPr>
          <p:cNvPr id="63492" name="Тунгуска-М .wmv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1187450" y="828675"/>
            <a:ext cx="5905500" cy="4429125"/>
          </a:xfrm>
        </p:spPr>
      </p:pic>
    </p:spTree>
  </p:cSld>
  <p:clrMapOvr>
    <a:masterClrMapping/>
  </p:clrMapOvr>
  <p:transition spd="slow">
    <p:diamond/>
    <p:sndAc>
      <p:stSnd>
        <p:snd r:embed="rId3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9220" fill="hold"/>
                                        <p:tgtEl>
                                          <p:spTgt spid="634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3492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34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634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492"/>
                  </p:tgtEl>
                </p:cond>
              </p:nextCondLst>
            </p:seq>
          </p:childTnLst>
        </p:cTn>
      </p:par>
    </p:tnLst>
    <p:bldLst>
      <p:bldP spid="6349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110" y="271445"/>
            <a:ext cx="7867678" cy="5000660"/>
          </a:xfr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/>
          <a:lstStyle/>
          <a:p>
            <a:pPr algn="l"/>
            <a:r>
              <a:rPr lang="ru-RU" sz="1800" i="1" dirty="0" smtClean="0">
                <a:solidFill>
                  <a:srgbClr val="7030A0"/>
                </a:solidFill>
              </a:rPr>
              <a:t>Впервые военные округа появились на территории Казахстана, когда Республика находилась в составе  СССР. Казахстанская ССР входила в состав Краснознаменного Среднеазиатского военного округа.</a:t>
            </a:r>
            <a:br>
              <a:rPr lang="ru-RU" sz="1800" i="1" dirty="0" smtClean="0">
                <a:solidFill>
                  <a:srgbClr val="7030A0"/>
                </a:solidFill>
              </a:rPr>
            </a:br>
            <a:r>
              <a:rPr lang="ru-RU" sz="1800" i="1" dirty="0" smtClean="0">
                <a:solidFill>
                  <a:srgbClr val="7030A0"/>
                </a:solidFill>
              </a:rPr>
              <a:t> Согласно Указа  Президента от 7 мая 2003 года №1085 «О мерах по дальнейшему совершенствованию структуры ВС РК» определены новые зоны ответственности региональных командований в пределах границ административно-территориальных единиц Республики Казахстан:</a:t>
            </a:r>
            <a:br>
              <a:rPr lang="ru-RU" sz="1800" i="1" dirty="0" smtClean="0">
                <a:solidFill>
                  <a:srgbClr val="7030A0"/>
                </a:solidFill>
              </a:rPr>
            </a:br>
            <a:r>
              <a:rPr lang="ru-RU" sz="1800" i="1" dirty="0" smtClean="0">
                <a:solidFill>
                  <a:srgbClr val="7030A0"/>
                </a:solidFill>
              </a:rPr>
              <a:t> </a:t>
            </a:r>
            <a:r>
              <a:rPr lang="ru-RU" sz="1800" i="1" dirty="0" smtClean="0">
                <a:solidFill>
                  <a:srgbClr val="7030A0"/>
                </a:solidFill>
              </a:rPr>
              <a:t> </a:t>
            </a:r>
            <a:r>
              <a:rPr lang="ru-RU" sz="1600" i="1" dirty="0" smtClean="0">
                <a:solidFill>
                  <a:srgbClr val="7030A0"/>
                </a:solidFill>
              </a:rPr>
              <a:t/>
            </a:r>
            <a:br>
              <a:rPr lang="ru-RU" sz="1600" i="1" dirty="0" smtClean="0">
                <a:solidFill>
                  <a:srgbClr val="7030A0"/>
                </a:solidFill>
              </a:rPr>
            </a:br>
            <a:r>
              <a:rPr lang="ru-RU" sz="1600" i="1" dirty="0" smtClean="0">
                <a:solidFill>
                  <a:srgbClr val="7030A0"/>
                </a:solidFill>
              </a:rPr>
              <a:t> 1 . </a:t>
            </a:r>
            <a:r>
              <a:rPr lang="ru-RU" sz="2400" i="1" dirty="0" smtClean="0">
                <a:solidFill>
                  <a:srgbClr val="FF3399"/>
                </a:solidFill>
              </a:rPr>
              <a:t>«Астана» </a:t>
            </a:r>
            <a:r>
              <a:rPr lang="ru-RU" sz="2000" i="1" dirty="0" smtClean="0">
                <a:solidFill>
                  <a:srgbClr val="7030A0"/>
                </a:solidFill>
              </a:rPr>
              <a:t>- </a:t>
            </a:r>
            <a:r>
              <a:rPr lang="ru-RU" sz="1800" i="1" dirty="0" err="1" smtClean="0">
                <a:solidFill>
                  <a:srgbClr val="7030A0"/>
                </a:solidFill>
              </a:rPr>
              <a:t>Акмолинская</a:t>
            </a:r>
            <a:r>
              <a:rPr lang="ru-RU" sz="1800" i="1" dirty="0" smtClean="0">
                <a:solidFill>
                  <a:srgbClr val="7030A0"/>
                </a:solidFill>
              </a:rPr>
              <a:t>, Карагандинская, </a:t>
            </a:r>
            <a:r>
              <a:rPr lang="ru-RU" sz="1800" i="1" dirty="0" err="1" smtClean="0">
                <a:solidFill>
                  <a:srgbClr val="7030A0"/>
                </a:solidFill>
              </a:rPr>
              <a:t>Костанайская</a:t>
            </a:r>
            <a:r>
              <a:rPr lang="ru-RU" sz="1800" i="1" dirty="0" smtClean="0">
                <a:solidFill>
                  <a:srgbClr val="7030A0"/>
                </a:solidFill>
              </a:rPr>
              <a:t> </a:t>
            </a:r>
            <a:r>
              <a:rPr lang="ru-RU" sz="1800" i="1" dirty="0" smtClean="0">
                <a:solidFill>
                  <a:srgbClr val="7030A0"/>
                </a:solidFill>
              </a:rPr>
              <a:t>и Северо-Казахстанская области;</a:t>
            </a:r>
            <a:br>
              <a:rPr lang="ru-RU" sz="1800" i="1" dirty="0" smtClean="0">
                <a:solidFill>
                  <a:srgbClr val="7030A0"/>
                </a:solidFill>
              </a:rPr>
            </a:br>
            <a:r>
              <a:rPr lang="ru-RU" sz="1800" i="1" dirty="0" smtClean="0">
                <a:solidFill>
                  <a:srgbClr val="7030A0"/>
                </a:solidFill>
              </a:rPr>
              <a:t>2. </a:t>
            </a:r>
            <a:r>
              <a:rPr lang="ru-RU" sz="2400" i="1" dirty="0" smtClean="0">
                <a:solidFill>
                  <a:srgbClr val="FF3399"/>
                </a:solidFill>
              </a:rPr>
              <a:t>«Восток» </a:t>
            </a:r>
            <a:r>
              <a:rPr lang="ru-RU" sz="1800" i="1" dirty="0" smtClean="0">
                <a:solidFill>
                  <a:srgbClr val="7030A0"/>
                </a:solidFill>
              </a:rPr>
              <a:t>- </a:t>
            </a:r>
            <a:r>
              <a:rPr lang="ru-RU" sz="1800" i="1" dirty="0" err="1" smtClean="0">
                <a:solidFill>
                  <a:srgbClr val="7030A0"/>
                </a:solidFill>
              </a:rPr>
              <a:t>Восточно</a:t>
            </a:r>
            <a:r>
              <a:rPr lang="ru-RU" sz="1800" i="1" dirty="0" smtClean="0">
                <a:solidFill>
                  <a:srgbClr val="7030A0"/>
                </a:solidFill>
              </a:rPr>
              <a:t>- Казахстанская и Павлодарская области;</a:t>
            </a:r>
            <a:br>
              <a:rPr lang="ru-RU" sz="1800" i="1" dirty="0" smtClean="0">
                <a:solidFill>
                  <a:srgbClr val="7030A0"/>
                </a:solidFill>
              </a:rPr>
            </a:br>
            <a:r>
              <a:rPr lang="ru-RU" sz="1800" i="1" dirty="0" smtClean="0">
                <a:solidFill>
                  <a:srgbClr val="7030A0"/>
                </a:solidFill>
              </a:rPr>
              <a:t>3. </a:t>
            </a:r>
            <a:r>
              <a:rPr lang="ru-RU" sz="2400" i="1" dirty="0" smtClean="0">
                <a:solidFill>
                  <a:srgbClr val="FF3399"/>
                </a:solidFill>
              </a:rPr>
              <a:t>«Запад» </a:t>
            </a:r>
            <a:r>
              <a:rPr lang="ru-RU" sz="1800" i="1" dirty="0" smtClean="0">
                <a:solidFill>
                  <a:srgbClr val="7030A0"/>
                </a:solidFill>
              </a:rPr>
              <a:t>- Актюбинская, </a:t>
            </a:r>
            <a:r>
              <a:rPr lang="ru-RU" sz="1800" i="1" dirty="0" err="1" smtClean="0">
                <a:solidFill>
                  <a:srgbClr val="7030A0"/>
                </a:solidFill>
              </a:rPr>
              <a:t>Атырауская</a:t>
            </a:r>
            <a:r>
              <a:rPr lang="ru-RU" sz="1800" i="1" dirty="0" smtClean="0">
                <a:solidFill>
                  <a:srgbClr val="7030A0"/>
                </a:solidFill>
              </a:rPr>
              <a:t>, </a:t>
            </a:r>
            <a:r>
              <a:rPr lang="ru-RU" sz="1800" i="1" dirty="0" err="1" smtClean="0">
                <a:solidFill>
                  <a:srgbClr val="7030A0"/>
                </a:solidFill>
              </a:rPr>
              <a:t>Западно</a:t>
            </a:r>
            <a:r>
              <a:rPr lang="ru-RU" sz="1800" i="1" dirty="0" smtClean="0">
                <a:solidFill>
                  <a:srgbClr val="7030A0"/>
                </a:solidFill>
              </a:rPr>
              <a:t>- Казахстанская и </a:t>
            </a:r>
            <a:r>
              <a:rPr lang="ru-RU" sz="1800" i="1" dirty="0" err="1" smtClean="0">
                <a:solidFill>
                  <a:srgbClr val="7030A0"/>
                </a:solidFill>
              </a:rPr>
              <a:t>Мангистауская</a:t>
            </a:r>
            <a:r>
              <a:rPr lang="ru-RU" sz="1800" i="1" dirty="0" smtClean="0">
                <a:solidFill>
                  <a:srgbClr val="7030A0"/>
                </a:solidFill>
              </a:rPr>
              <a:t> области;</a:t>
            </a:r>
            <a:br>
              <a:rPr lang="ru-RU" sz="1800" i="1" dirty="0" smtClean="0">
                <a:solidFill>
                  <a:srgbClr val="7030A0"/>
                </a:solidFill>
              </a:rPr>
            </a:br>
            <a:r>
              <a:rPr lang="ru-RU" sz="1800" i="1" dirty="0" smtClean="0">
                <a:solidFill>
                  <a:srgbClr val="7030A0"/>
                </a:solidFill>
              </a:rPr>
              <a:t>4. </a:t>
            </a:r>
            <a:r>
              <a:rPr lang="ru-RU" sz="2400" i="1" dirty="0" smtClean="0">
                <a:solidFill>
                  <a:srgbClr val="FF3399"/>
                </a:solidFill>
              </a:rPr>
              <a:t>«Юг» </a:t>
            </a:r>
            <a:r>
              <a:rPr lang="ru-RU" sz="1800" i="1" dirty="0" smtClean="0">
                <a:solidFill>
                  <a:srgbClr val="7030A0"/>
                </a:solidFill>
              </a:rPr>
              <a:t>-  </a:t>
            </a:r>
            <a:r>
              <a:rPr lang="ru-RU" sz="1800" i="1" dirty="0" err="1" smtClean="0">
                <a:solidFill>
                  <a:srgbClr val="7030A0"/>
                </a:solidFill>
              </a:rPr>
              <a:t>Алматинская</a:t>
            </a:r>
            <a:r>
              <a:rPr lang="ru-RU" sz="1800" i="1" dirty="0" smtClean="0">
                <a:solidFill>
                  <a:srgbClr val="7030A0"/>
                </a:solidFill>
              </a:rPr>
              <a:t>, </a:t>
            </a:r>
            <a:r>
              <a:rPr lang="ru-RU" sz="1800" i="1" dirty="0" err="1" smtClean="0">
                <a:solidFill>
                  <a:srgbClr val="7030A0"/>
                </a:solidFill>
              </a:rPr>
              <a:t>Ж</a:t>
            </a:r>
            <a:r>
              <a:rPr lang="ru-RU" sz="1800" i="1" dirty="0" err="1" smtClean="0">
                <a:solidFill>
                  <a:srgbClr val="7030A0"/>
                </a:solidFill>
              </a:rPr>
              <a:t>амбылская</a:t>
            </a:r>
            <a:r>
              <a:rPr lang="ru-RU" sz="1800" i="1" dirty="0" smtClean="0">
                <a:solidFill>
                  <a:srgbClr val="7030A0"/>
                </a:solidFill>
              </a:rPr>
              <a:t>, </a:t>
            </a:r>
            <a:r>
              <a:rPr lang="ru-RU" sz="1800" i="1" dirty="0" err="1" smtClean="0">
                <a:solidFill>
                  <a:srgbClr val="7030A0"/>
                </a:solidFill>
              </a:rPr>
              <a:t>Кызылординская</a:t>
            </a:r>
            <a:r>
              <a:rPr lang="ru-RU" sz="1800" i="1" dirty="0" smtClean="0">
                <a:solidFill>
                  <a:srgbClr val="7030A0"/>
                </a:solidFill>
              </a:rPr>
              <a:t> и Южно-казахстанская области.</a:t>
            </a:r>
            <a:endParaRPr lang="ru-RU" sz="18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4213" y="107950"/>
            <a:ext cx="6911975" cy="431800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effectLst>
            <a:outerShdw dist="28398" dir="1593903" algn="ctr" rotWithShape="0">
              <a:srgbClr val="FF3300"/>
            </a:outerShdw>
          </a:effectLst>
        </p:spPr>
        <p:txBody>
          <a:bodyPr/>
          <a:lstStyle/>
          <a:p>
            <a:r>
              <a:rPr lang="ru-RU" sz="2400" b="1">
                <a:solidFill>
                  <a:srgbClr val="FF3300"/>
                </a:solidFill>
              </a:rPr>
              <a:t>Реактивная система залпового огня «Град»</a:t>
            </a: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7862888" y="505936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59</a:t>
            </a:r>
          </a:p>
        </p:txBody>
      </p:sp>
      <p:pic>
        <p:nvPicPr>
          <p:cNvPr id="64516" name="Град.wmv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1044575" y="701675"/>
            <a:ext cx="6191250" cy="4591050"/>
          </a:xfrm>
        </p:spPr>
      </p:pic>
    </p:spTree>
  </p:cSld>
  <p:clrMapOvr>
    <a:masterClrMapping/>
  </p:clrMapOvr>
  <p:transition spd="slow">
    <p:diamond/>
    <p:sndAc>
      <p:stSnd>
        <p:snd r:embed="rId3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6220" fill="hold"/>
                                        <p:tgtEl>
                                          <p:spTgt spid="645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451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45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645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516"/>
                  </p:tgtEl>
                </p:cond>
              </p:nextCondLst>
            </p:seq>
          </p:childTnLst>
        </p:cTn>
      </p:par>
    </p:tnLst>
    <p:bldLst>
      <p:bldP spid="6451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71550" y="1260475"/>
            <a:ext cx="6408738" cy="1944688"/>
          </a:xfrm>
          <a:noFill/>
          <a:ln/>
        </p:spPr>
        <p:txBody>
          <a:bodyPr/>
          <a:lstStyle/>
          <a:p>
            <a:r>
              <a:rPr lang="ru-RU" sz="5100" b="1">
                <a:solidFill>
                  <a:srgbClr val="FF0000"/>
                </a:solidFill>
              </a:rPr>
              <a:t>СПАСИБО</a:t>
            </a:r>
            <a:br>
              <a:rPr lang="ru-RU" sz="5100" b="1">
                <a:solidFill>
                  <a:srgbClr val="FF0000"/>
                </a:solidFill>
              </a:rPr>
            </a:br>
            <a:r>
              <a:rPr lang="ru-RU" sz="5100" b="1">
                <a:solidFill>
                  <a:srgbClr val="FF0000"/>
                </a:solidFill>
              </a:rPr>
              <a:t>ЗА ВНИМАНИЕ</a:t>
            </a:r>
            <a:r>
              <a:rPr lang="ru-RU" sz="5100">
                <a:solidFill>
                  <a:srgbClr val="FF0000"/>
                </a:solidFill>
              </a:rPr>
              <a:t> </a:t>
            </a:r>
            <a:r>
              <a:rPr lang="ru-RU" sz="5100" b="1">
                <a:solidFill>
                  <a:srgbClr val="FF0000"/>
                </a:solidFill>
              </a:rPr>
              <a:t>!</a:t>
            </a:r>
          </a:p>
        </p:txBody>
      </p:sp>
    </p:spTree>
  </p:cSld>
  <p:clrMapOvr>
    <a:masterClrMapping/>
  </p:clrMapOvr>
  <p:transition spd="slow">
    <p:wedge/>
    <p:sndAc>
      <p:stSnd>
        <p:snd r:embed="rId2" name="push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4" decel="100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4" decel="100000"/>
                                        <p:tgtEl>
                                          <p:spTgt spid="686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6" accel="100000" fill="hold">
                                          <p:stCondLst>
                                            <p:cond delay="384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4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6" accel="100000" fill="hold">
                                          <p:stCondLst>
                                            <p:cond delay="384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4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6" accel="100000" fill="hold">
                                          <p:stCondLst>
                                            <p:cond delay="384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3050" y="179388"/>
            <a:ext cx="7707313" cy="4949841"/>
          </a:xfrm>
          <a:solidFill>
            <a:srgbClr val="00FFFF"/>
          </a:solidFill>
        </p:spPr>
        <p:txBody>
          <a:bodyPr/>
          <a:lstStyle/>
          <a:p>
            <a:pPr algn="l"/>
            <a:r>
              <a:rPr lang="ru-RU" sz="1800" i="1" dirty="0" smtClean="0">
                <a:solidFill>
                  <a:srgbClr val="7030A0"/>
                </a:solidFill>
              </a:rPr>
              <a:t>   В рамках концепции «Офицер  21 века» разработана «Программа подготовки штабных офицеров».  На одной из встреч с </a:t>
            </a:r>
            <a:r>
              <a:rPr lang="ru-RU" sz="1800" i="1" dirty="0" err="1" smtClean="0">
                <a:solidFill>
                  <a:srgbClr val="7030A0"/>
                </a:solidFill>
              </a:rPr>
              <a:t>выпусниками</a:t>
            </a:r>
            <a:r>
              <a:rPr lang="ru-RU" sz="1800" i="1" dirty="0" smtClean="0">
                <a:solidFill>
                  <a:srgbClr val="7030A0"/>
                </a:solidFill>
              </a:rPr>
              <a:t> военного учебного заведения Верховный Главнокомандующий высоко оценив офицерский корпус Вооруженных Сил, сказал: «Офицер это честь армии, он не просто государственный служащий, а государственный человек, которому доверяются судьбы многих людей… Офицер – это постоянная величина нашей армии, центральная фигура, мозг войск, организатор боя и творец победы».</a:t>
            </a:r>
            <a:br>
              <a:rPr lang="ru-RU" sz="1800" i="1" dirty="0" smtClean="0">
                <a:solidFill>
                  <a:srgbClr val="7030A0"/>
                </a:solidFill>
              </a:rPr>
            </a:br>
            <a:r>
              <a:rPr lang="ru-RU" sz="1800" i="1" dirty="0" smtClean="0">
                <a:solidFill>
                  <a:srgbClr val="7030A0"/>
                </a:solidFill>
              </a:rPr>
              <a:t> </a:t>
            </a:r>
            <a:r>
              <a:rPr lang="ru-RU" sz="1800" i="1" dirty="0" smtClean="0">
                <a:solidFill>
                  <a:srgbClr val="7030A0"/>
                </a:solidFill>
              </a:rPr>
              <a:t>   Создание современной армии - это не столько модернизация техники и вооружений, сколько воспитание новых военных кадров, которыми предстоит нести воинскую службу по контракту.</a:t>
            </a:r>
            <a:br>
              <a:rPr lang="ru-RU" sz="1800" i="1" dirty="0" smtClean="0">
                <a:solidFill>
                  <a:srgbClr val="7030A0"/>
                </a:solidFill>
              </a:rPr>
            </a:br>
            <a:r>
              <a:rPr lang="ru-RU" sz="1800" i="1" dirty="0" smtClean="0">
                <a:solidFill>
                  <a:srgbClr val="7030A0"/>
                </a:solidFill>
              </a:rPr>
              <a:t> </a:t>
            </a:r>
            <a:r>
              <a:rPr lang="ru-RU" sz="1800" i="1" dirty="0" smtClean="0">
                <a:solidFill>
                  <a:srgbClr val="7030A0"/>
                </a:solidFill>
              </a:rPr>
              <a:t>   Именно подготовка высоко - квалифицированных военных специалистов как фундамента создания профессиональной армии.</a:t>
            </a:r>
            <a:br>
              <a:rPr lang="ru-RU" sz="1800" i="1" dirty="0" smtClean="0">
                <a:solidFill>
                  <a:srgbClr val="7030A0"/>
                </a:solidFill>
              </a:rPr>
            </a:br>
            <a:r>
              <a:rPr lang="ru-RU" sz="1800" i="1" dirty="0" smtClean="0">
                <a:solidFill>
                  <a:srgbClr val="7030A0"/>
                </a:solidFill>
              </a:rPr>
              <a:t> </a:t>
            </a:r>
            <a:r>
              <a:rPr lang="ru-RU" sz="1800" i="1" dirty="0" smtClean="0">
                <a:solidFill>
                  <a:srgbClr val="7030A0"/>
                </a:solidFill>
              </a:rPr>
              <a:t>   </a:t>
            </a:r>
            <a:endParaRPr lang="ru-RU" sz="18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3050" y="179388"/>
            <a:ext cx="7707313" cy="4949841"/>
          </a:xfrm>
          <a:solidFill>
            <a:srgbClr val="00FFFF"/>
          </a:solidFill>
        </p:spPr>
        <p:txBody>
          <a:bodyPr/>
          <a:lstStyle/>
          <a:p>
            <a:pPr algn="l"/>
            <a:r>
              <a:rPr lang="ru-RU" sz="1800" dirty="0" smtClean="0">
                <a:solidFill>
                  <a:srgbClr val="7030A0"/>
                </a:solidFill>
              </a:rPr>
              <a:t>    На </a:t>
            </a:r>
            <a:r>
              <a:rPr lang="ru-RU" sz="1800" dirty="0" smtClean="0">
                <a:solidFill>
                  <a:srgbClr val="7030A0"/>
                </a:solidFill>
              </a:rPr>
              <a:t>2</a:t>
            </a:r>
            <a:r>
              <a:rPr lang="ru-RU" sz="1800" dirty="0" smtClean="0">
                <a:solidFill>
                  <a:srgbClr val="7030A0"/>
                </a:solidFill>
              </a:rPr>
              <a:t>всеармейском совещании в г. Шымкенте в 2005 году Глава государства поставил перед казахстанской армией девять приоритетных задач:</a:t>
            </a:r>
            <a:br>
              <a:rPr lang="ru-RU" sz="1800" dirty="0" smtClean="0">
                <a:solidFill>
                  <a:srgbClr val="7030A0"/>
                </a:solidFill>
              </a:rPr>
            </a:br>
            <a:r>
              <a:rPr lang="ru-RU" sz="1800" dirty="0" smtClean="0">
                <a:solidFill>
                  <a:srgbClr val="7030A0"/>
                </a:solidFill>
              </a:rPr>
              <a:t>- обеспечение соответствующего уровня боеспособности Вооруженных Сил и обороноспособности государства в целом;</a:t>
            </a:r>
            <a:br>
              <a:rPr lang="ru-RU" sz="1800" dirty="0" smtClean="0">
                <a:solidFill>
                  <a:srgbClr val="7030A0"/>
                </a:solidFill>
              </a:rPr>
            </a:br>
            <a:r>
              <a:rPr lang="ru-RU" sz="1800" dirty="0" smtClean="0">
                <a:solidFill>
                  <a:srgbClr val="7030A0"/>
                </a:solidFill>
              </a:rPr>
              <a:t>-поддержание качественного состояния вооружения и военной техники;</a:t>
            </a:r>
            <a:br>
              <a:rPr lang="ru-RU" sz="1800" dirty="0" smtClean="0">
                <a:solidFill>
                  <a:srgbClr val="7030A0"/>
                </a:solidFill>
              </a:rPr>
            </a:br>
            <a:r>
              <a:rPr lang="ru-RU" sz="1800" dirty="0" smtClean="0">
                <a:solidFill>
                  <a:srgbClr val="7030A0"/>
                </a:solidFill>
              </a:rPr>
              <a:t>-эффективное взаимодействие и консолидация региональных сил;</a:t>
            </a:r>
            <a:br>
              <a:rPr lang="ru-RU" sz="1800" dirty="0" smtClean="0">
                <a:solidFill>
                  <a:srgbClr val="7030A0"/>
                </a:solidFill>
              </a:rPr>
            </a:br>
            <a:r>
              <a:rPr lang="ru-RU" sz="1800" dirty="0" smtClean="0">
                <a:solidFill>
                  <a:srgbClr val="7030A0"/>
                </a:solidFill>
              </a:rPr>
              <a:t>-поэтапный переход на контрактную основу комплектования войск;</a:t>
            </a:r>
            <a:br>
              <a:rPr lang="ru-RU" sz="1800" dirty="0" smtClean="0">
                <a:solidFill>
                  <a:srgbClr val="7030A0"/>
                </a:solidFill>
              </a:rPr>
            </a:br>
            <a:r>
              <a:rPr lang="ru-RU" sz="1800" dirty="0" smtClean="0">
                <a:solidFill>
                  <a:srgbClr val="7030A0"/>
                </a:solidFill>
              </a:rPr>
              <a:t>-дальнейшее совершенствование взаимодействия силовых министров и ведомств в вопросах борьбы с проявлением и экстремизма;</a:t>
            </a:r>
            <a:br>
              <a:rPr lang="ru-RU" sz="1800" dirty="0" smtClean="0">
                <a:solidFill>
                  <a:srgbClr val="7030A0"/>
                </a:solidFill>
              </a:rPr>
            </a:br>
            <a:r>
              <a:rPr lang="ru-RU" sz="1800" dirty="0" smtClean="0">
                <a:solidFill>
                  <a:srgbClr val="7030A0"/>
                </a:solidFill>
              </a:rPr>
              <a:t>-умелое применение достижений военной науки и новых технологий;</a:t>
            </a:r>
            <a:br>
              <a:rPr lang="ru-RU" sz="1800" dirty="0" smtClean="0">
                <a:solidFill>
                  <a:srgbClr val="7030A0"/>
                </a:solidFill>
              </a:rPr>
            </a:br>
            <a:r>
              <a:rPr lang="ru-RU" sz="1800" dirty="0" smtClean="0">
                <a:solidFill>
                  <a:srgbClr val="7030A0"/>
                </a:solidFill>
              </a:rPr>
              <a:t>-развитие военного образования ;</a:t>
            </a:r>
            <a:br>
              <a:rPr lang="ru-RU" sz="1800" dirty="0" smtClean="0">
                <a:solidFill>
                  <a:srgbClr val="7030A0"/>
                </a:solidFill>
              </a:rPr>
            </a:br>
            <a:r>
              <a:rPr lang="ru-RU" sz="1800" dirty="0" smtClean="0">
                <a:solidFill>
                  <a:srgbClr val="7030A0"/>
                </a:solidFill>
              </a:rPr>
              <a:t>-совершенствование применения войск при чрезвычайных ситуациях природного или техногенного характера;</a:t>
            </a:r>
            <a:br>
              <a:rPr lang="ru-RU" sz="1800" dirty="0" smtClean="0">
                <a:solidFill>
                  <a:srgbClr val="7030A0"/>
                </a:solidFill>
              </a:rPr>
            </a:br>
            <a:r>
              <a:rPr lang="ru-RU" sz="1800" dirty="0" smtClean="0">
                <a:solidFill>
                  <a:srgbClr val="7030A0"/>
                </a:solidFill>
              </a:rPr>
              <a:t>-улучшение качества жизни военных.</a:t>
            </a:r>
            <a:endParaRPr lang="ru-RU" sz="1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0" y="0"/>
            <a:ext cx="8280400" cy="525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4058" tIns="37029" rIns="74058" bIns="37029">
            <a:spAutoFit/>
          </a:bodyPr>
          <a:lstStyle/>
          <a:p>
            <a:pPr indent="365125" algn="just" defTabSz="741363"/>
            <a:r>
              <a:rPr lang="ru-RU" sz="2000" b="1">
                <a:solidFill>
                  <a:srgbClr val="FF3300"/>
                </a:solidFill>
              </a:rPr>
              <a:t>Мотострелковые и танковые подразделения</a:t>
            </a:r>
            <a:r>
              <a:rPr lang="ru-RU" sz="2000" b="1"/>
              <a:t> </a:t>
            </a:r>
            <a:r>
              <a:rPr lang="ru-RU" sz="2000" b="1">
                <a:solidFill>
                  <a:srgbClr val="FF3300"/>
                </a:solidFill>
              </a:rPr>
              <a:t>предназначены</a:t>
            </a:r>
            <a:r>
              <a:rPr lang="ru-RU" sz="2000" b="1"/>
              <a:t> </a:t>
            </a:r>
            <a:r>
              <a:rPr lang="ru-RU" sz="2000" b="1">
                <a:solidFill>
                  <a:srgbClr val="FFFF00"/>
                </a:solidFill>
              </a:rPr>
              <a:t>для выполнения боевых задач самостоятельно или во взаимодействии с подразделениями других родов войск, авиацией, на приморских направлениях - силами и войсками флотов (флотилий), а также подразделениями других войск.</a:t>
            </a:r>
          </a:p>
          <a:p>
            <a:pPr indent="365125" algn="just" defTabSz="741363"/>
            <a:r>
              <a:rPr lang="ru-RU" sz="2000" b="1">
                <a:solidFill>
                  <a:srgbClr val="FFFF00"/>
                </a:solidFill>
              </a:rPr>
              <a:t>	Мотострелковые и танковые подразделения составляют основу мотострелковых (танковых) соединений (частей) и выполняют задачи:</a:t>
            </a:r>
          </a:p>
          <a:p>
            <a:pPr indent="365125" algn="just" defTabSz="741363"/>
            <a:r>
              <a:rPr lang="ru-RU" sz="2000" b="1" i="1">
                <a:solidFill>
                  <a:srgbClr val="FF3300"/>
                </a:solidFill>
              </a:rPr>
              <a:t>в</a:t>
            </a:r>
            <a:r>
              <a:rPr lang="ru-RU" sz="2000" b="1">
                <a:solidFill>
                  <a:srgbClr val="FF3300"/>
                </a:solidFill>
              </a:rPr>
              <a:t> </a:t>
            </a:r>
            <a:r>
              <a:rPr lang="ru-RU" sz="2000" b="1" i="1">
                <a:solidFill>
                  <a:srgbClr val="FF3300"/>
                </a:solidFill>
              </a:rPr>
              <a:t>обороне</a:t>
            </a:r>
            <a:r>
              <a:rPr lang="ru-RU" sz="2000" b="1" i="1"/>
              <a:t> </a:t>
            </a:r>
            <a:r>
              <a:rPr lang="ru-RU" sz="2000" b="1" i="1">
                <a:solidFill>
                  <a:srgbClr val="FFFF00"/>
                </a:solidFill>
              </a:rPr>
              <a:t>- </a:t>
            </a:r>
            <a:r>
              <a:rPr lang="en-US" sz="2000" b="1">
                <a:solidFill>
                  <a:srgbClr val="FFFF00"/>
                </a:solidFill>
              </a:rPr>
              <a:t>no </a:t>
            </a:r>
            <a:r>
              <a:rPr lang="ru-RU" sz="2000" b="1">
                <a:solidFill>
                  <a:srgbClr val="FFFF00"/>
                </a:solidFill>
              </a:rPr>
              <a:t>отражению ударов противника и нанесению поражения его наступающим войскам, удержанию занимаемых районов, рубежей и позиций;</a:t>
            </a:r>
          </a:p>
          <a:p>
            <a:pPr indent="365125" algn="just" defTabSz="741363"/>
            <a:r>
              <a:rPr lang="ru-RU" sz="2000" b="1" i="1">
                <a:solidFill>
                  <a:srgbClr val="FF3300"/>
                </a:solidFill>
              </a:rPr>
              <a:t>в наступлении</a:t>
            </a:r>
            <a:r>
              <a:rPr lang="ru-RU" sz="2000" b="1" i="1"/>
              <a:t> </a:t>
            </a:r>
            <a:r>
              <a:rPr lang="ru-RU" sz="2000" b="1" i="1">
                <a:solidFill>
                  <a:srgbClr val="FFFF00"/>
                </a:solidFill>
              </a:rPr>
              <a:t>- </a:t>
            </a:r>
            <a:r>
              <a:rPr lang="ru-RU" sz="2000" b="1">
                <a:solidFill>
                  <a:srgbClr val="FFFF00"/>
                </a:solidFill>
              </a:rPr>
              <a:t>по прорыву обороны противника, разгрому его обороняющихся подразделений, захвату важных районов, рубежей и объектов, форсированию водных преград, преследованию отходящего противника, ведению встречных боев.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7956550" y="5076825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4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827088" y="1620838"/>
            <a:ext cx="6697662" cy="863600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35921" dir="2700000" algn="ctr" rotWithShape="0">
              <a:srgbClr val="FF3300"/>
            </a:outerShdw>
          </a:effectLst>
        </p:spPr>
        <p:txBody>
          <a:bodyPr/>
          <a:lstStyle/>
          <a:p>
            <a:r>
              <a:rPr lang="ru-RU" sz="4600" b="1"/>
              <a:t> </a:t>
            </a:r>
            <a:r>
              <a:rPr lang="ru-RU" sz="4800" b="1">
                <a:solidFill>
                  <a:srgbClr val="FF0000"/>
                </a:solidFill>
              </a:rPr>
              <a:t>Стрелковое оружие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7862888" y="505936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24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179388"/>
            <a:ext cx="7561263" cy="720725"/>
          </a:xfr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/>
          <a:effectLst>
            <a:outerShdw dist="28398" dir="1593903" algn="ctr" rotWithShape="0">
              <a:srgbClr val="FF3300"/>
            </a:outerShdw>
          </a:effectLst>
        </p:spPr>
        <p:txBody>
          <a:bodyPr/>
          <a:lstStyle/>
          <a:p>
            <a:r>
              <a:rPr lang="ru-RU" sz="4000" b="1">
                <a:solidFill>
                  <a:srgbClr val="FF0000"/>
                </a:solidFill>
              </a:rPr>
              <a:t>Пистолет Макарова (ПМ)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5054600" y="1452563"/>
            <a:ext cx="299878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4058" tIns="37029" rIns="74058" bIns="37029">
            <a:spAutoFit/>
          </a:bodyPr>
          <a:lstStyle/>
          <a:p>
            <a:pPr defTabSz="741363">
              <a:spcBef>
                <a:spcPct val="50000"/>
              </a:spcBef>
            </a:pPr>
            <a:endParaRPr lang="ru-RU" sz="1500"/>
          </a:p>
        </p:txBody>
      </p:sp>
      <p:graphicFrame>
        <p:nvGraphicFramePr>
          <p:cNvPr id="29700" name="Group 4"/>
          <p:cNvGraphicFramePr>
            <a:graphicFrameLocks noGrp="1"/>
          </p:cNvGraphicFramePr>
          <p:nvPr>
            <p:ph sz="half" idx="2"/>
          </p:nvPr>
        </p:nvGraphicFramePr>
        <p:xfrm>
          <a:off x="3924300" y="1908175"/>
          <a:ext cx="3978275" cy="2090268"/>
        </p:xfrm>
        <a:graphic>
          <a:graphicData uri="http://schemas.openxmlformats.org/drawingml/2006/table">
            <a:tbl>
              <a:tblPr/>
              <a:tblGrid>
                <a:gridCol w="3192463"/>
                <a:gridCol w="785812"/>
              </a:tblGrid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Масса, кг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0.73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Калибр, мм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Боекомплект, шт.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Боев. скоростр., в/мин.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Прицельная дальность, 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50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Дальн. эффект. огня, м</a:t>
                      </a:r>
                    </a:p>
                  </a:txBody>
                  <a:tcPr marL="74058" marR="74058" marT="37029" marB="370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81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25</a:t>
                      </a:r>
                    </a:p>
                  </a:txBody>
                  <a:tcPr marL="74058" marR="74058" marT="37029" marB="370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pic>
        <p:nvPicPr>
          <p:cNvPr id="29726" name="Picture 30" descr="Пист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7950" y="1763713"/>
            <a:ext cx="3454400" cy="2311400"/>
          </a:xfrm>
        </p:spPr>
      </p:pic>
      <p:sp>
        <p:nvSpPr>
          <p:cNvPr id="29727" name="Text Box 31"/>
          <p:cNvSpPr txBox="1">
            <a:spLocks noChangeArrowheads="1"/>
          </p:cNvSpPr>
          <p:nvPr/>
        </p:nvSpPr>
        <p:spPr bwMode="auto">
          <a:xfrm>
            <a:off x="7862888" y="505936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2813"/>
            <a:r>
              <a:rPr lang="ru-RU" sz="1400" b="1"/>
              <a:t>25</a:t>
            </a:r>
          </a:p>
        </p:txBody>
      </p:sp>
    </p:spTree>
  </p:cSld>
  <p:clrMapOvr>
    <a:masterClrMapping/>
  </p:clrMapOvr>
  <p:transition spd="slow">
    <p:diamond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4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nimBg="1" autoUpdateAnimBg="0"/>
    </p:bldLst>
  </p:timing>
</p:sld>
</file>

<file path=ppt/theme/theme1.xml><?xml version="1.0" encoding="utf-8"?>
<a:theme xmlns:a="http://schemas.openxmlformats.org/drawingml/2006/main" name="Организация, вооружение, боев.тех. МСБ (ТБ)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28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28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Организация, вооружение, боев.тех. МСБ (ТБ)</Template>
  <TotalTime>373</TotalTime>
  <Words>1489</Words>
  <Application>Microsoft PowerPoint</Application>
  <PresentationFormat>Произвольный</PresentationFormat>
  <Paragraphs>466</Paragraphs>
  <Slides>41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Организация, вооружение, боев.тех. МСБ (ТБ)</vt:lpstr>
      <vt:lpstr>Слайд 1</vt:lpstr>
      <vt:lpstr>    За годы независимости в Казахстане создана реальная система обеспечения военной безопасности и защиты национальных интересов государства. Созданы условия для дальнейшего реформирования и модернизации, укрепления материально-технической базы, технического совершенствования Вооруженных Сил, разработаны эффективные мероприятия по дальнейшему развитию армии Казахстана.     В своем выступлении в газете «Казахстанская правда» от 6 мая 2006 года Халык Кахарманы, Министр Обороны РК генерал армии Мухтар Капашевич Алтынбаев отметил, что 7 мая 1992 года Президент Страны Нурсултан Абишевич Назарбаев подписал указ о создании  ВСРК и что под его непосредственным руководством, исходя из сложившейся тогда обстановки, создавались условия для формирования армии, предназначение которой – защита независимости, территориальной целостности Казахстана.     Глава государства подчеркнул, что: «Великая честь – иметь возможность защищать Родину в рядах Вооруженных Сил Казахстана. Мы мирная страна. У нас нет претензий к другим государствам, тем более к соседям. Но чтобы защищать независимость, свои границы, страна должна всегда иметь высокомобильную, хорошо оснащенную армию и надежных всесторонне подготовленных защитников Отечества».  Основное содержание военной политики и направления военного строительства на начальном этапе были определены в Военной доктрине РК, принятой 1993 году. Наряду с другими законодательными и нормативными правовыми актами она сыграла положительную роль в обеспечении военной безопасности, военном строительстве на этапе становления суверенного государства.</vt:lpstr>
      <vt:lpstr>    Наша страна присоединилась к Договору о нераспространения ядерного оружия, добровольно отказавшись от прав на ядерный арсенал. В рамках деятельности по созданию системы коллективной безопасности в регионе Казахстан стал участником Договора о коллективной безопасности государств –участников СНГ.      Вопросы укрепления национальной безопасности и в первую очередь ее военной составляющей тесно связываются с разработкой новой  военной доктриной страны.     В настоящее время утверждена Государственная программа развития Вооруженных Сил, других войск и воинских формирований на 2006-2010 годы, которая предусматривает комплексное развитие военной организации страны. Государственная программа  направлена на обеспечение боевой готовности Вооруженных Сил, повышение их боеспособности  и  в итоге- на обеспечение гарантированной способности армии выполнить возложенные на нее задачи, включая миротворческие, гуманитарные и иные миссии.</vt:lpstr>
      <vt:lpstr>Впервые военные округа появились на территории Казахстана, когда Республика находилась в составе  СССР. Казахстанская ССР входила в состав Краснознаменного Среднеазиатского военного округа.  Согласно Указа  Президента от 7 мая 2003 года №1085 «О мерах по дальнейшему совершенствованию структуры ВС РК» определены новые зоны ответственности региональных командований в пределах границ административно-территориальных единиц Республики Казахстан:     1 . «Астана» - Акмолинская, Карагандинская, Костанайская и Северо-Казахстанская области; 2. «Восток» - Восточно- Казахстанская и Павлодарская области; 3. «Запад» - Актюбинская, Атырауская, Западно- Казахстанская и Мангистауская области; 4. «Юг» -  Алматинская, Жамбылская, Кызылординская и Южно-казахстанская области.</vt:lpstr>
      <vt:lpstr>   В рамках концепции «Офицер  21 века» разработана «Программа подготовки штабных офицеров».  На одной из встреч с выпусниками военного учебного заведения Верховный Главнокомандующий высоко оценив офицерский корпус Вооруженных Сил, сказал: «Офицер это честь армии, он не просто государственный служащий, а государственный человек, которому доверяются судьбы многих людей… Офицер – это постоянная величина нашей армии, центральная фигура, мозг войск, организатор боя и творец победы».     Создание современной армии - это не столько модернизация техники и вооружений, сколько воспитание новых военных кадров, которыми предстоит нести воинскую службу по контракту.     Именно подготовка высоко - квалифицированных военных специалистов как фундамента создания профессиональной армии.     </vt:lpstr>
      <vt:lpstr>    На 2всеармейском совещании в г. Шымкенте в 2005 году Глава государства поставил перед казахстанской армией девять приоритетных задач: - обеспечение соответствующего уровня боеспособности Вооруженных Сил и обороноспособности государства в целом; -поддержание качественного состояния вооружения и военной техники; -эффективное взаимодействие и консолидация региональных сил; -поэтапный переход на контрактную основу комплектования войск; -дальнейшее совершенствование взаимодействия силовых министров и ведомств в вопросах борьбы с проявлением и экстремизма; -умелое применение достижений военной науки и новых технологий; -развитие военного образования ; -совершенствование применения войск при чрезвычайных ситуациях природного или техногенного характера; -улучшение качества жизни военных.</vt:lpstr>
      <vt:lpstr>Слайд 7</vt:lpstr>
      <vt:lpstr> Стрелковое оружие</vt:lpstr>
      <vt:lpstr>Пистолет Макарова (ПМ)</vt:lpstr>
      <vt:lpstr>Автомат Калашникова (АК-74)</vt:lpstr>
      <vt:lpstr>Автомат Калашникова (АКС-74)</vt:lpstr>
      <vt:lpstr>Автомат Калашникова (АКС-74У)</vt:lpstr>
      <vt:lpstr>Пулемёт Калашникова (РПК-74)</vt:lpstr>
      <vt:lpstr>Пулемёт Калашникова (ПКМ)</vt:lpstr>
      <vt:lpstr>Снайперская винтовка Драгунова (СВД)</vt:lpstr>
      <vt:lpstr>Слайд 16</vt:lpstr>
      <vt:lpstr>Подствольный гранатомёт ГП-25</vt:lpstr>
      <vt:lpstr>Автоматический гранатомёт АГС-17 «Пламя»</vt:lpstr>
      <vt:lpstr> Противотанковый гранатомёт РПГ-7</vt:lpstr>
      <vt:lpstr>Слайд 20</vt:lpstr>
      <vt:lpstr>ПТУР 9К115 «Метис»</vt:lpstr>
      <vt:lpstr>Слайд 22</vt:lpstr>
      <vt:lpstr>БТР-80</vt:lpstr>
      <vt:lpstr>БТР-90</vt:lpstr>
      <vt:lpstr>Слайд 25</vt:lpstr>
      <vt:lpstr>БМП-2</vt:lpstr>
      <vt:lpstr>БМП-3</vt:lpstr>
      <vt:lpstr>БМП-3</vt:lpstr>
      <vt:lpstr>Слайд 29</vt:lpstr>
      <vt:lpstr>Т-72</vt:lpstr>
      <vt:lpstr>Т-80У</vt:lpstr>
      <vt:lpstr>Танк Т-80</vt:lpstr>
      <vt:lpstr>Т-90</vt:lpstr>
      <vt:lpstr>Танк Т-90</vt:lpstr>
      <vt:lpstr>Слайд 35</vt:lpstr>
      <vt:lpstr>Автоматический миномёт 2Б9  «Василёк»</vt:lpstr>
      <vt:lpstr>Миномёт 2Б14 «Поднос»</vt:lpstr>
      <vt:lpstr>Миномёт 2С12 «Сани»</vt:lpstr>
      <vt:lpstr>Зенитная самоходная установка «Тунгуска-М»</vt:lpstr>
      <vt:lpstr>Реактивная система залпового огня «Град»</vt:lpstr>
      <vt:lpstr>СПАСИБО ЗА ВНИМАНИЕ !</vt:lpstr>
    </vt:vector>
  </TitlesOfParts>
  <Company>WolfishLair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Loner-XP</dc:creator>
  <cp:lastModifiedBy>Loner-XP</cp:lastModifiedBy>
  <cp:revision>17</cp:revision>
  <dcterms:created xsi:type="dcterms:W3CDTF">2011-05-16T17:33:04Z</dcterms:created>
  <dcterms:modified xsi:type="dcterms:W3CDTF">2011-05-17T18:52:40Z</dcterms:modified>
</cp:coreProperties>
</file>