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88" r:id="rId1"/>
  </p:sldMasterIdLst>
  <p:sldIdLst>
    <p:sldId id="256" r:id="rId2"/>
    <p:sldId id="257" r:id="rId3"/>
    <p:sldId id="260" r:id="rId4"/>
    <p:sldId id="258" r:id="rId5"/>
    <p:sldId id="261" r:id="rId6"/>
    <p:sldId id="259" r:id="rId7"/>
    <p:sldId id="262" r:id="rId8"/>
    <p:sldId id="263" r:id="rId9"/>
    <p:sldId id="264" r:id="rId10"/>
    <p:sldId id="266" r:id="rId11"/>
    <p:sldId id="267" r:id="rId12"/>
    <p:sldId id="265" r:id="rId13"/>
    <p:sldId id="268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79" d="100"/>
          <a:sy n="79" d="100"/>
        </p:scale>
        <p:origin x="72" y="3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4/16/2015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5734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4/16/2015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84975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4/16/2015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218220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>
          <a:xfrm>
            <a:off x="1930400" y="3771174"/>
            <a:ext cx="7385828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4/16/2015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15623516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59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4/16/2015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163280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4/16/2015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660200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4/16/2015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228555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4/16/2015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935463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4/16/2015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76972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47F38-B617-4D2F-AE0A-013F0C4D2C57}" type="datetimeFigureOut">
              <a:rPr lang="en-US" smtClean="0"/>
              <a:t>4/16/2015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7799C9-84D9-46D2-A11E-BCF8A720529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37286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4/16/2015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28629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BFA754-D5C3-4E66-96A6-867B257F58DC}" type="datetimeFigureOut">
              <a:rPr lang="en-US" smtClean="0"/>
              <a:t>4/16/2015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4065D-F351-4B03-BD91-D8A6B8D4B36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55437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4/16/2015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54026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4/16/2015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80256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4/16/2015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64773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4/16/2015</a:t>
            </a:fld>
            <a:endParaRPr lang="en-US" dirty="0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1692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4/16/2015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46744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accent1">
                  <a:lumMod val="60000"/>
                  <a:lumOff val="40000"/>
                  <a:alpha val="7000"/>
                </a:schemeClr>
              </a:gs>
              <a:gs pos="69000">
                <a:schemeClr val="accent1">
                  <a:lumMod val="60000"/>
                  <a:lumOff val="40000"/>
                  <a:alpha val="0"/>
                </a:schemeClr>
              </a:gs>
              <a:gs pos="36000">
                <a:schemeClr val="accent1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713"/>
          <a:stretch/>
        </p:blipFill>
        <p:spPr>
          <a:xfrm>
            <a:off x="8000197" y="0"/>
            <a:ext cx="1603387" cy="1143000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4199"/>
          <a:stretch/>
        </p:blipFill>
        <p:spPr>
          <a:xfrm>
            <a:off x="8609012" y="6092866"/>
            <a:ext cx="993734" cy="765134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4/16/2015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546810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9" r:id="rId1"/>
    <p:sldLayoutId id="2147483690" r:id="rId2"/>
    <p:sldLayoutId id="2147483691" r:id="rId3"/>
    <p:sldLayoutId id="2147483692" r:id="rId4"/>
    <p:sldLayoutId id="2147483693" r:id="rId5"/>
    <p:sldLayoutId id="2147483694" r:id="rId6"/>
    <p:sldLayoutId id="2147483695" r:id="rId7"/>
    <p:sldLayoutId id="2147483696" r:id="rId8"/>
    <p:sldLayoutId id="2147483697" r:id="rId9"/>
    <p:sldLayoutId id="2147483698" r:id="rId10"/>
    <p:sldLayoutId id="2147483699" r:id="rId11"/>
    <p:sldLayoutId id="2147483700" r:id="rId12"/>
    <p:sldLayoutId id="2147483701" r:id="rId13"/>
    <p:sldLayoutId id="2147483702" r:id="rId14"/>
    <p:sldLayoutId id="2147483703" r:id="rId15"/>
    <p:sldLayoutId id="2147483704" r:id="rId16"/>
    <p:sldLayoutId id="2147483705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433946" y="872837"/>
            <a:ext cx="2961795" cy="944800"/>
          </a:xfrm>
        </p:spPr>
        <p:txBody>
          <a:bodyPr/>
          <a:lstStyle/>
          <a:p>
            <a:r>
              <a:rPr lang="ru-RU" b="1" i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Тема: </a:t>
            </a:r>
            <a:endParaRPr lang="ru-RU" b="1" i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31" t="9770" r="3245" b="9905"/>
          <a:stretch/>
        </p:blipFill>
        <p:spPr>
          <a:xfrm>
            <a:off x="7648096" y="3907365"/>
            <a:ext cx="2888285" cy="2311781"/>
          </a:xfrm>
          <a:prstGeom prst="rect">
            <a:avLst/>
          </a:prstGeom>
        </p:spPr>
      </p:pic>
      <p:sp>
        <p:nvSpPr>
          <p:cNvPr id="7" name="Прямоугольник 6"/>
          <p:cNvSpPr/>
          <p:nvPr/>
        </p:nvSpPr>
        <p:spPr>
          <a:xfrm>
            <a:off x="442151" y="1957835"/>
            <a:ext cx="6901954" cy="212365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6600" b="1" i="1" cap="none" spc="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Мы помнить </a:t>
            </a:r>
          </a:p>
          <a:p>
            <a:pPr algn="ctr"/>
            <a:r>
              <a:rPr lang="ru-RU" sz="6600" b="1" i="1" cap="none" spc="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вечно их должны.</a:t>
            </a:r>
            <a:endParaRPr lang="ru-RU" sz="6600" b="1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9066803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015836" y="1507450"/>
            <a:ext cx="8208818" cy="1515533"/>
          </a:xfrm>
        </p:spPr>
        <p:txBody>
          <a:bodyPr/>
          <a:lstStyle/>
          <a:p>
            <a:r>
              <a:rPr lang="ru-RU" sz="8000" b="1" i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Давайте споем!</a:t>
            </a:r>
            <a:endParaRPr lang="ru-RU" sz="8000" b="1" i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84564" y="3657597"/>
            <a:ext cx="9715500" cy="1320802"/>
          </a:xfrm>
        </p:spPr>
        <p:txBody>
          <a:bodyPr>
            <a:normAutofit/>
          </a:bodyPr>
          <a:lstStyle/>
          <a:p>
            <a:r>
              <a:rPr lang="ru-RU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 Учащимся дается возможность  представить себя в караоке) </a:t>
            </a:r>
            <a:endParaRPr lang="ru-RU" sz="32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079271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43001" y="3045303"/>
            <a:ext cx="9975272" cy="1515533"/>
          </a:xfrm>
        </p:spPr>
        <p:txBody>
          <a:bodyPr/>
          <a:lstStyle/>
          <a:p>
            <a:r>
              <a:rPr lang="ru-RU" sz="8000" b="1" i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Лирика военных лет</a:t>
            </a:r>
            <a:endParaRPr lang="ru-RU" sz="8000" b="1" i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57039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1154955" y="550718"/>
            <a:ext cx="9734718" cy="2387472"/>
          </a:xfrm>
        </p:spPr>
        <p:txBody>
          <a:bodyPr/>
          <a:lstStyle/>
          <a:p>
            <a:r>
              <a:rPr lang="ru-RU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ІІІ. Рефлексия.</a:t>
            </a:r>
            <a:br>
              <a:rPr lang="ru-RU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1040655" y="2507480"/>
            <a:ext cx="8825658" cy="861420"/>
          </a:xfrm>
        </p:spPr>
        <p:txBody>
          <a:bodyPr>
            <a:normAutofit fontScale="92500"/>
          </a:bodyPr>
          <a:lstStyle/>
          <a:p>
            <a:r>
              <a:rPr lang="ru-RU" sz="4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Составление презентации</a:t>
            </a:r>
            <a:endParaRPr lang="ru-RU" sz="48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Picture 2" descr="гвоздики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3384" y="3551190"/>
            <a:ext cx="4070722" cy="28911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860980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288188" y="4121036"/>
            <a:ext cx="8375458" cy="1515533"/>
          </a:xfrm>
        </p:spPr>
        <p:txBody>
          <a:bodyPr/>
          <a:lstStyle/>
          <a:p>
            <a:pPr algn="ctr"/>
            <a:r>
              <a:rPr lang="ru-RU" sz="6600" b="1" i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Спасибо</a:t>
            </a:r>
            <a:r>
              <a:rPr lang="ru-RU" sz="6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6600" b="1" i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 внимание</a:t>
            </a:r>
            <a:endParaRPr lang="ru-RU" sz="6600" b="1" i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68022" y="2104320"/>
            <a:ext cx="6015790" cy="20167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65830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9689" y="541094"/>
            <a:ext cx="6815669" cy="1515533"/>
          </a:xfrm>
        </p:spPr>
        <p:txBody>
          <a:bodyPr>
            <a:normAutofit/>
          </a:bodyPr>
          <a:lstStyle/>
          <a:p>
            <a:r>
              <a:rPr lang="ru-RU" sz="5400" b="1" i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Цель классного часа:</a:t>
            </a:r>
            <a:endParaRPr lang="ru-RU" sz="5400" b="1" i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type="subTitle" idx="1"/>
          </p:nvPr>
        </p:nvSpPr>
        <p:spPr>
          <a:xfrm>
            <a:off x="759690" y="2545769"/>
            <a:ext cx="10514446" cy="2130139"/>
          </a:xfrm>
        </p:spPr>
        <p:txBody>
          <a:bodyPr>
            <a:noAutofit/>
          </a:bodyPr>
          <a:lstStyle/>
          <a:p>
            <a:r>
              <a:rPr lang="ru-RU" sz="4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Доступным   языком рассказать о Великой Отечественной войне.</a:t>
            </a:r>
          </a:p>
        </p:txBody>
      </p:sp>
      <p:pic>
        <p:nvPicPr>
          <p:cNvPr id="4" name="Picture 2" descr="гвоздики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79918" y="4021282"/>
            <a:ext cx="5486400" cy="25665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240334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42111" y="955964"/>
            <a:ext cx="3474025" cy="537890"/>
          </a:xfrm>
        </p:spPr>
        <p:txBody>
          <a:bodyPr>
            <a:noAutofit/>
          </a:bodyPr>
          <a:lstStyle/>
          <a:p>
            <a:r>
              <a:rPr lang="ru-RU" sz="6600" b="1" i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Задачи:</a:t>
            </a:r>
            <a:endParaRPr lang="ru-RU" sz="6600" b="1" i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32509" y="2109355"/>
            <a:ext cx="11419609" cy="3803072"/>
          </a:xfrm>
        </p:spPr>
        <p:txBody>
          <a:bodyPr>
            <a:normAutofit lnSpcReduction="10000"/>
          </a:bodyPr>
          <a:lstStyle/>
          <a:p>
            <a:pPr lvl="0"/>
            <a:r>
              <a:rPr lang="ru-RU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1.Способствовать </a:t>
            </a:r>
            <a:r>
              <a:rPr lang="ru-RU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развитию патриотических чувств – любви к Родине, чувства гордости за свою страну и свой народ, уважения к его великим свершениям и достойным страницам прошлого;</a:t>
            </a:r>
          </a:p>
          <a:p>
            <a:pPr lvl="0"/>
            <a:r>
              <a:rPr lang="ru-RU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2.Способствовать </a:t>
            </a:r>
            <a:r>
              <a:rPr lang="ru-RU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воспитанию уважения к людям старшего поколения, желания узнать больше о героях войны;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07164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type="subTitle" idx="1"/>
          </p:nvPr>
        </p:nvSpPr>
        <p:spPr>
          <a:xfrm>
            <a:off x="1475509" y="1995055"/>
            <a:ext cx="9123218" cy="2131290"/>
          </a:xfrm>
        </p:spPr>
        <p:txBody>
          <a:bodyPr>
            <a:noAutofit/>
          </a:bodyPr>
          <a:lstStyle/>
          <a:p>
            <a:pPr marL="0" indent="0" algn="l">
              <a:buNone/>
            </a:pPr>
            <a:r>
              <a:rPr lang="ru-RU" sz="6000" b="1" i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 .Стадия  вызова.</a:t>
            </a:r>
          </a:p>
        </p:txBody>
      </p:sp>
      <p:pic>
        <p:nvPicPr>
          <p:cNvPr id="5" name="Picture 2" descr="гвоздики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1492" y="3574473"/>
            <a:ext cx="4845772" cy="2628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355740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54829" y="1406237"/>
            <a:ext cx="7626926" cy="39762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85281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Вертикальный свиток 4"/>
          <p:cNvSpPr/>
          <p:nvPr/>
        </p:nvSpPr>
        <p:spPr>
          <a:xfrm>
            <a:off x="124692" y="207818"/>
            <a:ext cx="7335981" cy="6421582"/>
          </a:xfrm>
          <a:prstGeom prst="verticalScroll">
            <a:avLst/>
          </a:prstGeom>
          <a:solidFill>
            <a:srgbClr val="FFFF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spcAft>
                <a:spcPts val="0"/>
              </a:spcAft>
            </a:pPr>
            <a:r>
              <a:rPr lang="ru-RU" sz="2000" b="1" i="1" kern="150" dirty="0" smtClean="0">
                <a:solidFill>
                  <a:schemeClr val="tx1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Mangal" panose="02040503050203030202" pitchFamily="18" charset="0"/>
              </a:rPr>
              <a:t>                  </a:t>
            </a:r>
            <a:r>
              <a:rPr lang="ru-RU" sz="2400" b="1" i="1" kern="150" dirty="0" smtClean="0">
                <a:solidFill>
                  <a:schemeClr val="bg1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Мы </a:t>
            </a:r>
            <a:r>
              <a:rPr lang="ru-RU" sz="2400" b="1" i="1" kern="150" dirty="0">
                <a:solidFill>
                  <a:schemeClr val="bg1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помнить вечно их должны!</a:t>
            </a:r>
            <a:br>
              <a:rPr lang="ru-RU" sz="2400" b="1" i="1" kern="150" dirty="0">
                <a:solidFill>
                  <a:schemeClr val="bg1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</a:br>
            <a:r>
              <a:rPr lang="ru-RU" sz="2000" b="1" i="1" kern="150" dirty="0">
                <a:solidFill>
                  <a:schemeClr val="bg1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/>
            </a:r>
            <a:br>
              <a:rPr lang="ru-RU" sz="2000" b="1" i="1" kern="150" dirty="0">
                <a:solidFill>
                  <a:schemeClr val="bg1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</a:br>
            <a:r>
              <a:rPr lang="ru-RU" sz="2000" b="1" i="1" kern="150" dirty="0">
                <a:solidFill>
                  <a:schemeClr val="bg1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                 Война! Как много в этом слове;</a:t>
            </a:r>
            <a:br>
              <a:rPr lang="ru-RU" sz="2000" b="1" i="1" kern="150" dirty="0">
                <a:solidFill>
                  <a:schemeClr val="bg1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</a:br>
            <a:r>
              <a:rPr lang="ru-RU" sz="2000" b="1" i="1" kern="150" dirty="0">
                <a:solidFill>
                  <a:schemeClr val="bg1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                 И боль , и страх, и слезы матерей,</a:t>
            </a:r>
            <a:br>
              <a:rPr lang="ru-RU" sz="2000" b="1" i="1" kern="150" dirty="0">
                <a:solidFill>
                  <a:schemeClr val="bg1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</a:br>
            <a:r>
              <a:rPr lang="ru-RU" sz="2000" b="1" i="1" kern="150" dirty="0">
                <a:solidFill>
                  <a:schemeClr val="bg1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                 Поля, которые сыры от крови,</a:t>
            </a:r>
            <a:br>
              <a:rPr lang="ru-RU" sz="2000" b="1" i="1" kern="150" dirty="0">
                <a:solidFill>
                  <a:schemeClr val="bg1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</a:br>
            <a:r>
              <a:rPr lang="ru-RU" sz="2000" b="1" i="1" kern="150" dirty="0">
                <a:solidFill>
                  <a:schemeClr val="bg1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                 Враги, стрелявшие, похожи на зверей.</a:t>
            </a:r>
            <a:br>
              <a:rPr lang="ru-RU" sz="2000" b="1" i="1" kern="150" dirty="0">
                <a:solidFill>
                  <a:schemeClr val="bg1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</a:br>
            <a:r>
              <a:rPr lang="ru-RU" sz="2000" b="1" i="1" kern="150" dirty="0">
                <a:solidFill>
                  <a:schemeClr val="bg1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                  </a:t>
            </a:r>
            <a:br>
              <a:rPr lang="ru-RU" sz="2000" b="1" i="1" kern="150" dirty="0">
                <a:solidFill>
                  <a:schemeClr val="bg1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</a:br>
            <a:r>
              <a:rPr lang="ru-RU" sz="2000" b="1" i="1" kern="150" dirty="0">
                <a:solidFill>
                  <a:schemeClr val="bg1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                 Не видно неба, всюду клубы дыма,</a:t>
            </a:r>
            <a:br>
              <a:rPr lang="ru-RU" sz="2000" b="1" i="1" kern="150" dirty="0">
                <a:solidFill>
                  <a:schemeClr val="bg1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</a:br>
            <a:r>
              <a:rPr lang="ru-RU" sz="2000" b="1" i="1" kern="150" dirty="0">
                <a:solidFill>
                  <a:schemeClr val="bg1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                 И не услышишь щебетанья птиц,</a:t>
            </a:r>
            <a:br>
              <a:rPr lang="ru-RU" sz="2000" b="1" i="1" kern="150" dirty="0">
                <a:solidFill>
                  <a:schemeClr val="bg1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</a:br>
            <a:r>
              <a:rPr lang="ru-RU" sz="2000" b="1" i="1" kern="150" dirty="0">
                <a:solidFill>
                  <a:schemeClr val="bg1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                 Лишь свищут пули, пролетая мимо,</a:t>
            </a:r>
            <a:br>
              <a:rPr lang="ru-RU" sz="2000" b="1" i="1" kern="150" dirty="0">
                <a:solidFill>
                  <a:schemeClr val="bg1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</a:br>
            <a:r>
              <a:rPr lang="ru-RU" sz="2000" b="1" i="1" kern="150" dirty="0">
                <a:solidFill>
                  <a:schemeClr val="bg1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                 Касаясь пламенем сырых ресниц,</a:t>
            </a:r>
            <a:br>
              <a:rPr lang="ru-RU" sz="2000" b="1" i="1" kern="150" dirty="0">
                <a:solidFill>
                  <a:schemeClr val="bg1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</a:br>
            <a:r>
              <a:rPr lang="ru-RU" sz="2000" b="1" i="1" kern="150" dirty="0">
                <a:solidFill>
                  <a:schemeClr val="bg1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                </a:t>
            </a:r>
            <a:br>
              <a:rPr lang="ru-RU" sz="2000" b="1" i="1" kern="150" dirty="0">
                <a:solidFill>
                  <a:schemeClr val="bg1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</a:br>
            <a:r>
              <a:rPr lang="ru-RU" sz="2000" b="1" i="1" kern="150" dirty="0">
                <a:solidFill>
                  <a:schemeClr val="bg1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                 Они смогли, для нас отвоевали</a:t>
            </a:r>
            <a:br>
              <a:rPr lang="ru-RU" sz="2000" b="1" i="1" kern="150" dirty="0">
                <a:solidFill>
                  <a:schemeClr val="bg1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</a:br>
            <a:r>
              <a:rPr lang="ru-RU" sz="2000" b="1" i="1" kern="150" dirty="0">
                <a:solidFill>
                  <a:schemeClr val="bg1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                 И неба синеву, и звуки той весны,</a:t>
            </a:r>
            <a:br>
              <a:rPr lang="ru-RU" sz="2000" b="1" i="1" kern="150" dirty="0">
                <a:solidFill>
                  <a:schemeClr val="bg1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</a:br>
            <a:r>
              <a:rPr lang="ru-RU" sz="2000" b="1" i="1" kern="150" dirty="0">
                <a:solidFill>
                  <a:schemeClr val="bg1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                 Ценою смерти, ужаса, печали,</a:t>
            </a:r>
            <a:br>
              <a:rPr lang="ru-RU" sz="2000" b="1" i="1" kern="150" dirty="0">
                <a:solidFill>
                  <a:schemeClr val="bg1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</a:br>
            <a:r>
              <a:rPr lang="ru-RU" sz="2000" b="1" i="1" kern="150" dirty="0">
                <a:solidFill>
                  <a:schemeClr val="bg1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                 Мы помнить вечно их должны! </a:t>
            </a:r>
          </a:p>
          <a:p>
            <a:pPr>
              <a:spcAft>
                <a:spcPts val="0"/>
              </a:spcAft>
            </a:pPr>
            <a:r>
              <a:rPr lang="ru-RU" sz="2000" b="1" i="1" kern="150" dirty="0">
                <a:solidFill>
                  <a:schemeClr val="bg1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 </a:t>
            </a:r>
            <a:r>
              <a:rPr lang="ru-RU" sz="2000" b="1" i="1" kern="150" dirty="0" smtClean="0">
                <a:solidFill>
                  <a:schemeClr val="bg1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                                              </a:t>
            </a:r>
            <a:r>
              <a:rPr lang="ru-RU" sz="2000" b="1" i="1" kern="150" dirty="0" err="1" smtClean="0">
                <a:solidFill>
                  <a:schemeClr val="bg1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Исраиова</a:t>
            </a:r>
            <a:r>
              <a:rPr lang="ru-RU" sz="2000" b="1" i="1" kern="150" dirty="0" smtClean="0">
                <a:solidFill>
                  <a:schemeClr val="bg1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К.В</a:t>
            </a:r>
            <a:endParaRPr lang="ru-RU" sz="2000" b="1" i="1" kern="150" dirty="0">
              <a:solidFill>
                <a:schemeClr val="bg1"/>
              </a:solidFill>
              <a:latin typeface="Times New Roman" panose="02020603050405020304" pitchFamily="18" charset="0"/>
              <a:ea typeface="SimSun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11" name="Вертикальный свиток 10"/>
          <p:cNvSpPr/>
          <p:nvPr/>
        </p:nvSpPr>
        <p:spPr>
          <a:xfrm>
            <a:off x="7194662" y="631207"/>
            <a:ext cx="3667991" cy="3106882"/>
          </a:xfrm>
          <a:prstGeom prst="vertic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2" name="Рисунок 11"/>
          <p:cNvPicPr/>
          <p:nvPr/>
        </p:nvPicPr>
        <p:blipFill>
          <a:blip r:embed="rId2">
            <a:lum bright="-50000"/>
            <a:alphaModFix/>
          </a:blip>
          <a:srcRect/>
          <a:stretch>
            <a:fillRect/>
          </a:stretch>
        </p:blipFill>
        <p:spPr>
          <a:xfrm>
            <a:off x="8086724" y="1332593"/>
            <a:ext cx="2149877" cy="2086016"/>
          </a:xfrm>
          <a:prstGeom prst="rect">
            <a:avLst/>
          </a:prstGeom>
          <a:noFill/>
          <a:ln>
            <a:noFill/>
          </a:ln>
        </p:spPr>
      </p:pic>
      <p:pic>
        <p:nvPicPr>
          <p:cNvPr id="13" name="Picture 2" descr="гвоздики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35452" y="4119995"/>
            <a:ext cx="3886730" cy="25051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55599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31274" y="2494585"/>
            <a:ext cx="10505208" cy="1911160"/>
          </a:xfrm>
        </p:spPr>
        <p:txBody>
          <a:bodyPr/>
          <a:lstStyle/>
          <a:p>
            <a:pPr marL="0" indent="0"/>
            <a:r>
              <a:rPr lang="ru-RU" sz="66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ІІ .Стадия осмысления.</a:t>
            </a:r>
            <a:br>
              <a:rPr lang="ru-RU" sz="66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6600" dirty="0">
              <a:solidFill>
                <a:schemeClr val="bg1"/>
              </a:solidFill>
            </a:endParaRPr>
          </a:p>
        </p:txBody>
      </p:sp>
      <p:pic>
        <p:nvPicPr>
          <p:cNvPr id="4" name="Picture 2" descr="гвоздики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85065" y="4460875"/>
            <a:ext cx="2016125" cy="1431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705977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5400" b="1" i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Просмотр видеоролика</a:t>
            </a:r>
            <a:endParaRPr lang="ru-RU" sz="5400" b="1" i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684304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871928" y="1433945"/>
            <a:ext cx="6586272" cy="776881"/>
          </a:xfrm>
        </p:spPr>
        <p:txBody>
          <a:bodyPr>
            <a:noAutofit/>
          </a:bodyPr>
          <a:lstStyle/>
          <a:p>
            <a:r>
              <a:rPr lang="ru-RU" sz="6000" b="1" i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Обмен мнением</a:t>
            </a:r>
            <a:endParaRPr lang="ru-RU" sz="6000" b="1" i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type="subTitle" idx="1"/>
          </p:nvPr>
        </p:nvSpPr>
        <p:spPr>
          <a:xfrm>
            <a:off x="504232" y="2550386"/>
            <a:ext cx="11107881" cy="1320802"/>
          </a:xfrm>
        </p:spPr>
        <p:txBody>
          <a:bodyPr>
            <a:normAutofit/>
          </a:bodyPr>
          <a:lstStyle/>
          <a:p>
            <a:r>
              <a:rPr lang="ru-RU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(Учащиеся  составляют вопросы по теме)</a:t>
            </a:r>
            <a:endParaRPr lang="ru-RU" sz="32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40793" y="3621201"/>
            <a:ext cx="5434757" cy="2875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04344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он">
  <a:themeElements>
    <a:clrScheme name="Ион">
      <a:dk1>
        <a:sysClr val="windowText" lastClr="000000"/>
      </a:dk1>
      <a:lt1>
        <a:sysClr val="window" lastClr="FFFFFF"/>
      </a:lt1>
      <a:dk2>
        <a:srgbClr val="EE5818"/>
      </a:dk2>
      <a:lt2>
        <a:srgbClr val="EBEBEB"/>
      </a:lt2>
      <a:accent1>
        <a:srgbClr val="F5A408"/>
      </a:accent1>
      <a:accent2>
        <a:srgbClr val="FA731A"/>
      </a:accent2>
      <a:accent3>
        <a:srgbClr val="AB9281"/>
      </a:accent3>
      <a:accent4>
        <a:srgbClr val="A18CD0"/>
      </a:accent4>
      <a:accent5>
        <a:srgbClr val="8EBBD2"/>
      </a:accent5>
      <a:accent6>
        <a:srgbClr val="ACC995"/>
      </a:accent6>
      <a:hlink>
        <a:srgbClr val="FAC96A"/>
      </a:hlink>
      <a:folHlink>
        <a:srgbClr val="FCDB9B"/>
      </a:folHlink>
    </a:clrScheme>
    <a:fontScheme name="Ион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Ион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04000"/>
                <a:satMod val="128000"/>
                <a:lumMod val="10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68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42000"/>
                <a:hueMod val="42000"/>
                <a:satMod val="124000"/>
                <a:lumMod val="62000"/>
              </a:schemeClr>
              <a:schemeClr val="phClr">
                <a:tint val="96000"/>
                <a:satMod val="13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5A2F9111-B2DB-470C-BA56-608F9B6588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85</TotalTime>
  <Words>119</Words>
  <Application>Microsoft Office PowerPoint</Application>
  <PresentationFormat>Широкоэкранный</PresentationFormat>
  <Paragraphs>21</Paragraphs>
  <Slides>13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20" baseType="lpstr">
      <vt:lpstr>SimSun</vt:lpstr>
      <vt:lpstr>Arial</vt:lpstr>
      <vt:lpstr>Century Gothic</vt:lpstr>
      <vt:lpstr>Mangal</vt:lpstr>
      <vt:lpstr>Times New Roman</vt:lpstr>
      <vt:lpstr>Wingdings 3</vt:lpstr>
      <vt:lpstr>Ион</vt:lpstr>
      <vt:lpstr>Тема: </vt:lpstr>
      <vt:lpstr>Цель классного часа:</vt:lpstr>
      <vt:lpstr>Задачи:</vt:lpstr>
      <vt:lpstr>Презентация PowerPoint</vt:lpstr>
      <vt:lpstr>Презентация PowerPoint</vt:lpstr>
      <vt:lpstr>Презентация PowerPoint</vt:lpstr>
      <vt:lpstr>ІІ .Стадия осмысления. </vt:lpstr>
      <vt:lpstr>Просмотр видеоролика</vt:lpstr>
      <vt:lpstr>Обмен мнением</vt:lpstr>
      <vt:lpstr>Давайте споем!</vt:lpstr>
      <vt:lpstr>Лирика военных лет</vt:lpstr>
      <vt:lpstr>ІІІ. Рефлексия. </vt:lpstr>
      <vt:lpstr>Спасибо за внимание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</dc:title>
  <dc:creator>учитель</dc:creator>
  <cp:lastModifiedBy>учитель</cp:lastModifiedBy>
  <cp:revision>10</cp:revision>
  <dcterms:created xsi:type="dcterms:W3CDTF">2015-04-16T11:57:57Z</dcterms:created>
  <dcterms:modified xsi:type="dcterms:W3CDTF">2015-04-16T13:23:00Z</dcterms:modified>
</cp:coreProperties>
</file>