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70" r:id="rId7"/>
    <p:sldId id="268" r:id="rId8"/>
    <p:sldId id="271" r:id="rId9"/>
    <p:sldId id="285" r:id="rId10"/>
    <p:sldId id="273" r:id="rId11"/>
    <p:sldId id="274" r:id="rId12"/>
    <p:sldId id="275" r:id="rId13"/>
    <p:sldId id="278" r:id="rId14"/>
    <p:sldId id="280" r:id="rId15"/>
    <p:sldId id="277" r:id="rId16"/>
    <p:sldId id="281" r:id="rId17"/>
    <p:sldId id="257" r:id="rId18"/>
    <p:sldId id="282" r:id="rId19"/>
    <p:sldId id="287" r:id="rId20"/>
    <p:sldId id="279" r:id="rId21"/>
    <p:sldId id="283" r:id="rId22"/>
    <p:sldId id="272" r:id="rId23"/>
    <p:sldId id="288" r:id="rId24"/>
    <p:sldId id="260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0099"/>
    <a:srgbClr val="FF00FF"/>
    <a:srgbClr val="00CC00"/>
    <a:srgbClr val="CC00CC"/>
    <a:srgbClr val="00FF00"/>
    <a:srgbClr val="CEFC7A"/>
    <a:srgbClr val="3CF5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Картинки по запросу фон для слайда ани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сказка гуси лебеди с картинками 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Картинки по запросу сказка гуси лебеди с картинками 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content.foto.mail.ru/mail/valyasts/_animated/i-17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46"/>
          </a:xfrm>
          <a:prstGeom prst="rect">
            <a:avLst/>
          </a:prstGeom>
          <a:noFill/>
        </p:spPr>
      </p:pic>
      <p:sp>
        <p:nvSpPr>
          <p:cNvPr id="1045" name="WordArt 21"/>
          <p:cNvSpPr>
            <a:spLocks noChangeArrowheads="1" noChangeShapeType="1" noTextEdit="1"/>
          </p:cNvSpPr>
          <p:nvPr/>
        </p:nvSpPr>
        <p:spPr bwMode="auto">
          <a:xfrm>
            <a:off x="4211960" y="836712"/>
            <a:ext cx="446449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Доброе утро!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сказка гуси лебеди"/>
          <p:cNvPicPr>
            <a:picLocks noChangeAspect="1" noChangeArrowheads="1"/>
          </p:cNvPicPr>
          <p:nvPr/>
        </p:nvPicPr>
        <p:blipFill>
          <a:blip r:embed="rId2" cstate="print"/>
          <a:srcRect l="13389" t="2564" r="13927" b="28205"/>
          <a:stretch>
            <a:fillRect/>
          </a:stretch>
        </p:blipFill>
        <p:spPr bwMode="auto">
          <a:xfrm>
            <a:off x="-1" y="0"/>
            <a:ext cx="9183817" cy="685800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 rot="560721" flipH="1">
            <a:off x="3347864" y="332656"/>
            <a:ext cx="3384376" cy="1728192"/>
          </a:xfrm>
          <a:prstGeom prst="cloudCallout">
            <a:avLst>
              <a:gd name="adj1" fmla="val -41207"/>
              <a:gd name="adj2" fmla="val 1154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497102">
            <a:off x="3347864" y="548680"/>
            <a:ext cx="3250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Справишься</a:t>
            </a:r>
          </a:p>
          <a:p>
            <a:pPr algn="ctr"/>
            <a:r>
              <a:rPr lang="ru-RU" sz="2400" b="1" dirty="0" smtClean="0"/>
              <a:t> с мозговым штурмом,</a:t>
            </a:r>
          </a:p>
          <a:p>
            <a:pPr algn="ctr"/>
            <a:r>
              <a:rPr lang="ru-RU" sz="2400" b="1" dirty="0" smtClean="0"/>
              <a:t> скажу…</a:t>
            </a:r>
            <a:endParaRPr lang="ru-RU" sz="2400" b="1" dirty="0"/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s10623.vk.me/u113536291/-12/x_8d9710c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75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cs10623.vk.me/u113536291/-12/x_8d9710c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677" t="4348" b="7902"/>
          <a:stretch>
            <a:fillRect/>
          </a:stretch>
        </p:blipFill>
        <p:spPr bwMode="auto">
          <a:xfrm rot="650328">
            <a:off x="5236769" y="2143234"/>
            <a:ext cx="3946593" cy="4720132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280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Мозговой штурм.</a:t>
            </a:r>
            <a:endParaRPr lang="ru-RU" sz="8000" b="1" dirty="0">
              <a:ln>
                <a:solidFill>
                  <a:srgbClr val="002060"/>
                </a:solidFill>
              </a:ln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850" y="1340768"/>
            <a:ext cx="91029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Крошки-птички сели в ряд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 словечки говорят.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Сколько букв в русском языке?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Предложения состоят из. . 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Слова делятся на. . 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Мы слышим и произносим звуки или буквы?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Сколько в слове гласных, столько и. . 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Звуки записываются с помощью 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toppixel.ru/uploads/posts/2009-10/1246546042_pic_id69017.jpeg"/>
          <p:cNvPicPr>
            <a:picLocks noChangeAspect="1" noChangeArrowheads="1"/>
          </p:cNvPicPr>
          <p:nvPr/>
        </p:nvPicPr>
        <p:blipFill>
          <a:blip r:embed="rId2" cstate="print"/>
          <a:srcRect r="63479"/>
          <a:stretch>
            <a:fillRect/>
          </a:stretch>
        </p:blipFill>
        <p:spPr bwMode="auto">
          <a:xfrm flipH="1">
            <a:off x="5364088" y="0"/>
            <a:ext cx="3779912" cy="6858000"/>
          </a:xfrm>
          <a:prstGeom prst="rect">
            <a:avLst/>
          </a:prstGeom>
          <a:noFill/>
        </p:spPr>
      </p:pic>
      <p:pic>
        <p:nvPicPr>
          <p:cNvPr id="32774" name="Picture 6" descr="http://toppixel.ru/uploads/posts/2009-10/1246546042_pic_id690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://supercook.ru/images-skazki-vypusk/sk-10-03-1.jpg"/>
          <p:cNvPicPr>
            <a:picLocks noChangeAspect="1" noChangeArrowheads="1"/>
          </p:cNvPicPr>
          <p:nvPr/>
        </p:nvPicPr>
        <p:blipFill>
          <a:blip r:embed="rId3" cstate="print"/>
          <a:srcRect t="12115" r="65637" b="52751"/>
          <a:stretch>
            <a:fillRect/>
          </a:stretch>
        </p:blipFill>
        <p:spPr bwMode="auto">
          <a:xfrm flipH="1">
            <a:off x="5796136" y="2132856"/>
            <a:ext cx="3347864" cy="4725144"/>
          </a:xfrm>
          <a:prstGeom prst="roundRect">
            <a:avLst>
              <a:gd name="adj" fmla="val 17857"/>
            </a:avLst>
          </a:prstGeom>
          <a:noFill/>
        </p:spPr>
      </p:pic>
      <p:pic>
        <p:nvPicPr>
          <p:cNvPr id="32782" name="Picture 14" descr="http://img-fotki.yandex.ru/get/6612/16969765.83/0_6a10c_b4d5eb58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2537465" cy="2283719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195736" y="620688"/>
            <a:ext cx="0" cy="1656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3" descr="http://img1.liveinternet.ru/images/attach/c/2/69/203/69203766_539b8c71f00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556792"/>
            <a:ext cx="3757599" cy="15030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7" name="Picture 17" descr="http://ramki-vsem.ru/fon/fon-neb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2555776" y="1556792"/>
            <a:ext cx="3429000" cy="4229100"/>
          </a:xfrm>
          <a:prstGeom prst="ellipse">
            <a:avLst/>
          </a:prstGeom>
          <a:solidFill>
            <a:srgbClr val="CCECFF"/>
          </a:solidFill>
          <a:ln w="571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/>
          <p:cNvSpPr>
            <a:spLocks noChangeShapeType="1"/>
          </p:cNvSpPr>
          <p:nvPr/>
        </p:nvSpPr>
        <p:spPr bwMode="auto">
          <a:xfrm flipV="1">
            <a:off x="5436096" y="1340768"/>
            <a:ext cx="1524000" cy="7920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5" name="AutoShape 5"/>
          <p:cNvSpPr>
            <a:spLocks noChangeShapeType="1"/>
          </p:cNvSpPr>
          <p:nvPr/>
        </p:nvSpPr>
        <p:spPr bwMode="auto">
          <a:xfrm flipH="1" flipV="1">
            <a:off x="1475656" y="1556792"/>
            <a:ext cx="1511300" cy="6604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1" name="AutoShape 1"/>
          <p:cNvSpPr>
            <a:spLocks noChangeShapeType="1"/>
          </p:cNvSpPr>
          <p:nvPr/>
        </p:nvSpPr>
        <p:spPr bwMode="auto">
          <a:xfrm flipV="1">
            <a:off x="1115616" y="3573016"/>
            <a:ext cx="1434976" cy="7200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/>
          <p:cNvSpPr>
            <a:spLocks noChangeShapeType="1"/>
          </p:cNvSpPr>
          <p:nvPr/>
        </p:nvSpPr>
        <p:spPr bwMode="auto">
          <a:xfrm flipV="1">
            <a:off x="1403648" y="4941168"/>
            <a:ext cx="1524000" cy="7239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/>
          <p:cNvSpPr>
            <a:spLocks noChangeShapeType="1"/>
          </p:cNvSpPr>
          <p:nvPr/>
        </p:nvSpPr>
        <p:spPr bwMode="auto">
          <a:xfrm>
            <a:off x="5652120" y="4797152"/>
            <a:ext cx="1752600" cy="6953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3" name="AutoShape 3"/>
          <p:cNvSpPr>
            <a:spLocks noChangeShapeType="1"/>
          </p:cNvSpPr>
          <p:nvPr/>
        </p:nvSpPr>
        <p:spPr bwMode="auto">
          <a:xfrm flipV="1">
            <a:off x="6012160" y="3356992"/>
            <a:ext cx="1656184" cy="635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-364197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КЛАСТЕР-ПАУЧОК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17728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1554978"/>
            <a:ext cx="61478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771800" y="1789367"/>
            <a:ext cx="41044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3" name="AutoShape 13" descr="data:image/jpeg;base64,/9j/4AAQSkZJRgABAQAAAQABAAD/2wCEAAkGBxIQEg0QDw8PDw8NDQ0NDQ0NDQ8NDA0NFBEWFhQRFBQYHCggGBolGxQUITEhJSkrLi4uFx8zODMsNygtLisBCgoKDg0OGhAQGiwfHBwsLCwsLCwsLCwsLCwsLCwsLCwsLCwsLCwsLCwsLCwsLCwsLCwsLCwsNywsLCwsLDcsLP/AABEIALcBFAMBIgACEQEDEQH/xAAbAAACAwEBAQAAAAAAAAAAAAACAwABBAUGB//EAC0QAAMAAgEDAwMEAAcAAAAAAAABAgMRBBIhMRNBUWGBkQUUcaEiMlLB0eHw/8QAGgEAAwEBAQEAAAAAAAAAAAAAAQIDAAQFBv/EACMRAAMBAAICAgIDAQAAAAAAAAABAhEDEiExE0EEYRQVUTL/2gAMAwEAAhEDEQA/APRKCdI9z8+S3jPoex8t1AiTRjQuUNhCNhlD8aNMIz4zRDIUdMD5QxIVFDoZFnRIxByxewkxGVTGoYhMsahGUQxMZIpBJitFExyYSYpMJMRodMbsNMQqDTFaGTGbLTA2TYMG0a2LbJ1ANmSA2F1FqxZEg4DRjylLMVUimjJIzbQ950KyZxVCqQyhCu2W8m2WK0NkdoReQ5Q2QJGSibKIJBbBRGxRwuogp0QOA08hlxJ95E1P5JTa8PYtWexKZ4FNBJDJQE0MlmYqGQaIESOlk6KyNkdLESxiZJlkxyYyREsbDEaKyxqGoTLGbJsqmNTL2JTC6gYPo1MJMWmXsXBkxiY2WIQaYrQyY7ZXUL2RsGDaHVi+oFsBsZIV0aFQUsyzY1WBoyoc2KqivUAqjJBdEpgbJVA7HSJthaLTBTKbMbRs0PijGrGzYjQ80atgVQv1BOTKBSO6GuizE86IP0J/Ijzif9lPCRDZo9L0eL79ioxjVIeOUHWMDoKjwLQxE6QkhWxkgpGJgJBpCMog5Y2WJDQjRRMeqDTEJjJYjRVMZsJMWg0KOmMTDkUg5FY6Y1E2DssUfQtk6gSmzYbS2xdMjoBsZIRsOS3QtUVVGwGjFZToTstMOA7BOi5sWythwHYc6KbE9QSrZsD2LQ31EkIq9CMmTZuum79R98gyZM7Yq7FOiswkc98rZd5SCnRCvUi6YrpCUnRXHl+4D4zfhb+pvkQXwtGNDYYdcdr2J6ZtTFUtE0WkTRaQAkCTJorQBg0wtgygtChQUjZQuUPlCNlZQUoNI0cbjdXcd+zf0Iu0dM8bwx6LSNk8T5Ay8fXcXuhvjaM+ybIypWxhS9lUbuPxvd/ZDbwJvbE+RJlFxNo5fQxdHaU68IVXFmu/j+PBlymfA/o47YLo6HL4aS3P3Oba0WmlXo5rly/IWy9i0ydQ+E9DdAugdgtmSA2G2Ar0U6E2xkhXQeTMKWUXViaoooI1yPTTlpGTLk0Ly5TJdMrHGRvlHXyu5DDRRb40Q+Rns+Pj9mjZOHX+XuvgpxPnYWPKl7nkVTZ9DMpeGZcqW31L/Zg+jtbX/Y3kV1vsLhuR03hKkt/QOTjrW0xHpmjp6n29x37Vr4f3D2z2I+Pt6Rg6Cuk6OXi6WzI4GV6JXG5FqQ1JaQSQWwKSSh+KdgRJ0eNxWtPemSuki/HDpmjjR0odsDevIt2cns7l4WDyqW+wqbGy9mzA+zLl4vwXgwdL7/HY1bBph7P0L0W6R0RWjNdAdRupuxsbQt5Ev+TNVg9WxlIHRrnLszcjgdXeff2ZUmnHXY3mfKBitYzjZuO5evcQ5O3yMa7Nr6MxXgdJ9M9l+Tonk/05OThx+Dn7Bph5JaFUy6OSgWxeSi2xdMdIlVCLYtsOwGiyOdirQqkOoVQ6JsTSIVRCgh7Pq2iSt9hUMP8Ahnk4e/pqxQlr3GciZa+DJqkC6bE6+dKdlmYKnyaKtrXtv2Cxcdv28+4+OH8sNUhJ46zwLnkdtUvuK6E2P5HEa7rujKno059GvV4odfG0t+RDkZOdlVWwrfsV9X6JhemmdbBl2tnINvH2kJyLSvC2ng7LYnrD1sG4JouXNjpyGTYc0ZoyZqVl1ZnVFXkB1D2JdA9Qm7KVD4Jo3qIqFdRXWHAaakx+IwzYycorQyZt1v6hT8eDPGQbN7JtDpmfk8NNP57s4ebHo9E2cz9QlJdvL7tfB0cNtPDk/I401pxqQuh1yKcnajy6QqhdMZQqyqIUJoXTGsFrY6EMtMg54SD6herPSdwoZuXDGfsTyfkk95cNGRU38jPSa7s34+MkHWIm+RfRZcL+zPxafuat6E+k0+yJlbSEfllF4XkZ1bM3JwrReLMl5K5GXfgKTTFppoxxHc0ZMKSTT+wpMt0yr3SCxIXod6nsBQKQfZk8Hzk0PdbRklGyMZOkkWhtiKKTHXiFOQJjNF9QuqLYugpAbKqgHYNsW6HSJtjesnUKQxSHABpjcaFyNmhWMjVE9gsebRky5dIwvlPYJ43Rr5lB0M/L1s5+XJ1eQLybF9RaYw5OTldFUKyDmhdSVRz0jJaE0bLgReMtLOepZkpgqh1YxVQVTRHGF1kFMgcN2PotSKbaGqgckbR4SPqWXFbD0JwS15GgYUX0gZI32GIhtMYsuHXgQsT+Dp1OxfS/YdWSrjRh9MNY/oaFhfkNvQXYFBheJlrEan3L6Q9jfGhGPEasLF0FgsWvI8pJjaWxV4RuyIQcxXAqpOi4Qq8Wx1Qjk5eSBXpnRvALeBlFRJwZpjRfWgcj02ZrKKdIVyYankG8ed+xhi/B0MfJ0kClnoMWm/I6sSa0/jwcPKtN6+TfzeVtaX5OY2Pwy17Jfk2m8QyQ1IuGbePCflj08JRPZiJxtg2tGqo+O5mzICejVOIQxdDGC0VRBoRUiMkGukIuSkslUmKoINohXSHU92hiYKQR4R9Si9kIQxiFpgOgkzGCLKTLAYpoXr5GbIwmFJ69idf0DpC5kIAHOy5xND1JZuwOoEkdBAdABi0X4LRGzGK6tlAa0wbyhwG/6ZeVx/LX4M98bt38j8+czZMrOiexyX01mN9mHsHIgGy/s49wKxTkqqFux0idUhqHRf1MXWT1AuNAuRI6Prv5E3k2ZfUYLpgXHgz5tNLpCqtCHkF1lHUEnyj7oy5LByZhLv6FZkjV6W6ILqyFMJ6fQVZfqC/VK8nhYfUaOmwuoShk0bApkDlEJKAYLQLvQWwXSAFhKi9bA6Q5MYvRTRaRVsBiKgtikwkExbYt5EFc7M/pPuFJC039DPWKeUTcfBHx6Y2IR0yVyDPlpt9jVj4mvPcbOHTb+Ru0r0L1qvZyGmBaOpnxr8+TJnjUv3XwVm9IXxYc90LpmjDxnT0h3J4Dlb8/x7Fe8p4c3x1S3DmVQtsdWIbx/wBPvJ4Xbxv2K9kvZz/HVPEjFsihs7GP9Efbqa8+3wdTDwoha6U/q1tk6/JlevJfj/Cuv+vBzP039Oml1X9kb3+nYv8AT4+vk1X47CKOR8lU909CeCIWZp579Z4nTX+BdtL+DlvBXw/weyrGq1vvr7hLjr4/o6Y/KcrMOTk/AV02nh4n9rbeul7+Ndy64Vpb01v58ntK4kv299/UquBLe2u438z9E/639nhq4d/+2Q9y+BHx/ZBv5v6B/WfsyKx0ZDBUWvZ/giqvqc/TTsXLn0dRZA5sx8S99mavT+OxJrC01q0ZNEWQTb0Z3l0wKdC7w6OSzOr+pkrLsuMuhlGCPk1nUT2TZjnlIOeSn7iOWUVo2KwXkFrKvkCsiFwfsMeQuchn3v3LxyHAdjWmWwJLVCjFqSdRLoR1GSBuGhVspsTNF1k0bDaVePuKriun3fb6GmLWiPIMqaFcp+wceGY8L7is2ZLz4f4Cq9luE/OmZfsz9YjkZeO7dVK/w78+Dq8GOmF2SGTCS0l2JfZdhqvssEjiUPsH6iF5bM/S2xmhcKboUvYq+rfZdhqegvUMBrREdXwxqTJ65froPkyz/QlDIwFm2Vkygxh1FvKiClr6kDiBrGeSnjRCACA8K8oppkIFMGIjTFPBshApiuUwa4plpFEKw2yHLKXoq0CqIQqjnfgJZGGsjIQDQU2Ox5TVGVFEJUkdEUzTFFMohE6V6IyKSEMYBoG2iEGQlPEJ9fuGs5RCjlEVbF3yHsZHIIQLlYBW9Jk5WkZ65zIQMwhOTlpM2rJ2Xyy0QhFnUnpV0LdbIQyMwGS8bXkhA6DBfWF6xCDYLou879mvumQhA4gd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5" name="AutoShape 15" descr="data:image/jpeg;base64,/9j/4AAQSkZJRgABAQAAAQABAAD/2wCEAAkGBxIQEg0QDw8PDw8NDQ0NDQ0NDQ8NDA0NFBEWFhQRFBQYHCggGBolGxQUITEhJSkrLi4uFx8zODMsNygtLisBCgoKDg0OGhAQGiwfHBwsLCwsLCwsLCwsLCwsLCwsLCwsLCwsLCwsLCwsLCwsLCwsLCwsLCwsNywsLCwsLDcsLP/AABEIALcBFAMBIgACEQEDEQH/xAAbAAACAwEBAQAAAAAAAAAAAAACAwABBAUGB//EAC0QAAMAAgEDAwMEAAcAAAAAAAABAgMRBBIhMRNBUWGBkQUUcaEiMlLB0eHw/8QAGgEAAwEBAQEAAAAAAAAAAAAAAQIDAAQFBv/EACMRAAMBAAICAgIDAQAAAAAAAAABAhEDEiExE0EEYRQVUTL/2gAMAwEAAhEDEQA/APRKCdI9z8+S3jPoex8t1AiTRjQuUNhCNhlD8aNMIz4zRDIUdMD5QxIVFDoZFnRIxByxewkxGVTGoYhMsahGUQxMZIpBJitFExyYSYpMJMRodMbsNMQqDTFaGTGbLTA2TYMG0a2LbJ1ANmSA2F1FqxZEg4DRjylLMVUimjJIzbQ950KyZxVCqQyhCu2W8m2WK0NkdoReQ5Q2QJGSibKIJBbBRGxRwuogp0QOA08hlxJ95E1P5JTa8PYtWexKZ4FNBJDJQE0MlmYqGQaIESOlk6KyNkdLESxiZJlkxyYyREsbDEaKyxqGoTLGbJsqmNTL2JTC6gYPo1MJMWmXsXBkxiY2WIQaYrQyY7ZXUL2RsGDaHVi+oFsBsZIV0aFQUsyzY1WBoyoc2KqivUAqjJBdEpgbJVA7HSJthaLTBTKbMbRs0PijGrGzYjQ80atgVQv1BOTKBSO6GuizE86IP0J/Ijzif9lPCRDZo9L0eL79ioxjVIeOUHWMDoKjwLQxE6QkhWxkgpGJgJBpCMog5Y2WJDQjRRMeqDTEJjJYjRVMZsJMWg0KOmMTDkUg5FY6Y1E2DssUfQtk6gSmzYbS2xdMjoBsZIRsOS3QtUVVGwGjFZToTstMOA7BOi5sWythwHYc6KbE9QSrZsD2LQ31EkIq9CMmTZuum79R98gyZM7Yq7FOiswkc98rZd5SCnRCvUi6YrpCUnRXHl+4D4zfhb+pvkQXwtGNDYYdcdr2J6ZtTFUtE0WkTRaQAkCTJorQBg0wtgygtChQUjZQuUPlCNlZQUoNI0cbjdXcd+zf0Iu0dM8bwx6LSNk8T5Ay8fXcXuhvjaM+ybIypWxhS9lUbuPxvd/ZDbwJvbE+RJlFxNo5fQxdHaU68IVXFmu/j+PBlymfA/o47YLo6HL4aS3P3Oba0WmlXo5rly/IWy9i0ydQ+E9DdAugdgtmSA2G2Ar0U6E2xkhXQeTMKWUXViaoooI1yPTTlpGTLk0Ly5TJdMrHGRvlHXyu5DDRRb40Q+Rns+Pj9mjZOHX+XuvgpxPnYWPKl7nkVTZ9DMpeGZcqW31L/Zg+jtbX/Y3kV1vsLhuR03hKkt/QOTjrW0xHpmjp6n29x37Vr4f3D2z2I+Pt6Rg6Cuk6OXi6WzI4GV6JXG5FqQ1JaQSQWwKSSh+KdgRJ0eNxWtPemSuki/HDpmjjR0odsDevIt2cns7l4WDyqW+wqbGy9mzA+zLl4vwXgwdL7/HY1bBph7P0L0W6R0RWjNdAdRupuxsbQt5Ev+TNVg9WxlIHRrnLszcjgdXeff2ZUmnHXY3mfKBitYzjZuO5evcQ5O3yMa7Nr6MxXgdJ9M9l+Tonk/05OThx+Dn7Bph5JaFUy6OSgWxeSi2xdMdIlVCLYtsOwGiyOdirQqkOoVQ6JsTSIVRCgh7Pq2iSt9hUMP8Ahnk4e/pqxQlr3GciZa+DJqkC6bE6+dKdlmYKnyaKtrXtv2Cxcdv28+4+OH8sNUhJ46zwLnkdtUvuK6E2P5HEa7rujKno059GvV4odfG0t+RDkZOdlVWwrfsV9X6JhemmdbBl2tnINvH2kJyLSvC2ng7LYnrD1sG4JouXNjpyGTYc0ZoyZqVl1ZnVFXkB1D2JdA9Qm7KVD4Jo3qIqFdRXWHAaakx+IwzYycorQyZt1v6hT8eDPGQbN7JtDpmfk8NNP57s4ebHo9E2cz9QlJdvL7tfB0cNtPDk/I401pxqQuh1yKcnajy6QqhdMZQqyqIUJoXTGsFrY6EMtMg54SD6herPSdwoZuXDGfsTyfkk95cNGRU38jPSa7s34+MkHWIm+RfRZcL+zPxafuat6E+k0+yJlbSEfllF4XkZ1bM3JwrReLMl5K5GXfgKTTFppoxxHc0ZMKSTT+wpMt0yr3SCxIXod6nsBQKQfZk8Hzk0PdbRklGyMZOkkWhtiKKTHXiFOQJjNF9QuqLYugpAbKqgHYNsW6HSJtjesnUKQxSHABpjcaFyNmhWMjVE9gsebRky5dIwvlPYJ43Rr5lB0M/L1s5+XJ1eQLybF9RaYw5OTldFUKyDmhdSVRz0jJaE0bLgReMtLOepZkpgqh1YxVQVTRHGF1kFMgcN2PotSKbaGqgckbR4SPqWXFbD0JwS15GgYUX0gZI32GIhtMYsuHXgQsT+Dp1OxfS/YdWSrjRh9MNY/oaFhfkNvQXYFBheJlrEan3L6Q9jfGhGPEasLF0FgsWvI8pJjaWxV4RuyIQcxXAqpOi4Qq8Wx1Qjk5eSBXpnRvALeBlFRJwZpjRfWgcj02ZrKKdIVyYankG8ed+xhi/B0MfJ0kClnoMWm/I6sSa0/jwcPKtN6+TfzeVtaX5OY2Pwy17Jfk2m8QyQ1IuGbePCflj08JRPZiJxtg2tGqo+O5mzICejVOIQxdDGC0VRBoRUiMkGukIuSkslUmKoINohXSHU92hiYKQR4R9Si9kIQxiFpgOgkzGCLKTLAYpoXr5GbIwmFJ69idf0DpC5kIAHOy5xND1JZuwOoEkdBAdABi0X4LRGzGK6tlAa0wbyhwG/6ZeVx/LX4M98bt38j8+czZMrOiexyX01mN9mHsHIgGy/s49wKxTkqqFux0idUhqHRf1MXWT1AuNAuRI6Prv5E3k2ZfUYLpgXHgz5tNLpCqtCHkF1lHUEnyj7oy5LByZhLv6FZkjV6W6ILqyFMJ6fQVZfqC/VK8nhYfUaOmwuoShk0bApkDlEJKAYLQLvQWwXSAFhKi9bA6Q5MYvRTRaRVsBiKgtikwkExbYt5EFc7M/pPuFJC039DPWKeUTcfBHx6Y2IR0yVyDPlpt9jVj4mvPcbOHTb+Ru0r0L1qvZyGmBaOpnxr8+TJnjUv3XwVm9IXxYc90LpmjDxnT0h3J4Dlb8/x7Fe8p4c3x1S3DmVQtsdWIbx/wBPvJ4Xbxv2K9kvZz/HVPEjFsihs7GP9Efbqa8+3wdTDwoha6U/q1tk6/JlevJfj/Cuv+vBzP039Oml1X9kb3+nYv8AT4+vk1X47CKOR8lU909CeCIWZp579Z4nTX+BdtL+DlvBXw/weyrGq1vvr7hLjr4/o6Y/KcrMOTk/AV02nh4n9rbeul7+Ndy64Vpb01v58ntK4kv299/UquBLe2u438z9E/639nhq4d/+2Q9y+BHx/ZBv5v6B/WfsyKx0ZDBUWvZ/giqvqc/TTsXLn0dRZA5sx8S99mavT+OxJrC01q0ZNEWQTb0Z3l0wKdC7w6OSzOr+pkrLsuMuhlGCPk1nUT2TZjnlIOeSn7iOWUVo2KwXkFrKvkCsiFwfsMeQuchn3v3LxyHAdjWmWwJLVCjFqSdRLoR1GSBuGhVspsTNF1k0bDaVePuKriun3fb6GmLWiPIMqaFcp+wceGY8L7is2ZLz4f4Cq9luE/OmZfsz9YjkZeO7dVK/w78+Dq8GOmF2SGTCS0l2JfZdhqvssEjiUPsH6iF5bM/S2xmhcKboUvYq+rfZdhqegvUMBrREdXwxqTJ65froPkyz/QlDIwFm2Vkygxh1FvKiClr6kDiBrGeSnjRCACA8K8oppkIFMGIjTFPBshApiuUwa4plpFEKw2yHLKXoq0CqIQqjnfgJZGGsjIQDQU2Ox5TVGVFEJUkdEUzTFFMohE6V6IyKSEMYBoG2iEGQlPEJ9fuGs5RCjlEVbF3yHsZHIIQLlYBW9Jk5WkZ65zIQMwhOTlpM2rJ2Xyy0QhFnUnpV0LdbIQyMwGS8bXkhA6DBfWF6xCDYLou879mvumQhA4gd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udioskazki.info/uploads/1289645507_gusi-lebed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937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0" y="0"/>
            <a:ext cx="4139952" cy="1916832"/>
          </a:xfrm>
          <a:prstGeom prst="cloudCallout">
            <a:avLst>
              <a:gd name="adj1" fmla="val -34230"/>
              <a:gd name="adj2" fmla="val 85179"/>
            </a:avLst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3601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Что происходит со 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звонкими  согласными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на конце слова?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degde.kz/files/74038/_____________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7062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Парный звук ты проверяй!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      </a:t>
            </a: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Рядом гласный подставляй!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91683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Парный звук</a:t>
            </a:r>
          </a:p>
          <a:p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ты проверяй!</a:t>
            </a:r>
            <a:endParaRPr lang="ru-RU" sz="36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 Рядом гласный</a:t>
            </a:r>
          </a:p>
          <a:p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подставляй!</a:t>
            </a:r>
            <a:endParaRPr lang="ru-RU" sz="36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980728"/>
            <a:ext cx="2788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ПРАВИЛО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bdou--teremok8.ucoz.ru/_ld/1/72952381.jpg"/>
          <p:cNvPicPr>
            <a:picLocks noChangeAspect="1" noChangeArrowheads="1"/>
          </p:cNvPicPr>
          <p:nvPr/>
        </p:nvPicPr>
        <p:blipFill>
          <a:blip r:embed="rId2" cstate="print"/>
          <a:srcRect b="51046"/>
          <a:stretch>
            <a:fillRect/>
          </a:stretch>
        </p:blipFill>
        <p:spPr bwMode="auto">
          <a:xfrm>
            <a:off x="0" y="-1"/>
            <a:ext cx="9144000" cy="2708921"/>
          </a:xfrm>
          <a:prstGeom prst="rect">
            <a:avLst/>
          </a:prstGeom>
          <a:noFill/>
        </p:spPr>
      </p:pic>
      <p:pic>
        <p:nvPicPr>
          <p:cNvPr id="5" name="Picture 2" descr="http://mbdou--teremok8.ucoz.ru/_ld/1/72952381.jpg"/>
          <p:cNvPicPr>
            <a:picLocks noChangeAspect="1" noChangeArrowheads="1"/>
          </p:cNvPicPr>
          <p:nvPr/>
        </p:nvPicPr>
        <p:blipFill>
          <a:blip r:embed="rId2" cstate="print"/>
          <a:srcRect t="48832"/>
          <a:stretch>
            <a:fillRect/>
          </a:stretch>
        </p:blipFill>
        <p:spPr bwMode="auto">
          <a:xfrm>
            <a:off x="0" y="3997206"/>
            <a:ext cx="9144000" cy="2860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2852936"/>
            <a:ext cx="545053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ocka3ke.ru/sites/default/files/styles/large_tale/public/gusi-lebedi_1.jpg?itok=zvTBMZd4"/>
          <p:cNvPicPr>
            <a:picLocks noChangeAspect="1" noChangeArrowheads="1"/>
          </p:cNvPicPr>
          <p:nvPr/>
        </p:nvPicPr>
        <p:blipFill>
          <a:blip r:embed="rId2" cstate="print"/>
          <a:srcRect l="2369" t="3694" r="4430" b="24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620688" y="0"/>
            <a:ext cx="95051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Загадки: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1.  Под кочкою крошка – только шляпка да ножка.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2. Он летает белой стаей и сверкает на лету.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Он звездой прохладной тает на ладонях и во рту.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3. Он может неделю не есть ничего: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Кладовка с едой на спине у него. 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www.grafamania.net/uploads/posts/2009-07/1246899591_skazochnyj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63688" y="1783849"/>
            <a:ext cx="63367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</a:t>
            </a:r>
            <a:r>
              <a:rPr lang="ru-RU" sz="6600" b="1" u="sng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</a:t>
            </a:r>
            <a:endParaRPr kumimoji="0" lang="ru-RU" sz="6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</a:t>
            </a:r>
            <a:r>
              <a:rPr lang="ru-RU" sz="6600" b="1" u="sng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</a:t>
            </a:r>
            <a:endParaRPr kumimoji="0" lang="ru-RU" sz="6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66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ерблю</a:t>
            </a:r>
            <a:r>
              <a:rPr lang="ru-RU" sz="6600" b="1" u="sng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</a:t>
            </a:r>
            <a:endParaRPr kumimoji="0" lang="ru-RU" sz="66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www.grafamania.net/uploads/posts/2009-07/1246899591_skazochnyj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83568" y="1628800"/>
            <a:ext cx="80648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</a:t>
            </a:r>
            <a:r>
              <a:rPr kumimoji="0" lang="ru-RU" sz="6600" b="1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6600" b="1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-гри</a:t>
            </a:r>
            <a:r>
              <a:rPr kumimoji="0" lang="ru-RU" sz="6600" b="1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6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endParaRPr kumimoji="0" lang="ru-RU" sz="6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66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ерблю</a:t>
            </a:r>
            <a:r>
              <a:rPr lang="ru-RU" sz="66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–верблю</a:t>
            </a:r>
            <a:r>
              <a:rPr lang="ru-RU" sz="66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66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сне</a:t>
            </a:r>
            <a:r>
              <a:rPr lang="ru-RU" sz="66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сне</a:t>
            </a:r>
            <a:r>
              <a:rPr lang="ru-RU" sz="66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sz="66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6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http://pedsovet.su/_ld/354/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Картинки по запросу сказка гуси лебе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3312368" cy="4295406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123728" y="-243408"/>
            <a:ext cx="5832648" cy="23103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595"/>
              </a:avLst>
            </a:prstTxWarp>
          </a:bodyPr>
          <a:lstStyle/>
          <a:p>
            <a:pPr algn="ctr" rtl="0"/>
            <a:endParaRPr lang="ru-RU" sz="3600" i="1" kern="10" spc="0" dirty="0" smtClean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гостях у </a:t>
            </a:r>
            <a:r>
              <a:rPr lang="ru-RU" sz="3600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сказки</a:t>
            </a:r>
            <a:endParaRPr lang="ru-RU" sz="3600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 pitchFamily="66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967" y="4077072"/>
            <a:ext cx="4194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А.Н. Толстой.</a:t>
            </a:r>
          </a:p>
          <a:p>
            <a:r>
              <a:rPr lang="ru-RU" sz="4800" dirty="0" smtClean="0">
                <a:solidFill>
                  <a:srgbClr val="C00000"/>
                </a:solidFill>
              </a:rPr>
              <a:t>А.Н.Афанасьев.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9461" name="AutoShape 5" descr="Картинки по запросу фон для слайда ани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8" descr="http://master-kid.ru/wp-content/uploads/2012/11/skazka_gusi_lebedi.jpg"/>
          <p:cNvPicPr>
            <a:picLocks noChangeAspect="1" noChangeArrowheads="1"/>
          </p:cNvPicPr>
          <p:nvPr/>
        </p:nvPicPr>
        <p:blipFill>
          <a:blip r:embed="rId4" cstate="print"/>
          <a:srcRect t="19407" b="9434"/>
          <a:stretch>
            <a:fillRect/>
          </a:stretch>
        </p:blipFill>
        <p:spPr bwMode="auto">
          <a:xfrm>
            <a:off x="1619672" y="3140968"/>
            <a:ext cx="2880320" cy="2664296"/>
          </a:xfrm>
          <a:prstGeom prst="rect">
            <a:avLst/>
          </a:prstGeom>
          <a:noFill/>
        </p:spPr>
      </p:pic>
      <p:pic>
        <p:nvPicPr>
          <p:cNvPr id="19465" name="Picture 9" descr="http://pics.livejournal.com/nika_diz/pic/0008w66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264" y="0"/>
            <a:ext cx="2195736" cy="2708920"/>
          </a:xfrm>
          <a:prstGeom prst="rect">
            <a:avLst/>
          </a:prstGeom>
          <a:noFill/>
        </p:spPr>
      </p:pic>
      <p:pic>
        <p:nvPicPr>
          <p:cNvPr id="19469" name="Picture 13" descr="http://img1.liveinternet.ru/images/attach/c/2/69/203/69203766_539b8c71f00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276872"/>
            <a:ext cx="3757599" cy="15030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.ytimg.com/vi/0F84zAkr8U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4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en-studio.ru/uploads/posts/2012-07/1341270787_014pwbtfnpcujm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412776"/>
            <a:ext cx="6857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Звуковая рубашка: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348880"/>
            <a:ext cx="34429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Печка- </a:t>
            </a:r>
          </a:p>
          <a:p>
            <a:r>
              <a:rPr lang="ru-RU" sz="7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яблоня-</a:t>
            </a:r>
            <a:endParaRPr lang="ru-RU" sz="7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сказка гуси лебе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ttp://ramki-vsem.ru/fon/fon-neb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4666"/>
            <a:ext cx="89644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Уровень 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Спишите. Вставьте пропущенные буквы. Напишите проверочные.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Ястре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- …, арбу(с,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ж) - …, жира(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в,ф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т,д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т)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…, ёр(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ж,ш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вежли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в,ф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ж,ш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….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Уровень 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слова. Вставьте пропущенные буквы. Напишите проверочные.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Ястре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арбу…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жира…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…, ёр… -…,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вежли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Уровень 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слова. Вставьте пропущенные буквы. Напишите проверочные.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Разделите слова на 2 группы.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Ястре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арбу…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жира…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…, ёр… -…,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вежли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 …,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3030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-….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Q_d4VOAQINxrUVwJe83dV5jJ6x-bPwV7zRQj0vbHcyeRtXTZ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568" cy="6858000"/>
          </a:xfrm>
          <a:prstGeom prst="rect">
            <a:avLst/>
          </a:prstGeom>
          <a:noFill/>
        </p:spPr>
      </p:pic>
      <p:pic>
        <p:nvPicPr>
          <p:cNvPr id="17410" name="Picture 2" descr="http://nastena-slasten.ru/gusi.jpg"/>
          <p:cNvPicPr>
            <a:picLocks noChangeAspect="1" noChangeArrowheads="1"/>
          </p:cNvPicPr>
          <p:nvPr/>
        </p:nvPicPr>
        <p:blipFill>
          <a:blip r:embed="rId3" cstate="print"/>
          <a:srcRect l="8431" t="54556" r="66276" b="3878"/>
          <a:stretch>
            <a:fillRect/>
          </a:stretch>
        </p:blipFill>
        <p:spPr bwMode="auto">
          <a:xfrm>
            <a:off x="6012160" y="3146190"/>
            <a:ext cx="3131840" cy="3711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0"/>
            <a:ext cx="4892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err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80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24744"/>
            <a:ext cx="2361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844824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492896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140968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789040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5.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online-effects.ru/frames/preview/d79486b690b2cae4ab854b0bcdd89b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14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241013">
            <a:off x="4788024" y="2204864"/>
            <a:ext cx="26661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99"/>
                </a:solidFill>
                <a:latin typeface="Monotype Corsiva" pitchFamily="66" charset="0"/>
              </a:rPr>
              <a:t>Спасибо </a:t>
            </a:r>
          </a:p>
          <a:p>
            <a:r>
              <a:rPr lang="ru-RU" sz="6000" b="1" dirty="0" smtClean="0">
                <a:solidFill>
                  <a:srgbClr val="990099"/>
                </a:solidFill>
                <a:latin typeface="Monotype Corsiva" pitchFamily="66" charset="0"/>
              </a:rPr>
              <a:t>     за </a:t>
            </a:r>
          </a:p>
          <a:p>
            <a:r>
              <a:rPr lang="ru-RU" sz="6000" b="1" dirty="0" smtClean="0">
                <a:solidFill>
                  <a:srgbClr val="990099"/>
                </a:solidFill>
                <a:latin typeface="Monotype Corsiva" pitchFamily="66" charset="0"/>
              </a:rPr>
              <a:t>   урок!</a:t>
            </a:r>
            <a:endParaRPr lang="ru-RU" sz="6000" b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ixelbox.ru/upload/file/-/magic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69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1844824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Звук согласный            проверяй,                           Рядом гласный подставляй.</a:t>
            </a:r>
          </a:p>
          <a:p>
            <a:r>
              <a:rPr lang="ru-RU" sz="2400" b="1" dirty="0" smtClean="0"/>
              <a:t>Зуб на зубы, </a:t>
            </a:r>
          </a:p>
          <a:p>
            <a:r>
              <a:rPr lang="ru-RU" sz="2400" b="1" dirty="0" smtClean="0"/>
              <a:t>лёд на льды                                  Будешь грамотным и ты.</a:t>
            </a:r>
            <a:endParaRPr lang="ru-RU" sz="2400" b="1" dirty="0"/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kinderyata.ru/img/frame/screen/1269488512.png"/>
          <p:cNvPicPr>
            <a:picLocks noChangeAspect="1" noChangeArrowheads="1"/>
          </p:cNvPicPr>
          <p:nvPr/>
        </p:nvPicPr>
        <p:blipFill>
          <a:blip r:embed="rId2" cstate="print"/>
          <a:srcRect t="12799" b="13147"/>
          <a:stretch>
            <a:fillRect/>
          </a:stretch>
        </p:blipFill>
        <p:spPr bwMode="auto">
          <a:xfrm>
            <a:off x="0" y="0"/>
            <a:ext cx="9121013" cy="7173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1124744"/>
            <a:ext cx="369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Тема: Повторение</a:t>
            </a:r>
            <a:r>
              <a:rPr lang="ru-RU" sz="3200" dirty="0" smtClean="0"/>
              <a:t>.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628800"/>
            <a:ext cx="50550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</a:t>
            </a:r>
            <a:r>
              <a:rPr lang="ru-RU" sz="3600" b="1" dirty="0" smtClean="0"/>
              <a:t>Правописание </a:t>
            </a:r>
          </a:p>
          <a:p>
            <a:r>
              <a:rPr lang="ru-RU" sz="3600" b="1" dirty="0" smtClean="0"/>
              <a:t>    звонких и глухих </a:t>
            </a:r>
          </a:p>
          <a:p>
            <a:r>
              <a:rPr lang="ru-RU" sz="3600" b="1" dirty="0" smtClean="0"/>
              <a:t>      согласных </a:t>
            </a:r>
          </a:p>
          <a:p>
            <a:r>
              <a:rPr lang="ru-RU" sz="3600" b="1" dirty="0" smtClean="0"/>
              <a:t>    на конце слова. </a:t>
            </a:r>
          </a:p>
          <a:p>
            <a:r>
              <a:rPr lang="ru-RU" sz="3600" b="1" dirty="0" smtClean="0"/>
              <a:t>    Русская народная</a:t>
            </a:r>
          </a:p>
          <a:p>
            <a:r>
              <a:rPr lang="ru-RU" sz="3600" b="1" dirty="0" smtClean="0"/>
              <a:t>             сказка </a:t>
            </a:r>
          </a:p>
          <a:p>
            <a:r>
              <a:rPr lang="ru-RU" sz="3600" b="1" dirty="0" smtClean="0"/>
              <a:t>     «Гуси – лебеди.»</a:t>
            </a:r>
          </a:p>
          <a:p>
            <a:endParaRPr lang="ru-RU" sz="3200" b="1" dirty="0"/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famania.net/uploads/posts/2011-02/1296558654_bem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13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340971">
            <a:off x="3083876" y="1196752"/>
            <a:ext cx="379924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dirty="0" smtClean="0"/>
              <a:t>24 апреля.</a:t>
            </a:r>
          </a:p>
          <a:p>
            <a:pPr algn="ctr"/>
            <a:r>
              <a:rPr lang="ru-RU" sz="3800" b="1" dirty="0" smtClean="0"/>
              <a:t>Кла</a:t>
            </a:r>
            <a:r>
              <a:rPr lang="ru-RU" sz="3800" b="1" u="sng" dirty="0" smtClean="0">
                <a:solidFill>
                  <a:srgbClr val="FF0000"/>
                </a:solidFill>
              </a:rPr>
              <a:t>сс</a:t>
            </a:r>
            <a:r>
              <a:rPr lang="ru-RU" sz="3800" b="1" dirty="0" smtClean="0"/>
              <a:t>ная р</a:t>
            </a:r>
            <a:r>
              <a:rPr lang="ru-RU" sz="3800" b="1" u="sng" dirty="0" smtClean="0">
                <a:solidFill>
                  <a:srgbClr val="FF0000"/>
                </a:solidFill>
              </a:rPr>
              <a:t>а</a:t>
            </a:r>
            <a:r>
              <a:rPr lang="ru-RU" sz="3800" b="1" dirty="0" smtClean="0"/>
              <a:t>бота.</a:t>
            </a:r>
            <a:endParaRPr lang="ru-RU" sz="3800" b="1" dirty="0"/>
          </a:p>
        </p:txBody>
      </p:sp>
      <p:pic>
        <p:nvPicPr>
          <p:cNvPr id="6" name="Picture 2" descr="http://www.toyway.ru/upload/iblock/83b/83b42d7b17c5f1368503524b88da067b.jpg"/>
          <p:cNvPicPr>
            <a:picLocks noChangeAspect="1" noChangeArrowheads="1"/>
          </p:cNvPicPr>
          <p:nvPr/>
        </p:nvPicPr>
        <p:blipFill>
          <a:blip r:embed="rId3" cstate="print"/>
          <a:srcRect l="51974" t="26118" r="12116" b="5419"/>
          <a:stretch>
            <a:fillRect/>
          </a:stretch>
        </p:blipFill>
        <p:spPr bwMode="auto">
          <a:xfrm>
            <a:off x="2699792" y="2924944"/>
            <a:ext cx="2232248" cy="3933056"/>
          </a:xfrm>
          <a:prstGeom prst="snip2SameRect">
            <a:avLst/>
          </a:prstGeom>
          <a:noFill/>
        </p:spPr>
      </p:pic>
      <p:pic>
        <p:nvPicPr>
          <p:cNvPr id="7" name="Picture 4" descr="http://www.kanc-eksmo.ru/upload/iblock/bb8/0100468v1u.jpg"/>
          <p:cNvPicPr>
            <a:picLocks noChangeAspect="1" noChangeArrowheads="1"/>
          </p:cNvPicPr>
          <p:nvPr/>
        </p:nvPicPr>
        <p:blipFill>
          <a:blip r:embed="rId4" cstate="print"/>
          <a:srcRect t="86183"/>
          <a:stretch>
            <a:fillRect/>
          </a:stretch>
        </p:blipFill>
        <p:spPr bwMode="auto">
          <a:xfrm rot="20316471">
            <a:off x="4544077" y="2712548"/>
            <a:ext cx="864096" cy="2379119"/>
          </a:xfrm>
          <a:prstGeom prst="rect">
            <a:avLst/>
          </a:prstGeom>
          <a:noFill/>
        </p:spPr>
      </p:pic>
      <p:pic>
        <p:nvPicPr>
          <p:cNvPr id="8" name="Picture 4" descr="http://www.kanc-eksmo.ru/upload/iblock/bb8/0100468v1u.jpg"/>
          <p:cNvPicPr>
            <a:picLocks noChangeAspect="1" noChangeArrowheads="1"/>
          </p:cNvPicPr>
          <p:nvPr/>
        </p:nvPicPr>
        <p:blipFill>
          <a:blip r:embed="rId4" cstate="print"/>
          <a:srcRect t="86183"/>
          <a:stretch>
            <a:fillRect/>
          </a:stretch>
        </p:blipFill>
        <p:spPr bwMode="auto">
          <a:xfrm>
            <a:off x="4788024" y="3284984"/>
            <a:ext cx="864096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famania.net/uploads/posts/2011-02/1296558654_bem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13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340971">
            <a:off x="3112973" y="1093724"/>
            <a:ext cx="379924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dirty="0" smtClean="0"/>
              <a:t>24 апреля.</a:t>
            </a:r>
          </a:p>
          <a:p>
            <a:pPr algn="ctr"/>
            <a:r>
              <a:rPr lang="ru-RU" sz="3800" b="1" dirty="0" smtClean="0"/>
              <a:t>Кла</a:t>
            </a:r>
            <a:r>
              <a:rPr lang="ru-RU" sz="3800" b="1" u="sng" dirty="0" smtClean="0">
                <a:solidFill>
                  <a:srgbClr val="FF0000"/>
                </a:solidFill>
              </a:rPr>
              <a:t>сс</a:t>
            </a:r>
            <a:r>
              <a:rPr lang="ru-RU" sz="3800" b="1" dirty="0" smtClean="0"/>
              <a:t>ная р</a:t>
            </a:r>
            <a:r>
              <a:rPr lang="ru-RU" sz="3800" b="1" u="sng" dirty="0" smtClean="0">
                <a:solidFill>
                  <a:srgbClr val="FF0000"/>
                </a:solidFill>
              </a:rPr>
              <a:t>а</a:t>
            </a:r>
            <a:r>
              <a:rPr lang="ru-RU" sz="3800" b="1" dirty="0" smtClean="0"/>
              <a:t>бота.</a:t>
            </a:r>
            <a:endParaRPr lang="ru-RU" sz="3800" b="1" dirty="0"/>
          </a:p>
        </p:txBody>
      </p:sp>
      <p:pic>
        <p:nvPicPr>
          <p:cNvPr id="6" name="Picture 2" descr="http://www.toyway.ru/upload/iblock/83b/83b42d7b17c5f1368503524b88da067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8B3B1"/>
              </a:clrFrom>
              <a:clrTo>
                <a:srgbClr val="78B3B1">
                  <a:alpha val="0"/>
                </a:srgbClr>
              </a:clrTo>
            </a:clrChange>
          </a:blip>
          <a:srcRect l="51974" t="26118" r="12116" b="5419"/>
          <a:stretch>
            <a:fillRect/>
          </a:stretch>
        </p:blipFill>
        <p:spPr bwMode="auto">
          <a:xfrm>
            <a:off x="2699792" y="2924944"/>
            <a:ext cx="2232248" cy="3933056"/>
          </a:xfrm>
          <a:prstGeom prst="snip2SameRect">
            <a:avLst/>
          </a:prstGeom>
          <a:noFill/>
        </p:spPr>
      </p:pic>
      <p:pic>
        <p:nvPicPr>
          <p:cNvPr id="7" name="Picture 4" descr="http://www.kanc-eksmo.ru/upload/iblock/bb8/0100468v1u.jpg"/>
          <p:cNvPicPr>
            <a:picLocks noChangeAspect="1" noChangeArrowheads="1"/>
          </p:cNvPicPr>
          <p:nvPr/>
        </p:nvPicPr>
        <p:blipFill>
          <a:blip r:embed="rId4" cstate="print"/>
          <a:srcRect t="86183"/>
          <a:stretch>
            <a:fillRect/>
          </a:stretch>
        </p:blipFill>
        <p:spPr bwMode="auto">
          <a:xfrm rot="20316471">
            <a:off x="4544077" y="2712548"/>
            <a:ext cx="864096" cy="2379119"/>
          </a:xfrm>
          <a:prstGeom prst="rect">
            <a:avLst/>
          </a:prstGeom>
          <a:noFill/>
        </p:spPr>
      </p:pic>
      <p:pic>
        <p:nvPicPr>
          <p:cNvPr id="8" name="Picture 4" descr="http://www.kanc-eksmo.ru/upload/iblock/bb8/0100468v1u.jpg"/>
          <p:cNvPicPr>
            <a:picLocks noChangeAspect="1" noChangeArrowheads="1"/>
          </p:cNvPicPr>
          <p:nvPr/>
        </p:nvPicPr>
        <p:blipFill>
          <a:blip r:embed="rId4" cstate="print"/>
          <a:srcRect t="86183"/>
          <a:stretch>
            <a:fillRect/>
          </a:stretch>
        </p:blipFill>
        <p:spPr bwMode="auto">
          <a:xfrm>
            <a:off x="4788024" y="3284984"/>
            <a:ext cx="864096" cy="2520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373478">
            <a:off x="3131818" y="2349504"/>
            <a:ext cx="374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</a:t>
            </a:r>
            <a:r>
              <a:rPr lang="ru-RU" sz="3600" b="1" i="1" dirty="0" err="1" smtClean="0"/>
              <a:t>Сс</a:t>
            </a:r>
            <a:r>
              <a:rPr lang="ru-RU" sz="3600" b="1" i="1" dirty="0" smtClean="0"/>
              <a:t>       су        см</a:t>
            </a:r>
            <a:endParaRPr lang="ru-RU" sz="3600" b="1" i="1" dirty="0"/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n-studio.ru/uploads/posts/2012-05/1337957121_lttqsv9r07gbsj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2240" cy="6858000"/>
          </a:xfrm>
          <a:prstGeom prst="rect">
            <a:avLst/>
          </a:prstGeom>
          <a:noFill/>
        </p:spPr>
      </p:pic>
      <p:pic>
        <p:nvPicPr>
          <p:cNvPr id="6" name="Picture 2" descr="http://en-studio.ru/uploads/posts/2012-05/1337957121_lttqsv9r07gbsj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652120" cy="6858000"/>
          </a:xfrm>
          <a:prstGeom prst="rect">
            <a:avLst/>
          </a:prstGeom>
          <a:noFill/>
        </p:spPr>
      </p:pic>
      <p:pic>
        <p:nvPicPr>
          <p:cNvPr id="5" name="Picture 2" descr="http://en-studio.ru/uploads/posts/2012-05/1337957121_lttqsv9r07gbsjv.jpeg"/>
          <p:cNvPicPr>
            <a:picLocks noChangeAspect="1" noChangeArrowheads="1"/>
          </p:cNvPicPr>
          <p:nvPr/>
        </p:nvPicPr>
        <p:blipFill>
          <a:blip r:embed="rId2" cstate="print"/>
          <a:srcRect l="38096" r="36704"/>
          <a:stretch>
            <a:fillRect/>
          </a:stretch>
        </p:blipFill>
        <p:spPr bwMode="auto">
          <a:xfrm>
            <a:off x="3275856" y="0"/>
            <a:ext cx="2304256" cy="6667500"/>
          </a:xfrm>
          <a:prstGeom prst="rect">
            <a:avLst/>
          </a:prstGeom>
          <a:noFill/>
        </p:spPr>
      </p:pic>
      <p:pic>
        <p:nvPicPr>
          <p:cNvPr id="8" name="Picture 4" descr="Жили-были старичок со старушкою; у них была дочка да сынок маленький.- Дочка, до"/>
          <p:cNvPicPr>
            <a:picLocks noChangeAspect="1" noChangeArrowheads="1"/>
          </p:cNvPicPr>
          <p:nvPr/>
        </p:nvPicPr>
        <p:blipFill>
          <a:blip r:embed="rId3" cstate="print"/>
          <a:srcRect l="10444" t="3259" r="31717" b="21794"/>
          <a:stretch>
            <a:fillRect/>
          </a:stretch>
        </p:blipFill>
        <p:spPr bwMode="auto">
          <a:xfrm flipH="1">
            <a:off x="3563888" y="980728"/>
            <a:ext cx="5400600" cy="5688632"/>
          </a:xfrm>
          <a:prstGeom prst="rect">
            <a:avLst/>
          </a:prstGeom>
          <a:noFill/>
        </p:spPr>
      </p:pic>
      <p:pic>
        <p:nvPicPr>
          <p:cNvPr id="25608" name="Picture 8" descr="http://diza-74.ucoz.ru/_bl/392/499584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3832">
            <a:off x="1007290" y="234518"/>
            <a:ext cx="3120823" cy="1350466"/>
          </a:xfrm>
          <a:prstGeom prst="rect">
            <a:avLst/>
          </a:prstGeom>
          <a:noFill/>
        </p:spPr>
      </p:pic>
      <p:pic>
        <p:nvPicPr>
          <p:cNvPr id="12" name="Picture 8" descr="http://diza-74.ucoz.ru/_bl/392/499584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3547">
            <a:off x="-107877" y="3569855"/>
            <a:ext cx="3574569" cy="1513578"/>
          </a:xfrm>
          <a:prstGeom prst="rect">
            <a:avLst/>
          </a:prstGeom>
          <a:noFill/>
        </p:spPr>
      </p:pic>
      <p:pic>
        <p:nvPicPr>
          <p:cNvPr id="13" name="Picture 4" descr="http://s4.pic4you.ru/y2014/03-29/12216/4293479-thumb.png"/>
          <p:cNvPicPr>
            <a:picLocks noChangeAspect="1" noChangeArrowheads="1"/>
          </p:cNvPicPr>
          <p:nvPr/>
        </p:nvPicPr>
        <p:blipFill>
          <a:blip r:embed="rId5" cstate="print"/>
          <a:srcRect l="23388" b="35671"/>
          <a:stretch>
            <a:fillRect/>
          </a:stretch>
        </p:blipFill>
        <p:spPr bwMode="auto">
          <a:xfrm rot="961669" flipH="1">
            <a:off x="1534757" y="1093281"/>
            <a:ext cx="3171710" cy="1917844"/>
          </a:xfrm>
          <a:prstGeom prst="rect">
            <a:avLst/>
          </a:prstGeom>
          <a:noFill/>
        </p:spPr>
      </p:pic>
      <p:pic>
        <p:nvPicPr>
          <p:cNvPr id="25604" name="Picture 4" descr="http://s4.pic4you.ru/y2014/03-29/12216/4293479-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2380" flipH="1">
            <a:off x="-324544" y="1988840"/>
            <a:ext cx="4139952" cy="29813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n-studio.ru/uploads/posts/2012-05/1337957121_lttqsv9r07gbsj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://dayfun.ru/wp-content/uploads/2013/07/%D0%9A%D0%B0%D0%BA-%D1%80%D0%B8%D1%81%D0%BE%D0%B2%D0%B0%D1%82%D1%8C-%D1%81%D0%BE%D0%BB%D0%BE%D0%B2%D1%8C%D1%8F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18456" r="11074" b="4651"/>
          <a:stretch>
            <a:fillRect/>
          </a:stretch>
        </p:blipFill>
        <p:spPr bwMode="auto">
          <a:xfrm>
            <a:off x="5652120" y="202356"/>
            <a:ext cx="2808312" cy="2741447"/>
          </a:xfrm>
          <a:prstGeom prst="rect">
            <a:avLst/>
          </a:prstGeom>
          <a:noFill/>
        </p:spPr>
      </p:pic>
      <p:pic>
        <p:nvPicPr>
          <p:cNvPr id="26630" name="Picture 6" descr="http://n-pr.ru/wp-content/uploads/2013/04/Soroka.jpg"/>
          <p:cNvPicPr>
            <a:picLocks noChangeAspect="1" noChangeArrowheads="1"/>
          </p:cNvPicPr>
          <p:nvPr/>
        </p:nvPicPr>
        <p:blipFill>
          <a:blip r:embed="rId4" cstate="print"/>
          <a:srcRect l="14295" t="7574" r="16014" b="4980"/>
          <a:stretch>
            <a:fillRect/>
          </a:stretch>
        </p:blipFill>
        <p:spPr bwMode="auto">
          <a:xfrm>
            <a:off x="3275856" y="4005064"/>
            <a:ext cx="2304256" cy="2304256"/>
          </a:xfrm>
          <a:prstGeom prst="rect">
            <a:avLst/>
          </a:prstGeom>
          <a:noFill/>
        </p:spPr>
      </p:pic>
      <p:pic>
        <p:nvPicPr>
          <p:cNvPr id="26632" name="Picture 8" descr="http://danlik.ru/wp-content/uploads/2014/01/skvorec.jpg"/>
          <p:cNvPicPr>
            <a:picLocks noChangeAspect="1" noChangeArrowheads="1"/>
          </p:cNvPicPr>
          <p:nvPr/>
        </p:nvPicPr>
        <p:blipFill>
          <a:blip r:embed="rId5" cstate="print"/>
          <a:srcRect l="32809" t="5179" r="6754"/>
          <a:stretch>
            <a:fillRect/>
          </a:stretch>
        </p:blipFill>
        <p:spPr bwMode="auto">
          <a:xfrm>
            <a:off x="2411760" y="178643"/>
            <a:ext cx="2232248" cy="23355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2348880"/>
            <a:ext cx="2232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2852936"/>
            <a:ext cx="2173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297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n-studio.ru/uploads/posts/2012-05/1337957121_lttqsv9r07gbsj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://dayfun.ru/wp-content/uploads/2013/07/%D0%9A%D0%B0%D0%BA-%D1%80%D0%B8%D1%81%D0%BE%D0%B2%D0%B0%D1%82%D1%8C-%D1%81%D0%BE%D0%BB%D0%BE%D0%B2%D1%8C%D1%8F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18456" r="11074" b="4651"/>
          <a:stretch>
            <a:fillRect/>
          </a:stretch>
        </p:blipFill>
        <p:spPr bwMode="auto">
          <a:xfrm>
            <a:off x="5652120" y="202356"/>
            <a:ext cx="2808312" cy="2741447"/>
          </a:xfrm>
          <a:prstGeom prst="rect">
            <a:avLst/>
          </a:prstGeom>
          <a:noFill/>
        </p:spPr>
      </p:pic>
      <p:pic>
        <p:nvPicPr>
          <p:cNvPr id="26630" name="Picture 6" descr="http://n-pr.ru/wp-content/uploads/2013/04/Soroka.jpg"/>
          <p:cNvPicPr>
            <a:picLocks noChangeAspect="1" noChangeArrowheads="1"/>
          </p:cNvPicPr>
          <p:nvPr/>
        </p:nvPicPr>
        <p:blipFill>
          <a:blip r:embed="rId4" cstate="print"/>
          <a:srcRect l="14295" t="7574" r="16014" b="4980"/>
          <a:stretch>
            <a:fillRect/>
          </a:stretch>
        </p:blipFill>
        <p:spPr bwMode="auto">
          <a:xfrm>
            <a:off x="3275856" y="4005064"/>
            <a:ext cx="2304256" cy="2304256"/>
          </a:xfrm>
          <a:prstGeom prst="rect">
            <a:avLst/>
          </a:prstGeom>
          <a:noFill/>
        </p:spPr>
      </p:pic>
      <p:pic>
        <p:nvPicPr>
          <p:cNvPr id="26632" name="Picture 8" descr="http://danlik.ru/wp-content/uploads/2014/01/skvorec.jpg"/>
          <p:cNvPicPr>
            <a:picLocks noChangeAspect="1" noChangeArrowheads="1"/>
          </p:cNvPicPr>
          <p:nvPr/>
        </p:nvPicPr>
        <p:blipFill>
          <a:blip r:embed="rId5" cstate="print"/>
          <a:srcRect l="32809" t="5179" r="6754"/>
          <a:stretch>
            <a:fillRect/>
          </a:stretch>
        </p:blipFill>
        <p:spPr bwMode="auto">
          <a:xfrm>
            <a:off x="2411760" y="178643"/>
            <a:ext cx="2232248" cy="23355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2348880"/>
            <a:ext cx="2232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рец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2852936"/>
            <a:ext cx="2173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вей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297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386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77</cp:revision>
  <dcterms:created xsi:type="dcterms:W3CDTF">2015-04-23T11:26:26Z</dcterms:created>
  <dcterms:modified xsi:type="dcterms:W3CDTF">2015-05-12T17:47:29Z</dcterms:modified>
</cp:coreProperties>
</file>