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90" r:id="rId3"/>
    <p:sldId id="291" r:id="rId4"/>
    <p:sldId id="292" r:id="rId5"/>
    <p:sldId id="276" r:id="rId6"/>
    <p:sldId id="280" r:id="rId7"/>
    <p:sldId id="293" r:id="rId8"/>
    <p:sldId id="271" r:id="rId9"/>
    <p:sldId id="294" r:id="rId10"/>
    <p:sldId id="295" r:id="rId11"/>
    <p:sldId id="297" r:id="rId12"/>
    <p:sldId id="266" r:id="rId13"/>
    <p:sldId id="296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56" autoAdjust="0"/>
    <p:restoredTop sz="94660" autoAdjust="0"/>
  </p:normalViewPr>
  <p:slideViewPr>
    <p:cSldViewPr>
      <p:cViewPr varScale="1">
        <p:scale>
          <a:sx n="79" d="100"/>
          <a:sy n="79" d="100"/>
        </p:scale>
        <p:origin x="-73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3EA2346-11C2-4DBD-A449-80E9F86BB506}" type="datetimeFigureOut">
              <a:rPr lang="ru-RU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5C6C979-2F82-4F37-9404-239884CB4F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4799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430D0-0834-4D91-86F9-7188C0D0253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CE38AB-7361-416F-AE58-562B5321D143}" type="datetimeFigureOut">
              <a:rPr lang="ru-RU" smtClean="0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C659AE-4941-4461-A5A7-C50F6DD462A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4B6FB9-E4ED-4794-9CC0-199E38D91EA6}" type="datetimeFigureOut">
              <a:rPr lang="ru-RU" smtClean="0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11C46D-1EDA-45F5-9821-86478A43C9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74B237-A137-43AE-91B4-DFBEBF977CCD}" type="datetimeFigureOut">
              <a:rPr lang="ru-RU" smtClean="0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86A15C-2991-423B-9DA8-6A4A44131B8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D24599-2899-4E7D-B41C-BBA9FC5CFCA9}" type="datetimeFigureOut">
              <a:rPr lang="ru-RU" smtClean="0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8E46A-C03D-4DD6-B6C0-806F5C7A9E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629007-FA2A-4F98-82F7-DF3BB23D18E5}" type="datetimeFigureOut">
              <a:rPr lang="ru-RU" smtClean="0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37840E-3193-41A0-91AC-6617B981C29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1A02F7-4E05-49C2-8DDF-D2395F8D6423}" type="datetimeFigureOut">
              <a:rPr lang="ru-RU" smtClean="0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DA5AD9-01F0-452B-96D3-D51E53A8C0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2E5EA3-9053-468B-8AE6-DD7907354D4C}" type="datetimeFigureOut">
              <a:rPr lang="ru-RU" smtClean="0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DB306B-C278-4401-B352-BB3CC5141EA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F94A63-F84B-43E6-A0A5-F1EE36697B07}" type="datetimeFigureOut">
              <a:rPr lang="ru-RU" smtClean="0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2FC591-17F8-4ED5-A978-398B6F6A7F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93BD78-BC3F-4F05-834F-B0DE673EFBFC}" type="datetimeFigureOut">
              <a:rPr lang="ru-RU" smtClean="0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EEAEA4-5180-4F0C-9DF7-ACB9CB6CEBE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2862F1-3F97-4C1C-919C-C7444472C42A}" type="datetimeFigureOut">
              <a:rPr lang="ru-RU" smtClean="0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71140-F60B-4D93-A6DC-2C4B6F31F8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94B9BF-ADAE-4525-918E-FBCE741477CB}" type="datetimeFigureOut">
              <a:rPr lang="ru-RU" smtClean="0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899E02-DB7F-4265-BC00-B2207BB596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41989AE-239B-431F-AE10-FA52F214982A}" type="datetimeFigureOut">
              <a:rPr lang="ru-RU" smtClean="0"/>
              <a:pPr>
                <a:defRPr/>
              </a:pPr>
              <a:t>12.02.2015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584C32A-720B-47CA-ACB8-E8C339A3C48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7.wmf"/><Relationship Id="rId18" Type="http://schemas.openxmlformats.org/officeDocument/2006/relationships/oleObject" Target="../embeddings/oleObject11.bin"/><Relationship Id="rId3" Type="http://schemas.openxmlformats.org/officeDocument/2006/relationships/oleObject" Target="../embeddings/oleObject1.bin"/><Relationship Id="rId21" Type="http://schemas.openxmlformats.org/officeDocument/2006/relationships/image" Target="../media/image11.wmf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8.bin"/><Relationship Id="rId17" Type="http://schemas.openxmlformats.org/officeDocument/2006/relationships/image" Target="../media/image9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0.bin"/><Relationship Id="rId20" Type="http://schemas.openxmlformats.org/officeDocument/2006/relationships/oleObject" Target="../embeddings/oleObject12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8.wmf"/><Relationship Id="rId10" Type="http://schemas.openxmlformats.org/officeDocument/2006/relationships/oleObject" Target="../embeddings/oleObject6.bin"/><Relationship Id="rId19" Type="http://schemas.openxmlformats.org/officeDocument/2006/relationships/image" Target="../media/image10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5.bin"/><Relationship Id="rId14" Type="http://schemas.openxmlformats.org/officeDocument/2006/relationships/oleObject" Target="../embeddings/oleObject9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999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86580" y="2071677"/>
            <a:ext cx="8211158" cy="258532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Негізгі тригонометриялық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тепе- теңдіктер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9632" y="940655"/>
            <a:ext cx="6773008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n-lt"/>
              </a:rPr>
              <a:t>Сабақтың тақырыбы:</a:t>
            </a:r>
            <a:endParaRPr lang="ru-RU" sz="5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+mn-lt"/>
            </a:endParaRPr>
          </a:p>
        </p:txBody>
      </p:sp>
      <p:sp>
        <p:nvSpPr>
          <p:cNvPr id="11268" name="TextBox 9"/>
          <p:cNvSpPr txBox="1">
            <a:spLocks noChangeArrowheads="1"/>
          </p:cNvSpPr>
          <p:nvPr/>
        </p:nvSpPr>
        <p:spPr bwMode="auto">
          <a:xfrm>
            <a:off x="1717198" y="5445224"/>
            <a:ext cx="58578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3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9 сынып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1271" name="Прямоугольник 12"/>
          <p:cNvSpPr>
            <a:spLocks noChangeArrowheads="1"/>
          </p:cNvSpPr>
          <p:nvPr/>
        </p:nvSpPr>
        <p:spPr bwMode="auto">
          <a:xfrm>
            <a:off x="5868988" y="285750"/>
            <a:ext cx="32750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i="1">
                <a:solidFill>
                  <a:schemeClr val="bg1"/>
                </a:solidFill>
                <a:latin typeface="Calibri" pitchFamily="34" charset="0"/>
              </a:rPr>
              <a:t>«Мақсаты бірдің – рухы бір!». </a:t>
            </a:r>
            <a:endParaRPr lang="ru-RU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1272" name="TextBox 13"/>
          <p:cNvSpPr txBox="1">
            <a:spLocks noChangeArrowheads="1"/>
          </p:cNvSpPr>
          <p:nvPr/>
        </p:nvSpPr>
        <p:spPr bwMode="auto">
          <a:xfrm>
            <a:off x="500063" y="500063"/>
            <a:ext cx="28575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3200" dirty="0" smtClean="0">
                <a:solidFill>
                  <a:schemeClr val="bg1"/>
                </a:solidFill>
                <a:latin typeface="Calibri" pitchFamily="34" charset="0"/>
              </a:rPr>
              <a:t>09.02.15</a:t>
            </a:r>
            <a:endParaRPr lang="ru-RU" sz="32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2204864"/>
            <a:ext cx="7948405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297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(ә) –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sin a, cos a,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ctg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kk-K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мәндерін табу</a:t>
            </a:r>
          </a:p>
          <a:p>
            <a:pPr marL="0" indent="0">
              <a:buNone/>
            </a:pPr>
            <a:endParaRPr lang="kk-K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kk-K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в,г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)–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Өрнектерді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ықшамдау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 smtClean="0">
                <a:latin typeface="Arial" panose="020B0604020202020204" pitchFamily="34" charset="0"/>
                <a:cs typeface="Arial" panose="020B0604020202020204" pitchFamily="34" charset="0"/>
              </a:rPr>
              <a:t>Үй тапсырмасы: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55718"/>
      </p:ext>
    </p:extLst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Object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475" y="1722698"/>
            <a:ext cx="4142497" cy="2771254"/>
          </a:xfrm>
          <a:prstGeom prst="rect">
            <a:avLst/>
          </a:prstGeom>
          <a:noFill/>
        </p:spPr>
      </p:pic>
      <p:pic>
        <p:nvPicPr>
          <p:cNvPr id="9219" name="Object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733975"/>
            <a:ext cx="3979274" cy="2785492"/>
          </a:xfrm>
          <a:prstGeom prst="rect">
            <a:avLst/>
          </a:prstGeom>
          <a:noFill/>
        </p:spPr>
      </p:pic>
      <p:sp>
        <p:nvSpPr>
          <p:cNvPr id="9227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228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230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233" name="Rectangle 40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kk-KZ" sz="1200">
                <a:cs typeface="Times New Roman" pitchFamily="18" charset="0"/>
              </a:rPr>
              <a:t>                 </a:t>
            </a:r>
            <a:r>
              <a:rPr lang="ru-RU" sz="900"/>
              <a:t> </a:t>
            </a:r>
            <a:endParaRPr lang="ru-RU"/>
          </a:p>
        </p:txBody>
      </p:sp>
      <p:sp>
        <p:nvSpPr>
          <p:cNvPr id="9235" name="Rectangle 4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236" name="TextBox 47"/>
          <p:cNvSpPr txBox="1">
            <a:spLocks noChangeArrowheads="1"/>
          </p:cNvSpPr>
          <p:nvPr/>
        </p:nvSpPr>
        <p:spPr bwMode="auto">
          <a:xfrm>
            <a:off x="1132723" y="908384"/>
            <a:ext cx="2286000" cy="52322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2800" dirty="0">
                <a:latin typeface="Calibri" pitchFamily="34" charset="0"/>
              </a:rPr>
              <a:t>І </a:t>
            </a:r>
            <a:r>
              <a:rPr lang="kk-KZ" sz="2800" dirty="0" smtClean="0">
                <a:latin typeface="Calibri" pitchFamily="34" charset="0"/>
              </a:rPr>
              <a:t>деңгей</a:t>
            </a:r>
            <a:endParaRPr lang="ru-RU" sz="2800" dirty="0">
              <a:latin typeface="Calibri" pitchFamily="34" charset="0"/>
            </a:endParaRPr>
          </a:p>
        </p:txBody>
      </p:sp>
      <p:sp>
        <p:nvSpPr>
          <p:cNvPr id="9237" name="TextBox 48"/>
          <p:cNvSpPr txBox="1">
            <a:spLocks noChangeArrowheads="1"/>
          </p:cNvSpPr>
          <p:nvPr/>
        </p:nvSpPr>
        <p:spPr bwMode="auto">
          <a:xfrm>
            <a:off x="5004048" y="908383"/>
            <a:ext cx="2286000" cy="52322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2800" dirty="0">
                <a:latin typeface="Calibri" pitchFamily="34" charset="0"/>
              </a:rPr>
              <a:t>І </a:t>
            </a:r>
            <a:r>
              <a:rPr lang="kk-KZ" sz="2800" dirty="0" smtClean="0">
                <a:latin typeface="Calibri" pitchFamily="34" charset="0"/>
              </a:rPr>
              <a:t>деңгей</a:t>
            </a:r>
            <a:endParaRPr lang="ru-RU" sz="2800" dirty="0">
              <a:latin typeface="Calibri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>
            <a:off x="1408636" y="3297312"/>
            <a:ext cx="59309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704653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6" name="Text Box 29"/>
          <p:cNvSpPr txBox="1">
            <a:spLocks noChangeArrowheads="1"/>
          </p:cNvSpPr>
          <p:nvPr/>
        </p:nvSpPr>
        <p:spPr bwMode="auto">
          <a:xfrm>
            <a:off x="394618" y="1714501"/>
            <a:ext cx="3889350" cy="2714624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marL="0" lvl="1" algn="just">
              <a:spcBef>
                <a:spcPts val="500"/>
              </a:spcBef>
              <a:spcAft>
                <a:spcPts val="500"/>
              </a:spcAft>
              <a:tabLst>
                <a:tab pos="0" algn="l"/>
              </a:tabLst>
            </a:pPr>
            <a:r>
              <a:rPr lang="kk-KZ" sz="2800" dirty="0">
                <a:latin typeface="Times New Roman" pitchFamily="18" charset="0"/>
              </a:rPr>
              <a:t> 1.                   </a:t>
            </a:r>
            <a:r>
              <a:rPr lang="kk-KZ" sz="2800" dirty="0" smtClean="0">
                <a:latin typeface="Times New Roman" pitchFamily="18" charset="0"/>
              </a:rPr>
              <a:t> бөлшегін</a:t>
            </a:r>
          </a:p>
          <a:p>
            <a:pPr marL="0" lvl="1" algn="just">
              <a:spcBef>
                <a:spcPts val="500"/>
              </a:spcBef>
              <a:spcAft>
                <a:spcPts val="500"/>
              </a:spcAft>
              <a:tabLst>
                <a:tab pos="0" algn="l"/>
              </a:tabLst>
            </a:pPr>
            <a:r>
              <a:rPr lang="kk-KZ" sz="2800" dirty="0" smtClean="0">
                <a:latin typeface="Times New Roman" pitchFamily="18" charset="0"/>
              </a:rPr>
              <a:t>           </a:t>
            </a:r>
            <a:endParaRPr lang="kk-KZ" sz="2800" dirty="0">
              <a:latin typeface="Times New Roman" pitchFamily="18" charset="0"/>
            </a:endParaRPr>
          </a:p>
          <a:p>
            <a:pPr marL="0" lvl="1" algn="just">
              <a:spcBef>
                <a:spcPts val="500"/>
              </a:spcBef>
              <a:spcAft>
                <a:spcPts val="500"/>
              </a:spcAft>
              <a:tabLst>
                <a:tab pos="0" algn="l"/>
              </a:tabLst>
            </a:pPr>
            <a:r>
              <a:rPr lang="kk-KZ" sz="2800" dirty="0">
                <a:latin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</a:rPr>
              <a:t>tg</a:t>
            </a:r>
            <a:r>
              <a:rPr lang="en-US" sz="2800" dirty="0" smtClean="0">
                <a:latin typeface="Times New Roman" pitchFamily="18" charset="0"/>
              </a:rPr>
              <a:t>α</a:t>
            </a:r>
            <a:r>
              <a:rPr lang="kk-KZ" sz="2800" dirty="0" smtClean="0">
                <a:latin typeface="Times New Roman" pitchFamily="18" charset="0"/>
              </a:rPr>
              <a:t>  арқылы </a:t>
            </a:r>
            <a:r>
              <a:rPr lang="kk-KZ" sz="2800" dirty="0">
                <a:latin typeface="Times New Roman" pitchFamily="18" charset="0"/>
              </a:rPr>
              <a:t>өрнектеп,</a:t>
            </a:r>
          </a:p>
          <a:p>
            <a:pPr marL="0" lvl="1">
              <a:spcBef>
                <a:spcPts val="500"/>
              </a:spcBef>
              <a:spcAft>
                <a:spcPts val="500"/>
              </a:spcAft>
              <a:tabLst>
                <a:tab pos="0" algn="l"/>
              </a:tabLst>
            </a:pPr>
            <a:r>
              <a:rPr lang="kk-KZ" sz="2800" dirty="0">
                <a:latin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</a:rPr>
              <a:t>tg</a:t>
            </a:r>
            <a:r>
              <a:rPr lang="en-US" sz="2800" dirty="0" smtClean="0">
                <a:latin typeface="Times New Roman" pitchFamily="18" charset="0"/>
              </a:rPr>
              <a:t>α</a:t>
            </a:r>
            <a:r>
              <a:rPr lang="kk-KZ" sz="2800" dirty="0" smtClean="0">
                <a:latin typeface="Times New Roman" pitchFamily="18" charset="0"/>
              </a:rPr>
              <a:t>=5, болғандағы  </a:t>
            </a:r>
          </a:p>
          <a:p>
            <a:pPr marL="0" lvl="1">
              <a:spcBef>
                <a:spcPts val="500"/>
              </a:spcBef>
              <a:spcAft>
                <a:spcPts val="500"/>
              </a:spcAft>
              <a:tabLst>
                <a:tab pos="0" algn="l"/>
              </a:tabLst>
            </a:pPr>
            <a:r>
              <a:rPr lang="kk-KZ" sz="2800" dirty="0" smtClean="0">
                <a:latin typeface="Times New Roman" pitchFamily="18" charset="0"/>
              </a:rPr>
              <a:t> мәнін тап.</a:t>
            </a:r>
          </a:p>
          <a:p>
            <a:pPr marL="0" lvl="1">
              <a:spcBef>
                <a:spcPts val="500"/>
              </a:spcBef>
              <a:spcAft>
                <a:spcPts val="500"/>
              </a:spcAft>
              <a:tabLst>
                <a:tab pos="0" algn="l"/>
              </a:tabLst>
            </a:pPr>
            <a:r>
              <a:rPr lang="kk-KZ" sz="2800" dirty="0" smtClean="0">
                <a:latin typeface="Times New Roman" pitchFamily="18" charset="0"/>
              </a:rPr>
              <a:t>2.Тепе-теңдікті дәлелде:</a:t>
            </a:r>
            <a:endParaRPr lang="kk-KZ" sz="2800" dirty="0">
              <a:latin typeface="Times New Roman" pitchFamily="18" charset="0"/>
            </a:endParaRPr>
          </a:p>
          <a:p>
            <a:pPr lvl="1" algn="just">
              <a:spcBef>
                <a:spcPts val="500"/>
              </a:spcBef>
              <a:spcAft>
                <a:spcPts val="500"/>
              </a:spcAft>
            </a:pPr>
            <a:endParaRPr lang="kk-KZ" sz="2800" dirty="0">
              <a:latin typeface="Times New Roman" pitchFamily="18" charset="0"/>
            </a:endParaRPr>
          </a:p>
          <a:p>
            <a:endParaRPr lang="ru-RU" sz="2800" dirty="0"/>
          </a:p>
        </p:txBody>
      </p:sp>
      <p:pic>
        <p:nvPicPr>
          <p:cNvPr id="9220" name="Object 3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3520" y="1714499"/>
            <a:ext cx="1668390" cy="778395"/>
          </a:xfrm>
          <a:prstGeom prst="rect">
            <a:avLst/>
          </a:prstGeom>
          <a:noFill/>
        </p:spPr>
      </p:pic>
      <p:sp>
        <p:nvSpPr>
          <p:cNvPr id="9227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9221" name="Object 3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4698" y="5211987"/>
            <a:ext cx="2515370" cy="844857"/>
          </a:xfrm>
          <a:prstGeom prst="rect">
            <a:avLst/>
          </a:prstGeom>
          <a:noFill/>
        </p:spPr>
      </p:pic>
      <p:sp>
        <p:nvSpPr>
          <p:cNvPr id="9228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230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9223" name="Object 3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64088" y="5228151"/>
            <a:ext cx="2848649" cy="865145"/>
          </a:xfrm>
          <a:prstGeom prst="rect">
            <a:avLst/>
          </a:prstGeom>
          <a:noFill/>
        </p:spPr>
      </p:pic>
      <p:sp>
        <p:nvSpPr>
          <p:cNvPr id="9233" name="Rectangle 40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kk-KZ" sz="1200">
                <a:cs typeface="Times New Roman" pitchFamily="18" charset="0"/>
              </a:rPr>
              <a:t>                 </a:t>
            </a:r>
            <a:r>
              <a:rPr lang="ru-RU" sz="900"/>
              <a:t> </a:t>
            </a:r>
            <a:endParaRPr lang="ru-RU"/>
          </a:p>
        </p:txBody>
      </p:sp>
      <p:sp>
        <p:nvSpPr>
          <p:cNvPr id="9235" name="Rectangle 4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238" name="TextBox 49"/>
          <p:cNvSpPr txBox="1">
            <a:spLocks noChangeArrowheads="1"/>
          </p:cNvSpPr>
          <p:nvPr/>
        </p:nvSpPr>
        <p:spPr bwMode="auto">
          <a:xfrm>
            <a:off x="964406" y="729456"/>
            <a:ext cx="2786062" cy="52322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2800" dirty="0">
                <a:latin typeface="Calibri" pitchFamily="34" charset="0"/>
              </a:rPr>
              <a:t>І І  </a:t>
            </a:r>
            <a:r>
              <a:rPr lang="kk-KZ" sz="2800" dirty="0" smtClean="0">
                <a:latin typeface="Calibri" pitchFamily="34" charset="0"/>
              </a:rPr>
              <a:t>деңгей</a:t>
            </a:r>
            <a:endParaRPr lang="ru-RU" sz="2800" dirty="0">
              <a:latin typeface="Calibri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>
            <a:off x="1391444" y="3107531"/>
            <a:ext cx="59309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49"/>
          <p:cNvSpPr txBox="1">
            <a:spLocks noChangeArrowheads="1"/>
          </p:cNvSpPr>
          <p:nvPr/>
        </p:nvSpPr>
        <p:spPr bwMode="auto">
          <a:xfrm>
            <a:off x="5286375" y="729456"/>
            <a:ext cx="2786062" cy="52322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2800" dirty="0">
                <a:latin typeface="Calibri" pitchFamily="34" charset="0"/>
              </a:rPr>
              <a:t>І І  </a:t>
            </a:r>
            <a:r>
              <a:rPr lang="kk-KZ" sz="2800" dirty="0" smtClean="0">
                <a:latin typeface="Calibri" pitchFamily="34" charset="0"/>
              </a:rPr>
              <a:t>деңгей</a:t>
            </a:r>
            <a:endParaRPr lang="ru-RU" sz="2800" dirty="0">
              <a:latin typeface="Calibri" pitchFamily="34" charset="0"/>
            </a:endParaRPr>
          </a:p>
        </p:txBody>
      </p:sp>
      <p:sp>
        <p:nvSpPr>
          <p:cNvPr id="27" name="Text Box 29"/>
          <p:cNvSpPr txBox="1">
            <a:spLocks noChangeArrowheads="1"/>
          </p:cNvSpPr>
          <p:nvPr/>
        </p:nvSpPr>
        <p:spPr bwMode="auto">
          <a:xfrm>
            <a:off x="4734731" y="1714499"/>
            <a:ext cx="3889350" cy="2368551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marL="0" lvl="1" algn="just">
              <a:spcBef>
                <a:spcPts val="500"/>
              </a:spcBef>
              <a:spcAft>
                <a:spcPts val="500"/>
              </a:spcAft>
              <a:tabLst>
                <a:tab pos="0" algn="l"/>
              </a:tabLst>
            </a:pPr>
            <a:r>
              <a:rPr lang="kk-KZ" sz="2800" dirty="0">
                <a:latin typeface="Times New Roman" pitchFamily="18" charset="0"/>
              </a:rPr>
              <a:t> 1.                   </a:t>
            </a:r>
            <a:r>
              <a:rPr lang="kk-KZ" sz="2800" dirty="0" smtClean="0">
                <a:latin typeface="Times New Roman" pitchFamily="18" charset="0"/>
              </a:rPr>
              <a:t> </a:t>
            </a:r>
            <a:endParaRPr lang="kk-KZ" sz="2800" dirty="0" smtClean="0">
              <a:latin typeface="Times New Roman" pitchFamily="18" charset="0"/>
            </a:endParaRPr>
          </a:p>
          <a:p>
            <a:pPr marL="0" lvl="1" algn="just">
              <a:spcBef>
                <a:spcPts val="500"/>
              </a:spcBef>
              <a:spcAft>
                <a:spcPts val="500"/>
              </a:spcAft>
              <a:tabLst>
                <a:tab pos="0" algn="l"/>
              </a:tabLst>
            </a:pPr>
            <a:endParaRPr lang="kk-KZ" sz="2800" dirty="0">
              <a:latin typeface="Times New Roman" pitchFamily="18" charset="0"/>
            </a:endParaRPr>
          </a:p>
          <a:p>
            <a:pPr marL="0" lvl="1" algn="just">
              <a:spcBef>
                <a:spcPts val="500"/>
              </a:spcBef>
              <a:spcAft>
                <a:spcPts val="500"/>
              </a:spcAft>
              <a:tabLst>
                <a:tab pos="0" algn="l"/>
              </a:tabLst>
            </a:pPr>
            <a:r>
              <a:rPr lang="kk-KZ" sz="2800" dirty="0" smtClean="0">
                <a:latin typeface="Times New Roman" pitchFamily="18" charset="0"/>
              </a:rPr>
              <a:t>бөлшегін         </a:t>
            </a:r>
            <a:endParaRPr lang="kk-KZ" sz="2800" dirty="0">
              <a:latin typeface="Times New Roman" pitchFamily="18" charset="0"/>
            </a:endParaRPr>
          </a:p>
          <a:p>
            <a:pPr marL="0" lvl="1" algn="just">
              <a:spcBef>
                <a:spcPts val="500"/>
              </a:spcBef>
              <a:spcAft>
                <a:spcPts val="500"/>
              </a:spcAft>
              <a:tabLst>
                <a:tab pos="0" algn="l"/>
              </a:tabLst>
            </a:pPr>
            <a:r>
              <a:rPr lang="kk-KZ" sz="2800" dirty="0">
                <a:latin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</a:rPr>
              <a:t>tg</a:t>
            </a:r>
            <a:r>
              <a:rPr lang="en-US" sz="2800" dirty="0" smtClean="0">
                <a:latin typeface="Times New Roman" pitchFamily="18" charset="0"/>
              </a:rPr>
              <a:t>α</a:t>
            </a:r>
            <a:r>
              <a:rPr lang="kk-KZ" sz="2800" dirty="0" smtClean="0">
                <a:latin typeface="Times New Roman" pitchFamily="18" charset="0"/>
              </a:rPr>
              <a:t>  арқылы </a:t>
            </a:r>
            <a:r>
              <a:rPr lang="kk-KZ" sz="2800" dirty="0">
                <a:latin typeface="Times New Roman" pitchFamily="18" charset="0"/>
              </a:rPr>
              <a:t>өрнектеп,</a:t>
            </a:r>
          </a:p>
          <a:p>
            <a:pPr marL="0" lvl="1">
              <a:spcBef>
                <a:spcPts val="500"/>
              </a:spcBef>
              <a:spcAft>
                <a:spcPts val="500"/>
              </a:spcAft>
              <a:tabLst>
                <a:tab pos="0" algn="l"/>
              </a:tabLst>
            </a:pPr>
            <a:r>
              <a:rPr lang="kk-KZ" sz="2800" dirty="0">
                <a:latin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</a:rPr>
              <a:t>tg</a:t>
            </a:r>
            <a:r>
              <a:rPr lang="en-US" sz="2800" dirty="0" smtClean="0">
                <a:latin typeface="Times New Roman" pitchFamily="18" charset="0"/>
              </a:rPr>
              <a:t>α</a:t>
            </a:r>
            <a:r>
              <a:rPr lang="kk-KZ" sz="2800" dirty="0" smtClean="0">
                <a:latin typeface="Times New Roman" pitchFamily="18" charset="0"/>
              </a:rPr>
              <a:t>=5, болғандағы  </a:t>
            </a:r>
          </a:p>
          <a:p>
            <a:pPr marL="0" lvl="1">
              <a:spcBef>
                <a:spcPts val="500"/>
              </a:spcBef>
              <a:spcAft>
                <a:spcPts val="500"/>
              </a:spcAft>
              <a:tabLst>
                <a:tab pos="0" algn="l"/>
              </a:tabLst>
            </a:pPr>
            <a:r>
              <a:rPr lang="kk-KZ" sz="2800" dirty="0" smtClean="0">
                <a:latin typeface="Times New Roman" pitchFamily="18" charset="0"/>
              </a:rPr>
              <a:t> мәнін тап.</a:t>
            </a:r>
          </a:p>
          <a:p>
            <a:pPr marL="0" lvl="1">
              <a:spcBef>
                <a:spcPts val="500"/>
              </a:spcBef>
              <a:spcAft>
                <a:spcPts val="500"/>
              </a:spcAft>
              <a:tabLst>
                <a:tab pos="0" algn="l"/>
              </a:tabLst>
            </a:pPr>
            <a:r>
              <a:rPr lang="kk-KZ" sz="2800" dirty="0" smtClean="0">
                <a:latin typeface="Times New Roman" pitchFamily="18" charset="0"/>
              </a:rPr>
              <a:t>2.Тепе-теңдікті дәлелде:</a:t>
            </a:r>
            <a:endParaRPr lang="kk-KZ" sz="2800" dirty="0">
              <a:latin typeface="Times New Roman" pitchFamily="18" charset="0"/>
            </a:endParaRPr>
          </a:p>
          <a:p>
            <a:pPr lvl="1" algn="just">
              <a:spcBef>
                <a:spcPts val="500"/>
              </a:spcBef>
              <a:spcAft>
                <a:spcPts val="500"/>
              </a:spcAft>
            </a:pPr>
            <a:endParaRPr lang="kk-KZ" sz="2800" dirty="0">
              <a:latin typeface="Times New Roman" pitchFamily="18" charset="0"/>
            </a:endParaRPr>
          </a:p>
          <a:p>
            <a:endParaRPr lang="ru-RU" sz="2800" dirty="0"/>
          </a:p>
        </p:txBody>
      </p:sp>
      <p:pic>
        <p:nvPicPr>
          <p:cNvPr id="9222" name="Object 3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056" y="1714499"/>
            <a:ext cx="2317594" cy="77839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7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228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230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232" name="Rectangle 39"/>
          <p:cNvSpPr>
            <a:spLocks noChangeArrowheads="1"/>
          </p:cNvSpPr>
          <p:nvPr/>
        </p:nvSpPr>
        <p:spPr bwMode="auto">
          <a:xfrm>
            <a:off x="777229" y="722485"/>
            <a:ext cx="2991817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kk-KZ" sz="3200" dirty="0">
                <a:solidFill>
                  <a:sysClr val="windowText" lastClr="000000"/>
                </a:solidFill>
                <a:cs typeface="Times New Roman" pitchFamily="18" charset="0"/>
              </a:rPr>
              <a:t>ІІІ </a:t>
            </a:r>
            <a:r>
              <a:rPr lang="kk-KZ" sz="3200" dirty="0" smtClean="0">
                <a:solidFill>
                  <a:sysClr val="windowText" lastClr="000000"/>
                </a:solidFill>
                <a:cs typeface="Times New Roman" pitchFamily="18" charset="0"/>
              </a:rPr>
              <a:t>деңгей</a:t>
            </a:r>
            <a:endParaRPr lang="kk-KZ" sz="2400" dirty="0">
              <a:solidFill>
                <a:sysClr val="windowText" lastClr="000000"/>
              </a:solidFill>
            </a:endParaRPr>
          </a:p>
        </p:txBody>
      </p:sp>
      <p:pic>
        <p:nvPicPr>
          <p:cNvPr id="9224" name="Object 3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624" y="2755900"/>
            <a:ext cx="2464181" cy="1105148"/>
          </a:xfrm>
          <a:prstGeom prst="rect">
            <a:avLst/>
          </a:prstGeom>
          <a:noFill/>
        </p:spPr>
      </p:pic>
      <p:sp>
        <p:nvSpPr>
          <p:cNvPr id="9233" name="Rectangle 40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kk-KZ" sz="1200">
                <a:cs typeface="Times New Roman" pitchFamily="18" charset="0"/>
              </a:rPr>
              <a:t>                 </a:t>
            </a:r>
            <a:r>
              <a:rPr lang="ru-RU" sz="900"/>
              <a:t> </a:t>
            </a:r>
            <a:endParaRPr lang="ru-RU"/>
          </a:p>
        </p:txBody>
      </p:sp>
      <p:sp>
        <p:nvSpPr>
          <p:cNvPr id="9235" name="Rectangle 4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9225" name="Object 4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1374" y="3090486"/>
            <a:ext cx="4218806" cy="665957"/>
          </a:xfrm>
          <a:prstGeom prst="rect">
            <a:avLst/>
          </a:prstGeom>
          <a:noFill/>
        </p:spPr>
      </p:pic>
      <p:cxnSp>
        <p:nvCxnSpPr>
          <p:cNvPr id="26" name="Прямая соединительная линия 25"/>
          <p:cNvCxnSpPr/>
          <p:nvPr/>
        </p:nvCxnSpPr>
        <p:spPr>
          <a:xfrm rot="5400000">
            <a:off x="1391444" y="3107531"/>
            <a:ext cx="59309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39"/>
          <p:cNvSpPr>
            <a:spLocks noChangeArrowheads="1"/>
          </p:cNvSpPr>
          <p:nvPr/>
        </p:nvSpPr>
        <p:spPr bwMode="auto">
          <a:xfrm>
            <a:off x="5290654" y="722485"/>
            <a:ext cx="2991817" cy="5847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kk-KZ" sz="3200" dirty="0">
                <a:solidFill>
                  <a:sysClr val="windowText" lastClr="000000"/>
                </a:solidFill>
                <a:cs typeface="Times New Roman" pitchFamily="18" charset="0"/>
              </a:rPr>
              <a:t>ІІІ </a:t>
            </a:r>
            <a:r>
              <a:rPr lang="kk-KZ" sz="3200" dirty="0" smtClean="0">
                <a:solidFill>
                  <a:sysClr val="windowText" lastClr="000000"/>
                </a:solidFill>
                <a:cs typeface="Times New Roman" pitchFamily="18" charset="0"/>
              </a:rPr>
              <a:t>деңгей</a:t>
            </a:r>
            <a:endParaRPr lang="kk-KZ" sz="2400" dirty="0">
              <a:solidFill>
                <a:sysClr val="windowText" lastClr="000000"/>
              </a:solidFill>
            </a:endParaRPr>
          </a:p>
        </p:txBody>
      </p:sp>
      <p:sp>
        <p:nvSpPr>
          <p:cNvPr id="27" name="Text Box 29"/>
          <p:cNvSpPr txBox="1">
            <a:spLocks noChangeArrowheads="1"/>
          </p:cNvSpPr>
          <p:nvPr/>
        </p:nvSpPr>
        <p:spPr bwMode="auto">
          <a:xfrm>
            <a:off x="411549" y="1844825"/>
            <a:ext cx="3889350" cy="64807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marL="0" lvl="1" algn="just">
              <a:spcBef>
                <a:spcPts val="500"/>
              </a:spcBef>
              <a:spcAft>
                <a:spcPts val="500"/>
              </a:spcAft>
              <a:tabLst>
                <a:tab pos="0" algn="l"/>
              </a:tabLst>
            </a:pPr>
            <a:r>
              <a:rPr lang="kk-KZ" sz="2800" dirty="0" smtClean="0">
                <a:latin typeface="Times New Roman" pitchFamily="18" charset="0"/>
              </a:rPr>
              <a:t>Өрнекті ықшамда:</a:t>
            </a:r>
            <a:endParaRPr lang="ru-RU" sz="2800" dirty="0"/>
          </a:p>
        </p:txBody>
      </p:sp>
      <p:sp>
        <p:nvSpPr>
          <p:cNvPr id="28" name="Text Box 29"/>
          <p:cNvSpPr txBox="1">
            <a:spLocks noChangeArrowheads="1"/>
          </p:cNvSpPr>
          <p:nvPr/>
        </p:nvSpPr>
        <p:spPr bwMode="auto">
          <a:xfrm>
            <a:off x="4931122" y="1844825"/>
            <a:ext cx="3889350" cy="64807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marL="0" lvl="1" algn="just">
              <a:spcBef>
                <a:spcPts val="500"/>
              </a:spcBef>
              <a:spcAft>
                <a:spcPts val="500"/>
              </a:spcAft>
              <a:tabLst>
                <a:tab pos="0" algn="l"/>
              </a:tabLst>
            </a:pPr>
            <a:r>
              <a:rPr lang="kk-KZ" sz="2800" dirty="0" smtClean="0">
                <a:latin typeface="Times New Roman" pitchFamily="18" charset="0"/>
              </a:rPr>
              <a:t>Өрнекті ықшамда: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2704653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4"/>
          <p:cNvSpPr>
            <a:spLocks noChangeArrowheads="1"/>
          </p:cNvSpPr>
          <p:nvPr/>
        </p:nvSpPr>
        <p:spPr bwMode="auto">
          <a:xfrm>
            <a:off x="179512" y="1071563"/>
            <a:ext cx="885698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sz="2400" b="1" dirty="0">
                <a:solidFill>
                  <a:srgbClr val="000000"/>
                </a:solidFill>
                <a:cs typeface="Times New Roman" pitchFamily="18" charset="0"/>
              </a:rPr>
              <a:t>Сабақтың мақсаты:</a:t>
            </a:r>
          </a:p>
          <a:p>
            <a:pPr eaLnBrk="0" hangingPunct="0"/>
            <a:r>
              <a:rPr lang="kk-KZ" sz="2400" b="1" dirty="0">
                <a:solidFill>
                  <a:srgbClr val="000000"/>
                </a:solidFill>
                <a:cs typeface="Times New Roman" pitchFamily="18" charset="0"/>
              </a:rPr>
              <a:t>Білімділік:</a:t>
            </a:r>
            <a:r>
              <a:rPr lang="kk-KZ" sz="2400" dirty="0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  <a:p>
            <a:pPr eaLnBrk="0" hangingPunct="0"/>
            <a:r>
              <a:rPr lang="kk-KZ" sz="2400" dirty="0">
                <a:solidFill>
                  <a:srgbClr val="000000"/>
                </a:solidFill>
                <a:cs typeface="Times New Roman" pitchFamily="18" charset="0"/>
              </a:rPr>
              <a:t>Негізгі тригонометриялық тепе-теңдіктерді меңгере отырып, оқушылардың өрнекті ықшамдай білу, теңбе-теңдікті дәлелдейбілу дағдыларын қалыптастыру. </a:t>
            </a:r>
            <a:br>
              <a:rPr lang="kk-KZ" sz="2400" dirty="0">
                <a:solidFill>
                  <a:srgbClr val="000000"/>
                </a:solidFill>
                <a:cs typeface="Times New Roman" pitchFamily="18" charset="0"/>
              </a:rPr>
            </a:br>
            <a:endParaRPr lang="kk-KZ" sz="2400" dirty="0">
              <a:solidFill>
                <a:srgbClr val="000000"/>
              </a:solidFill>
              <a:cs typeface="Times New Roman" pitchFamily="18" charset="0"/>
            </a:endParaRPr>
          </a:p>
          <a:p>
            <a:pPr eaLnBrk="0" hangingPunct="0"/>
            <a:r>
              <a:rPr lang="kk-KZ" sz="2400" b="1" dirty="0">
                <a:solidFill>
                  <a:srgbClr val="000000"/>
                </a:solidFill>
                <a:cs typeface="Times New Roman" pitchFamily="18" charset="0"/>
              </a:rPr>
              <a:t>Тәрбиелік:</a:t>
            </a:r>
            <a:r>
              <a:rPr lang="kk-KZ" sz="2400" dirty="0">
                <a:solidFill>
                  <a:srgbClr val="000000"/>
                </a:solidFill>
                <a:cs typeface="Times New Roman" pitchFamily="18" charset="0"/>
              </a:rPr>
              <a:t> Патриоттық тәрбие беру, алғырлыққа, ұйымшылдыққа тәрбиелеу.</a:t>
            </a:r>
            <a:br>
              <a:rPr lang="kk-KZ" sz="2400" dirty="0">
                <a:solidFill>
                  <a:srgbClr val="000000"/>
                </a:solidFill>
                <a:cs typeface="Times New Roman" pitchFamily="18" charset="0"/>
              </a:rPr>
            </a:br>
            <a:endParaRPr lang="kk-KZ" sz="2400" dirty="0">
              <a:solidFill>
                <a:srgbClr val="000000"/>
              </a:solidFill>
              <a:cs typeface="Times New Roman" pitchFamily="18" charset="0"/>
            </a:endParaRPr>
          </a:p>
          <a:p>
            <a:pPr eaLnBrk="0" hangingPunct="0"/>
            <a:r>
              <a:rPr lang="kk-KZ" sz="2400" b="1" dirty="0">
                <a:solidFill>
                  <a:srgbClr val="000000"/>
                </a:solidFill>
                <a:cs typeface="Times New Roman" pitchFamily="18" charset="0"/>
              </a:rPr>
              <a:t>Дамытушылық</a:t>
            </a:r>
            <a:r>
              <a:rPr lang="ru-RU" sz="2400" b="1" dirty="0">
                <a:solidFill>
                  <a:srgbClr val="000000"/>
                </a:solidFill>
                <a:cs typeface="Times New Roman" pitchFamily="18" charset="0"/>
              </a:rPr>
              <a:t>:</a:t>
            </a:r>
            <a:r>
              <a:rPr lang="kk-KZ" sz="2400" dirty="0">
                <a:latin typeface="Calibri" pitchFamily="34" charset="0"/>
              </a:rPr>
              <a:t> Негізгі тригономериялық тепе-теңдіктерге есептер шығару арқылы есте сақтау қабілетін дамыту.</a:t>
            </a:r>
          </a:p>
          <a:p>
            <a:pPr eaLnBrk="0" hangingPunct="0"/>
            <a:r>
              <a:rPr lang="kk-KZ" sz="2400" dirty="0">
                <a:latin typeface="Calibri" pitchFamily="34" charset="0"/>
              </a:rPr>
              <a:t>Танымдық қабілеттерін дамыту. </a:t>
            </a:r>
            <a:br>
              <a:rPr lang="kk-KZ" sz="2400" dirty="0">
                <a:latin typeface="Calibri" pitchFamily="34" charset="0"/>
              </a:rPr>
            </a:br>
            <a:endParaRPr lang="ru-RU" sz="2400" dirty="0">
              <a:latin typeface="Calibri" pitchFamily="34" charset="0"/>
            </a:endParaRPr>
          </a:p>
        </p:txBody>
      </p:sp>
      <p:sp>
        <p:nvSpPr>
          <p:cNvPr id="12291" name="Прямоугольник 5"/>
          <p:cNvSpPr>
            <a:spLocks noChangeArrowheads="1"/>
          </p:cNvSpPr>
          <p:nvPr/>
        </p:nvSpPr>
        <p:spPr bwMode="auto">
          <a:xfrm>
            <a:off x="5572125" y="214313"/>
            <a:ext cx="32750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i="1">
                <a:solidFill>
                  <a:schemeClr val="bg1"/>
                </a:solidFill>
                <a:latin typeface="Calibri" pitchFamily="34" charset="0"/>
              </a:rPr>
              <a:t>«Мақсаты бірдің – рухы бір!». </a:t>
            </a:r>
            <a:endParaRPr lang="ru-RU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500"/>
            <a:ext cx="8229600" cy="8461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4000" dirty="0" smtClean="0">
                <a:solidFill>
                  <a:schemeClr val="bg1"/>
                </a:solidFill>
                <a:latin typeface="Times New Roman" pitchFamily="18" charset="0"/>
              </a:rPr>
              <a:t>Әр бірлік шеңбер қандай функция?</a:t>
            </a:r>
            <a:endParaRPr lang="ru-RU" sz="400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16388" name="Picture 4" descr="THEE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238"/>
          <a:stretch/>
        </p:blipFill>
        <p:spPr bwMode="auto">
          <a:xfrm>
            <a:off x="571500" y="2143125"/>
            <a:ext cx="7786688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2" name="Rectangle 10"/>
          <p:cNvSpPr>
            <a:spLocks noChangeArrowheads="1"/>
          </p:cNvSpPr>
          <p:nvPr/>
        </p:nvSpPr>
        <p:spPr bwMode="auto">
          <a:xfrm>
            <a:off x="1000124" y="2300390"/>
            <a:ext cx="1439863" cy="576263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6393" name="Rectangle 11"/>
          <p:cNvSpPr>
            <a:spLocks noChangeArrowheads="1"/>
          </p:cNvSpPr>
          <p:nvPr/>
        </p:nvSpPr>
        <p:spPr bwMode="auto">
          <a:xfrm>
            <a:off x="3525046" y="2286000"/>
            <a:ext cx="1439862" cy="576263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6394" name="Rectangle 12"/>
          <p:cNvSpPr>
            <a:spLocks noChangeArrowheads="1"/>
          </p:cNvSpPr>
          <p:nvPr/>
        </p:nvSpPr>
        <p:spPr bwMode="auto">
          <a:xfrm>
            <a:off x="6215062" y="2286000"/>
            <a:ext cx="2143125" cy="576262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 animBg="1"/>
      <p:bldP spid="16393" grpId="0" animBg="1"/>
      <p:bldP spid="1639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Тригонометриялық функциялардың таңбалары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218" name="Picture 2" descr="http://www.habit.ru/_foto/165/sot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7200800" cy="3106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www.berdov.com/img/ege/trigonometry/sign/sample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310" y="4814840"/>
            <a:ext cx="5550094" cy="178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11968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9039516"/>
              </p:ext>
            </p:extLst>
          </p:nvPr>
        </p:nvGraphicFramePr>
        <p:xfrm>
          <a:off x="3419475" y="3014845"/>
          <a:ext cx="566709" cy="9182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" name="Формула" r:id="rId3" imgW="203040" imgH="393480" progId="Equation.3">
                  <p:embed/>
                </p:oleObj>
              </mc:Choice>
              <mc:Fallback>
                <p:oleObj name="Формула" r:id="rId3" imgW="20304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3014845"/>
                        <a:ext cx="566709" cy="9182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684213" y="1341438"/>
            <a:ext cx="7250112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k-KZ" sz="3200" b="1" i="1" dirty="0">
              <a:solidFill>
                <a:srgbClr val="FF6699"/>
              </a:solidFill>
              <a:latin typeface="Calibri" pitchFamily="34" charset="0"/>
            </a:endParaRPr>
          </a:p>
          <a:p>
            <a:r>
              <a:rPr lang="kk-KZ" sz="3200" b="1" i="1" dirty="0">
                <a:solidFill>
                  <a:srgbClr val="663300"/>
                </a:solidFill>
                <a:latin typeface="Calibri" pitchFamily="34" charset="0"/>
              </a:rPr>
              <a:t>Кестедегі бос орынды толтырыңдар:</a:t>
            </a:r>
            <a:endParaRPr lang="ru-RU" sz="3200" b="1" i="1" dirty="0">
              <a:solidFill>
                <a:srgbClr val="663300"/>
              </a:solidFill>
              <a:latin typeface="Calibri" pitchFamily="34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" name="Формула" r:id="rId7" imgW="114120" imgH="215640" progId="Equation.3">
                  <p:embed/>
                </p:oleObj>
              </mc:Choice>
              <mc:Fallback>
                <p:oleObj name="Формула" r:id="rId7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" name="Формула" r:id="rId8" imgW="114120" imgH="215640" progId="Equation.3">
                  <p:embed/>
                </p:oleObj>
              </mc:Choice>
              <mc:Fallback>
                <p:oleObj name="Формула" r:id="rId8" imgW="114120" imgH="215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30" name="Group 1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044817"/>
              </p:ext>
            </p:extLst>
          </p:nvPr>
        </p:nvGraphicFramePr>
        <p:xfrm>
          <a:off x="1102507" y="2708920"/>
          <a:ext cx="6049962" cy="2608263"/>
        </p:xfrm>
        <a:graphic>
          <a:graphicData uri="http://schemas.openxmlformats.org/drawingml/2006/table">
            <a:tbl>
              <a:tblPr/>
              <a:tblGrid>
                <a:gridCol w="1511300"/>
                <a:gridCol w="734057"/>
                <a:gridCol w="750255"/>
                <a:gridCol w="892175"/>
                <a:gridCol w="792163"/>
                <a:gridCol w="647700"/>
                <a:gridCol w="722312"/>
              </a:tblGrid>
              <a:tr h="1304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Радиан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3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Градус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" name="Формула" r:id="rId9" imgW="114120" imgH="215640" progId="Equation.3">
                  <p:embed/>
                </p:oleObj>
              </mc:Choice>
              <mc:Fallback>
                <p:oleObj name="Формула" r:id="rId9" imgW="114120" imgH="215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5" name="Object 7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" name="Формула" r:id="rId10" imgW="114120" imgH="215640" progId="Equation.3">
                  <p:embed/>
                </p:oleObj>
              </mc:Choice>
              <mc:Fallback>
                <p:oleObj name="Формула" r:id="rId10" imgW="114120" imgH="2156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6" name="Object 8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4" name="Формула" r:id="rId11" imgW="114120" imgH="215640" progId="Equation.3">
                  <p:embed/>
                </p:oleObj>
              </mc:Choice>
              <mc:Fallback>
                <p:oleObj name="Формула" r:id="rId11" imgW="114120" imgH="2156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1" name="Rectangle 39"/>
          <p:cNvSpPr>
            <a:spLocks noChangeArrowheads="1"/>
          </p:cNvSpPr>
          <p:nvPr/>
        </p:nvSpPr>
        <p:spPr bwMode="auto">
          <a:xfrm>
            <a:off x="0" y="3213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2057" name="Object 9"/>
          <p:cNvGraphicFramePr>
            <a:graphicFrameLocks noChangeAspect="1"/>
          </p:cNvGraphicFramePr>
          <p:nvPr/>
        </p:nvGraphicFramePr>
        <p:xfrm>
          <a:off x="2700338" y="2997200"/>
          <a:ext cx="620712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5" name="Формула" r:id="rId12" imgW="203040" imgH="393480" progId="Equation.3">
                  <p:embed/>
                </p:oleObj>
              </mc:Choice>
              <mc:Fallback>
                <p:oleObj name="Формула" r:id="rId12" imgW="203040" imgH="3934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2997200"/>
                        <a:ext cx="620712" cy="93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8" name="Object 10"/>
          <p:cNvGraphicFramePr>
            <a:graphicFrameLocks noChangeAspect="1"/>
          </p:cNvGraphicFramePr>
          <p:nvPr/>
        </p:nvGraphicFramePr>
        <p:xfrm>
          <a:off x="4211638" y="2924175"/>
          <a:ext cx="776287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6" name="Формула" r:id="rId14" imgW="253800" imgH="393480" progId="Equation.3">
                  <p:embed/>
                </p:oleObj>
              </mc:Choice>
              <mc:Fallback>
                <p:oleObj name="Формула" r:id="rId14" imgW="253800" imgH="3934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2924175"/>
                        <a:ext cx="776287" cy="93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5400972"/>
              </p:ext>
            </p:extLst>
          </p:nvPr>
        </p:nvGraphicFramePr>
        <p:xfrm>
          <a:off x="5138738" y="2997200"/>
          <a:ext cx="379412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7" name="Формула" r:id="rId16" imgW="253800" imgH="393480" progId="Equation.3">
                  <p:embed/>
                </p:oleObj>
              </mc:Choice>
              <mc:Fallback>
                <p:oleObj name="Формула" r:id="rId16" imgW="253800" imgH="3934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8738" y="2997200"/>
                        <a:ext cx="379412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0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9813717"/>
              </p:ext>
            </p:extLst>
          </p:nvPr>
        </p:nvGraphicFramePr>
        <p:xfrm>
          <a:off x="6560456" y="2924051"/>
          <a:ext cx="57626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8" name="Формула" r:id="rId18" imgW="253800" imgH="393480" progId="Equation.3">
                  <p:embed/>
                </p:oleObj>
              </mc:Choice>
              <mc:Fallback>
                <p:oleObj name="Формула" r:id="rId18" imgW="253800" imgH="3934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0456" y="2924051"/>
                        <a:ext cx="576262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4" name="AutoShape 109"/>
          <p:cNvSpPr>
            <a:spLocks noChangeArrowheads="1"/>
          </p:cNvSpPr>
          <p:nvPr/>
        </p:nvSpPr>
        <p:spPr bwMode="auto">
          <a:xfrm>
            <a:off x="2628478" y="4365104"/>
            <a:ext cx="719386" cy="816846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206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9338722"/>
              </p:ext>
            </p:extLst>
          </p:nvPr>
        </p:nvGraphicFramePr>
        <p:xfrm>
          <a:off x="5940425" y="2997199"/>
          <a:ext cx="414148" cy="826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9" name="Формула" r:id="rId20" imgW="164880" imgH="393480" progId="Equation.3">
                  <p:embed/>
                </p:oleObj>
              </mc:Choice>
              <mc:Fallback>
                <p:oleObj name="Формула" r:id="rId20" imgW="164880" imgH="393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5" y="2997199"/>
                        <a:ext cx="414148" cy="8264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8" name="TextBox 24"/>
          <p:cNvSpPr txBox="1">
            <a:spLocks noChangeArrowheads="1"/>
          </p:cNvSpPr>
          <p:nvPr/>
        </p:nvSpPr>
        <p:spPr bwMode="auto">
          <a:xfrm>
            <a:off x="1285875" y="428625"/>
            <a:ext cx="614362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4400" b="1">
                <a:solidFill>
                  <a:srgbClr val="FF0000"/>
                </a:solidFill>
                <a:latin typeface="Calibri" pitchFamily="34" charset="0"/>
              </a:rPr>
              <a:t>Тригонометриялық </a:t>
            </a:r>
            <a:r>
              <a:rPr lang="kk-KZ" sz="4400" b="1" smtClean="0">
                <a:solidFill>
                  <a:srgbClr val="FF0000"/>
                </a:solidFill>
                <a:latin typeface="Calibri" pitchFamily="34" charset="0"/>
              </a:rPr>
              <a:t>тренажер</a:t>
            </a:r>
            <a:r>
              <a:rPr lang="kk-KZ" sz="4400" b="1" dirty="0">
                <a:solidFill>
                  <a:srgbClr val="FF0000"/>
                </a:solidFill>
                <a:latin typeface="Calibri" pitchFamily="34" charset="0"/>
              </a:rPr>
              <a:t>:</a:t>
            </a:r>
            <a:endParaRPr lang="ru-RU" sz="4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6" name="AutoShape 109"/>
          <p:cNvSpPr>
            <a:spLocks noChangeArrowheads="1"/>
          </p:cNvSpPr>
          <p:nvPr/>
        </p:nvSpPr>
        <p:spPr bwMode="auto">
          <a:xfrm>
            <a:off x="3337678" y="3023278"/>
            <a:ext cx="719386" cy="816846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7" name="AutoShape 109"/>
          <p:cNvSpPr>
            <a:spLocks noChangeArrowheads="1"/>
          </p:cNvSpPr>
          <p:nvPr/>
        </p:nvSpPr>
        <p:spPr bwMode="auto">
          <a:xfrm>
            <a:off x="4212654" y="4340346"/>
            <a:ext cx="719386" cy="816846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8" name="AutoShape 109"/>
          <p:cNvSpPr>
            <a:spLocks noChangeArrowheads="1"/>
          </p:cNvSpPr>
          <p:nvPr/>
        </p:nvSpPr>
        <p:spPr bwMode="auto">
          <a:xfrm>
            <a:off x="5004048" y="3014845"/>
            <a:ext cx="719386" cy="816846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9" name="AutoShape 109"/>
          <p:cNvSpPr>
            <a:spLocks noChangeArrowheads="1"/>
          </p:cNvSpPr>
          <p:nvPr/>
        </p:nvSpPr>
        <p:spPr bwMode="auto">
          <a:xfrm>
            <a:off x="5724128" y="4340345"/>
            <a:ext cx="719386" cy="816846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0" name="AutoShape 109"/>
          <p:cNvSpPr>
            <a:spLocks noChangeArrowheads="1"/>
          </p:cNvSpPr>
          <p:nvPr/>
        </p:nvSpPr>
        <p:spPr bwMode="auto">
          <a:xfrm>
            <a:off x="6444208" y="3006825"/>
            <a:ext cx="719386" cy="816846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4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1500188"/>
            <a:ext cx="6400800" cy="449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dirty="0" smtClean="0">
                <a:latin typeface="Times New Roman" pitchFamily="18" charset="0"/>
              </a:rPr>
              <a:t>sin 30</a:t>
            </a:r>
            <a:r>
              <a:rPr lang="en-US" sz="4800" baseline="30000" dirty="0" smtClean="0">
                <a:latin typeface="Times New Roman" pitchFamily="18" charset="0"/>
              </a:rPr>
              <a:t>0   </a:t>
            </a:r>
            <a:r>
              <a:rPr lang="en-US" sz="4800" dirty="0" smtClean="0">
                <a:latin typeface="Times New Roman" pitchFamily="18" charset="0"/>
              </a:rPr>
              <a:t>= cos 60</a:t>
            </a:r>
            <a:r>
              <a:rPr lang="en-US" sz="4800" baseline="30000" dirty="0" smtClean="0">
                <a:latin typeface="Times New Roman" pitchFamily="18" charset="0"/>
              </a:rPr>
              <a:t>0</a:t>
            </a:r>
            <a:r>
              <a:rPr lang="en-US" sz="4800" dirty="0" smtClean="0">
                <a:latin typeface="Times New Roman" pitchFamily="18" charset="0"/>
              </a:rPr>
              <a:t> =1/2</a:t>
            </a:r>
          </a:p>
          <a:p>
            <a:pPr eaLnBrk="1" hangingPunct="1">
              <a:buFontTx/>
              <a:buNone/>
            </a:pPr>
            <a:r>
              <a:rPr lang="en-US" sz="4800" dirty="0" smtClean="0">
                <a:latin typeface="Times New Roman" pitchFamily="18" charset="0"/>
              </a:rPr>
              <a:t>cos 30</a:t>
            </a:r>
            <a:r>
              <a:rPr lang="en-US" sz="4800" baseline="30000" dirty="0" smtClean="0">
                <a:latin typeface="Times New Roman" pitchFamily="18" charset="0"/>
              </a:rPr>
              <a:t>0</a:t>
            </a:r>
            <a:r>
              <a:rPr lang="en-US" sz="4800" dirty="0" smtClean="0">
                <a:latin typeface="Times New Roman" pitchFamily="18" charset="0"/>
              </a:rPr>
              <a:t> = sin 60</a:t>
            </a:r>
            <a:r>
              <a:rPr lang="en-US" sz="4800" baseline="30000" dirty="0" smtClean="0">
                <a:latin typeface="Times New Roman" pitchFamily="18" charset="0"/>
              </a:rPr>
              <a:t>0</a:t>
            </a:r>
            <a:r>
              <a:rPr lang="en-US" sz="4800" dirty="0" smtClean="0">
                <a:latin typeface="Times New Roman" pitchFamily="18" charset="0"/>
              </a:rPr>
              <a:t> =</a:t>
            </a:r>
            <a:r>
              <a:rPr lang="en-US" sz="4800" dirty="0" smtClean="0">
                <a:latin typeface="Times New Roman" pitchFamily="18" charset="0"/>
                <a:cs typeface="Arial" charset="0"/>
              </a:rPr>
              <a:t>√3/2</a:t>
            </a:r>
          </a:p>
          <a:p>
            <a:pPr eaLnBrk="1" hangingPunct="1">
              <a:buFontTx/>
              <a:buNone/>
            </a:pPr>
            <a:r>
              <a:rPr lang="en-US" sz="4800" dirty="0" smtClean="0">
                <a:latin typeface="Times New Roman" pitchFamily="18" charset="0"/>
              </a:rPr>
              <a:t>tg45</a:t>
            </a:r>
            <a:r>
              <a:rPr lang="en-US" sz="4800" baseline="30000" dirty="0" smtClean="0">
                <a:latin typeface="Times New Roman" pitchFamily="18" charset="0"/>
              </a:rPr>
              <a:t>0</a:t>
            </a:r>
            <a:r>
              <a:rPr lang="en-US" sz="4800" dirty="0" smtClean="0">
                <a:latin typeface="Times New Roman" pitchFamily="18" charset="0"/>
              </a:rPr>
              <a:t> = </a:t>
            </a:r>
            <a:r>
              <a:rPr lang="en-US" sz="4800" dirty="0" err="1" smtClean="0">
                <a:latin typeface="Times New Roman" pitchFamily="18" charset="0"/>
              </a:rPr>
              <a:t>ctg</a:t>
            </a:r>
            <a:r>
              <a:rPr lang="en-US" sz="4800" dirty="0" smtClean="0">
                <a:latin typeface="Times New Roman" pitchFamily="18" charset="0"/>
              </a:rPr>
              <a:t> 45</a:t>
            </a:r>
            <a:r>
              <a:rPr lang="en-US" sz="4800" baseline="30000" dirty="0" smtClean="0">
                <a:latin typeface="Times New Roman" pitchFamily="18" charset="0"/>
              </a:rPr>
              <a:t>0</a:t>
            </a:r>
            <a:r>
              <a:rPr lang="en-US" sz="4800" dirty="0" smtClean="0">
                <a:latin typeface="Times New Roman" pitchFamily="18" charset="0"/>
              </a:rPr>
              <a:t>=1</a:t>
            </a:r>
          </a:p>
          <a:p>
            <a:pPr eaLnBrk="1" hangingPunct="1">
              <a:buFontTx/>
              <a:buNone/>
            </a:pPr>
            <a:r>
              <a:rPr lang="en-US" sz="4800" dirty="0">
                <a:latin typeface="Times New Roman" pitchFamily="18" charset="0"/>
              </a:rPr>
              <a:t>s</a:t>
            </a:r>
            <a:r>
              <a:rPr lang="en-US" sz="4800" dirty="0" smtClean="0">
                <a:latin typeface="Times New Roman" pitchFamily="18" charset="0"/>
              </a:rPr>
              <a:t>in 45</a:t>
            </a:r>
            <a:r>
              <a:rPr lang="en-US" sz="4800" baseline="30000" dirty="0" smtClean="0">
                <a:latin typeface="Times New Roman" pitchFamily="18" charset="0"/>
              </a:rPr>
              <a:t>0</a:t>
            </a:r>
            <a:r>
              <a:rPr lang="en-US" sz="4800" dirty="0" smtClean="0">
                <a:latin typeface="Times New Roman" pitchFamily="18" charset="0"/>
              </a:rPr>
              <a:t> = cos 45</a:t>
            </a:r>
            <a:r>
              <a:rPr lang="en-US" sz="4800" baseline="30000" dirty="0" smtClean="0">
                <a:latin typeface="Times New Roman" pitchFamily="18" charset="0"/>
              </a:rPr>
              <a:t>0</a:t>
            </a:r>
            <a:r>
              <a:rPr lang="en-US" sz="4800" dirty="0" smtClean="0">
                <a:latin typeface="Times New Roman" pitchFamily="18" charset="0"/>
              </a:rPr>
              <a:t>=</a:t>
            </a:r>
            <a:r>
              <a:rPr lang="en-US" sz="4800" dirty="0" smtClean="0">
                <a:latin typeface="Times New Roman" pitchFamily="18" charset="0"/>
                <a:cs typeface="Arial" charset="0"/>
              </a:rPr>
              <a:t>√2/2</a:t>
            </a:r>
            <a:endParaRPr lang="en-US" sz="4800" dirty="0" smtClean="0">
              <a:latin typeface="Times New Roman" pitchFamily="18" charset="0"/>
            </a:endParaRPr>
          </a:p>
          <a:p>
            <a:pPr eaLnBrk="1" hangingPunct="1"/>
            <a:endParaRPr lang="ru-RU" sz="4400" dirty="0" smtClean="0">
              <a:latin typeface="Times New Roman" pitchFamily="18" charset="0"/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k-KZ" smtClean="0"/>
              <a:t>Жұбын тап:</a:t>
            </a:r>
            <a:endParaRPr lang="ru-RU" smtClean="0"/>
          </a:p>
        </p:txBody>
      </p:sp>
      <p:sp>
        <p:nvSpPr>
          <p:cNvPr id="17412" name="Rectangle 8"/>
          <p:cNvSpPr>
            <a:spLocks noChangeArrowheads="1"/>
          </p:cNvSpPr>
          <p:nvPr/>
        </p:nvSpPr>
        <p:spPr bwMode="auto">
          <a:xfrm>
            <a:off x="4062808" y="1571625"/>
            <a:ext cx="1003917" cy="64059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7413" name="Rectangle 14"/>
          <p:cNvSpPr>
            <a:spLocks noChangeArrowheads="1"/>
          </p:cNvSpPr>
          <p:nvPr/>
        </p:nvSpPr>
        <p:spPr bwMode="auto">
          <a:xfrm>
            <a:off x="3848497" y="2500313"/>
            <a:ext cx="1003916" cy="64059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7414" name="Rectangle 15"/>
          <p:cNvSpPr>
            <a:spLocks noChangeArrowheads="1"/>
          </p:cNvSpPr>
          <p:nvPr/>
        </p:nvSpPr>
        <p:spPr bwMode="auto">
          <a:xfrm>
            <a:off x="3419871" y="3357563"/>
            <a:ext cx="930583" cy="64059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7415" name="Rectangle 16"/>
          <p:cNvSpPr>
            <a:spLocks noChangeArrowheads="1"/>
          </p:cNvSpPr>
          <p:nvPr/>
        </p:nvSpPr>
        <p:spPr bwMode="auto">
          <a:xfrm>
            <a:off x="3986608" y="4292600"/>
            <a:ext cx="1003917" cy="64059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7416" name="Rectangle 17"/>
          <p:cNvSpPr>
            <a:spLocks noChangeArrowheads="1"/>
          </p:cNvSpPr>
          <p:nvPr/>
        </p:nvSpPr>
        <p:spPr bwMode="auto">
          <a:xfrm>
            <a:off x="5428058" y="1628775"/>
            <a:ext cx="1003917" cy="64059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7417" name="Rectangle 18"/>
          <p:cNvSpPr>
            <a:spLocks noChangeArrowheads="1"/>
          </p:cNvSpPr>
          <p:nvPr/>
        </p:nvSpPr>
        <p:spPr bwMode="auto">
          <a:xfrm>
            <a:off x="5292080" y="2500376"/>
            <a:ext cx="1152128" cy="64059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7418" name="Rectangle 19"/>
          <p:cNvSpPr>
            <a:spLocks noChangeArrowheads="1"/>
          </p:cNvSpPr>
          <p:nvPr/>
        </p:nvSpPr>
        <p:spPr bwMode="auto">
          <a:xfrm>
            <a:off x="4648203" y="3357563"/>
            <a:ext cx="1003917" cy="64059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7419" name="Rectangle 20"/>
          <p:cNvSpPr>
            <a:spLocks noChangeArrowheads="1"/>
          </p:cNvSpPr>
          <p:nvPr/>
        </p:nvSpPr>
        <p:spPr bwMode="auto">
          <a:xfrm>
            <a:off x="5220072" y="4221162"/>
            <a:ext cx="1080616" cy="72000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7420" name="Прямоугольник 13"/>
          <p:cNvSpPr>
            <a:spLocks noChangeArrowheads="1"/>
          </p:cNvSpPr>
          <p:nvPr/>
        </p:nvSpPr>
        <p:spPr bwMode="auto">
          <a:xfrm>
            <a:off x="142875" y="142875"/>
            <a:ext cx="4572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2800" b="1">
                <a:solidFill>
                  <a:schemeClr val="bg1"/>
                </a:solidFill>
                <a:latin typeface="Calibri" pitchFamily="34" charset="0"/>
              </a:rPr>
              <a:t>Мәнерлеп сырғанау</a:t>
            </a:r>
            <a:endParaRPr lang="ru-RU" sz="2800">
              <a:latin typeface="Calibri" pitchFamily="34" charset="0"/>
            </a:endParaRPr>
          </a:p>
        </p:txBody>
      </p:sp>
      <p:pic>
        <p:nvPicPr>
          <p:cNvPr id="17421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215188" y="214313"/>
            <a:ext cx="1697037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animBg="1"/>
      <p:bldP spid="17413" grpId="0" animBg="1"/>
      <p:bldP spid="17414" grpId="0" animBg="1"/>
      <p:bldP spid="17415" grpId="0" animBg="1"/>
      <p:bldP spid="17416" grpId="0" animBg="1"/>
      <p:bldP spid="17417" grpId="0" animBg="1"/>
      <p:bldP spid="17418" grpId="0" animBg="1"/>
      <p:bldP spid="174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Негізгі тригонометриялық </a:t>
            </a:r>
            <a:br>
              <a:rPr lang="kk-KZ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kk-KZ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тепе- </a:t>
            </a:r>
            <a:r>
              <a:rPr lang="kk-KZ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теңдіктер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42" name="Picture 2" descr="http://dist-tutor.info/file.php/263/33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1560" y="1988839"/>
            <a:ext cx="7858673" cy="4666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48213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63688" y="332656"/>
            <a:ext cx="5396806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k-KZ" b="1" smtClean="0"/>
              <a:t> </a:t>
            </a:r>
            <a:endParaRPr lang="ru-RU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2204864"/>
            <a:ext cx="7948405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297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(а) –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sin a, cos a,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ctg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kk-K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мәндерін табу</a:t>
            </a:r>
          </a:p>
          <a:p>
            <a:pPr marL="0" indent="0">
              <a:buNone/>
            </a:pPr>
            <a:endParaRPr lang="kk-K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kk-K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а,б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)–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Өрнектерді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ықшамдау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Arial" panose="020B0604020202020204" pitchFamily="34" charset="0"/>
                <a:cs typeface="Arial" panose="020B0604020202020204" pitchFamily="34" charset="0"/>
              </a:rPr>
              <a:t>Оқулықпен жұмыс: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922030"/>
      </p:ext>
    </p:extLst>
  </p:cSld>
  <p:clrMapOvr>
    <a:masterClrMapping/>
  </p:clrMapOvr>
  <p:transition>
    <p:wipe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730</TotalTime>
  <Words>236</Words>
  <Application>Microsoft Office PowerPoint</Application>
  <PresentationFormat>Экран (4:3)</PresentationFormat>
  <Paragraphs>77</Paragraphs>
  <Slides>13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Волна</vt:lpstr>
      <vt:lpstr>Формула</vt:lpstr>
      <vt:lpstr>Презентация PowerPoint</vt:lpstr>
      <vt:lpstr>Презентация PowerPoint</vt:lpstr>
      <vt:lpstr>Әр бірлік шеңбер қандай функция?</vt:lpstr>
      <vt:lpstr>Тригонометриялық функциялардың таңбалары</vt:lpstr>
      <vt:lpstr>Презентация PowerPoint</vt:lpstr>
      <vt:lpstr>Жұбын тап:</vt:lpstr>
      <vt:lpstr>Негізгі тригонометриялық  тепе- теңдіктер</vt:lpstr>
      <vt:lpstr> </vt:lpstr>
      <vt:lpstr>Оқулықпен жұмыс:</vt:lpstr>
      <vt:lpstr>Үй тапсырмасы: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 1</dc:creator>
  <cp:lastModifiedBy>13 kabinet</cp:lastModifiedBy>
  <cp:revision>64</cp:revision>
  <dcterms:created xsi:type="dcterms:W3CDTF">2011-01-26T16:20:24Z</dcterms:created>
  <dcterms:modified xsi:type="dcterms:W3CDTF">2015-02-12T07:11:09Z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416159</vt:lpwstr>
  </property>
  <property fmtid="{D5CDD505-2E9C-101B-9397-08002B2CF9AE}" pid="3" name="NXPowerLiteVersion">
    <vt:lpwstr>D4.1.1</vt:lpwstr>
  </property>
</Properties>
</file>