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6" r:id="rId5"/>
    <p:sldId id="264" r:id="rId6"/>
    <p:sldId id="263" r:id="rId7"/>
    <p:sldId id="262" r:id="rId8"/>
    <p:sldId id="261" r:id="rId9"/>
    <p:sldId id="260" r:id="rId10"/>
    <p:sldId id="265" r:id="rId11"/>
    <p:sldId id="267" r:id="rId12"/>
    <p:sldId id="258" r:id="rId13"/>
    <p:sldId id="273" r:id="rId14"/>
    <p:sldId id="268" r:id="rId15"/>
    <p:sldId id="274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wm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image" Target="../media/image2.jpeg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2;&#1086;&#1080;%20&#1076;&#1086;&#1082;&#1091;&#1084;&#1077;&#1085;&#1090;&#1099;\5%20&#1082;&#1083;&#1072;&#1089;&#1089;\&#1083;&#1080;&#1090;&#1077;&#1088;&#1072;&#1090;&#1091;&#1088;&#1072;\&#1059;&#1088;&#1086;&#1082;&#1080;\&#1059;&#1088;&#1086;&#1082;%202.%20&#1059;&#1053;&#1058;.%20&#1052;&#1072;&#1083;&#1099;&#1077;%20&#1078;&#1072;&#1085;&#1088;&#1099;%20&#1092;&#1086;&#1083;&#1100;&#1082;&#1083;&#1086;&#1088;&#1072;\&#1057;&#1084;&#1077;&#1096;&#1072;&#1088;&#1080;&#1082;&#1080;%20-%20&#1041;&#1072;&#1083;&#1072;&#1084;&#1091;&#1090;%20&#1080;%20&#1086;&#1073;&#1086;&#1088;&#1084;&#1086;&#1090;%20%20(audiopoisk.com).mp3" TargetMode="External"/><Relationship Id="rId6" Type="http://schemas.openxmlformats.org/officeDocument/2006/relationships/image" Target="../media/image18.gif"/><Relationship Id="rId11" Type="http://schemas.openxmlformats.org/officeDocument/2006/relationships/image" Target="../media/image23.gif"/><Relationship Id="rId5" Type="http://schemas.openxmlformats.org/officeDocument/2006/relationships/image" Target="../media/image17.gif"/><Relationship Id="rId10" Type="http://schemas.openxmlformats.org/officeDocument/2006/relationships/image" Target="../media/image22.gif"/><Relationship Id="rId4" Type="http://schemas.openxmlformats.org/officeDocument/2006/relationships/image" Target="../media/image16.gif"/><Relationship Id="rId9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image" Target="../media/image4.png"/><Relationship Id="rId5" Type="http://schemas.openxmlformats.org/officeDocument/2006/relationships/slide" Target="slide7.xml"/><Relationship Id="rId10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E:\МОИ РИСУНКИ\Мама\школьные принадлежности без фона\смешарики\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272808" cy="58182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6512" y="-315416"/>
            <a:ext cx="9144000" cy="233169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Устное народное творчество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6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7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8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9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941168"/>
            <a:ext cx="6400800" cy="1273696"/>
          </a:xfrm>
        </p:spPr>
        <p:txBody>
          <a:bodyPr>
            <a:normAutofit fontScale="850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Урок литературы в 5 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классе</a:t>
            </a:r>
          </a:p>
          <a:p>
            <a:r>
              <a:rPr lang="ru-RU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Сангаджиевой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надежды </a:t>
            </a:r>
            <a:r>
              <a:rPr lang="ru-RU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витальевны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учителя русского языка и литературы </a:t>
            </a:r>
          </a:p>
          <a:p>
            <a:r>
              <a:rPr lang="ru-RU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мбоу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«</a:t>
            </a:r>
            <a:r>
              <a:rPr lang="ru-RU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сш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№ 19» г. </a:t>
            </a:r>
            <a:r>
              <a:rPr lang="ru-RU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нижневартовска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Считалка</a:t>
            </a:r>
            <a:r>
              <a:rPr lang="ru-RU" sz="44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-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51520" y="908720"/>
            <a:ext cx="8532813" cy="17565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 dirty="0"/>
              <a:t>короткий стишок, </a:t>
            </a:r>
            <a:r>
              <a:rPr lang="ru-RU" sz="3600" b="1" i="1" dirty="0" smtClean="0"/>
              <a:t>с </a:t>
            </a:r>
            <a:r>
              <a:rPr lang="ru-RU" sz="3600" b="1" i="1" dirty="0"/>
              <a:t>помощью которого определяют, кто в игре водит.</a:t>
            </a:r>
            <a:br>
              <a:rPr lang="ru-RU" sz="3600" b="1" i="1" dirty="0"/>
            </a:br>
            <a:endParaRPr lang="ru-RU" sz="3600" b="1" i="1" dirty="0"/>
          </a:p>
        </p:txBody>
      </p:sp>
      <p:pic>
        <p:nvPicPr>
          <p:cNvPr id="8196" name="Picture 4" descr="E:\МОИ РИСУНКИ\Мама\школьные принадлежности без фона\смешарики\cb3ea5b87598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2552" y="2996952"/>
            <a:ext cx="3591448" cy="404906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95536" y="2636912"/>
            <a:ext cx="5256584" cy="1586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1313" indent="-341313">
              <a:lnSpc>
                <a:spcPct val="80000"/>
              </a:lnSpc>
              <a:spcBef>
                <a:spcPts val="300"/>
              </a:spcBef>
              <a:buClr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 i="1" dirty="0" smtClean="0"/>
              <a:t>Раз, два, три, четыре, пять –</a:t>
            </a:r>
          </a:p>
          <a:p>
            <a:pPr marL="341313" indent="-341313">
              <a:lnSpc>
                <a:spcPct val="80000"/>
              </a:lnSpc>
              <a:spcBef>
                <a:spcPts val="300"/>
              </a:spcBef>
              <a:buClr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 i="1" dirty="0" smtClean="0"/>
              <a:t>Собралась ведьма умирать;</a:t>
            </a:r>
          </a:p>
          <a:p>
            <a:pPr marL="341313" indent="-341313">
              <a:lnSpc>
                <a:spcPct val="80000"/>
              </a:lnSpc>
              <a:spcBef>
                <a:spcPts val="300"/>
              </a:spcBef>
              <a:buClr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 i="1" dirty="0" smtClean="0"/>
              <a:t>Черти-то звонят,</a:t>
            </a:r>
          </a:p>
          <a:p>
            <a:pPr marL="341313" indent="-341313">
              <a:lnSpc>
                <a:spcPct val="80000"/>
              </a:lnSpc>
              <a:spcBef>
                <a:spcPts val="300"/>
              </a:spcBef>
              <a:buClr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 i="1" dirty="0" err="1" smtClean="0"/>
              <a:t>Ведьмушку</a:t>
            </a:r>
            <a:r>
              <a:rPr lang="ru-RU" sz="2800" i="1" dirty="0" smtClean="0"/>
              <a:t> хоронят.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Загадка</a:t>
            </a:r>
            <a:r>
              <a:rPr lang="ru-RU" sz="44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-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-216024" y="1124744"/>
            <a:ext cx="9612560" cy="648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 dirty="0"/>
              <a:t>выражение, которое нуждается в разгадке.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1916832"/>
            <a:ext cx="4608512" cy="1387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marL="515937" indent="-514350" algn="ctr">
              <a:buClr>
                <a:srgbClr val="CC0000"/>
              </a:buCl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2800" dirty="0" smtClean="0"/>
              <a:t>1. </a:t>
            </a:r>
            <a:r>
              <a:rPr lang="ru-RU" sz="2800" i="1" dirty="0" smtClean="0"/>
              <a:t>Стоит </a:t>
            </a:r>
            <a:r>
              <a:rPr lang="ru-RU" sz="2800" i="1" dirty="0"/>
              <a:t>копна посреди двора, спереди вилы, а сзади метла</a:t>
            </a:r>
            <a:r>
              <a:rPr lang="ru-RU" sz="2800" i="1" dirty="0" smtClean="0"/>
              <a:t>.</a:t>
            </a:r>
          </a:p>
        </p:txBody>
      </p:sp>
      <p:pic>
        <p:nvPicPr>
          <p:cNvPr id="10243" name="Picture 3" descr="E:\МОИ РИСУНКИ\Мама\школьные принадлежности без фона\смешарики\39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924944"/>
            <a:ext cx="3033713" cy="3609976"/>
          </a:xfrm>
          <a:prstGeom prst="rect">
            <a:avLst/>
          </a:prstGeom>
          <a:noFill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293096"/>
            <a:ext cx="1057523" cy="165875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" name="Picture 2" descr="http://062012.imgbb.ru/0/7/2/0728187b7dd1273b466c13b2cc446467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355976" y="1700808"/>
            <a:ext cx="1872208" cy="1872208"/>
          </a:xfrm>
          <a:prstGeom prst="rect">
            <a:avLst/>
          </a:prstGeom>
          <a:noFill/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79512" y="3573016"/>
            <a:ext cx="4608512" cy="1818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marL="342900" indent="-341313" algn="ctr">
              <a:buClrTx/>
              <a:buFontTx/>
              <a:buNone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2800" i="1" dirty="0" smtClean="0"/>
              <a:t>2</a:t>
            </a:r>
            <a:r>
              <a:rPr lang="ru-RU" sz="2800" i="1" dirty="0"/>
              <a:t>. Русская барыня в платке расписном имеет много детишек. </a:t>
            </a:r>
          </a:p>
          <a:p>
            <a:pPr marL="342900" indent="-341313" algn="ctr" eaLnBrk="0" hangingPunct="0">
              <a:buClrTx/>
              <a:buFontTx/>
              <a:buNone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Мои документы\5 класс\русский язык\Урок 2\500318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26670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E:\Мои документы\5 класс\русский язык\Урок 2\17 (1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12192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E:\Мои документы\5 класс\русский язык\Урок 2\516787091 (1).jp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19050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E:\Мои документы\5 класс\русский язык\Урок 2\450612023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24384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E:\Мои документы\5 класс\русский язык\Урок 2\1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33600" y="6858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E:\Мои документы\5 класс\русский язык\Урок 2\01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3048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E:\Мои документы\5 класс\русский язык\Урок 2\17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09800" y="29718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E:\Мои документы\5 класс\русский язык\Урок 2\795256021.jpg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0" y="38100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E:\Мои документы\5 класс\русский язык\Урок 2\07 (1)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436096" y="4221088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мешарики - Баламут и обормот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533400" y="2971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3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14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15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1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7" name="Заголовок 6"/>
          <p:cNvSpPr txBox="1">
            <a:spLocks/>
          </p:cNvSpPr>
          <p:nvPr/>
        </p:nvSpPr>
        <p:spPr>
          <a:xfrm>
            <a:off x="4921696" y="44624"/>
            <a:ext cx="4258816" cy="2016224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Отдохнём!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Повторяем движения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за героями мультфильма.</a:t>
            </a:r>
            <a:endParaRPr kumimoji="0" lang="ru-RU" sz="28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Поиграем!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95609" y="1196752"/>
            <a:ext cx="8424863" cy="4525963"/>
          </a:xfrm>
          <a:prstGeom prst="rect">
            <a:avLst/>
          </a:prstGeom>
        </p:spPr>
        <p:txBody>
          <a:bodyPr/>
          <a:lstStyle/>
          <a:p>
            <a:pPr marL="609600" marR="0" lvl="0" indent="-608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Определите малый жанр фольклора:</a:t>
            </a:r>
          </a:p>
          <a:p>
            <a:pPr marL="609600" marR="0" lvl="0" indent="-608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Уж ты,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котичка-коток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609600" marR="0" lvl="0" indent="-608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Котик – серенький лобок,</a:t>
            </a:r>
          </a:p>
          <a:p>
            <a:pPr marL="609600" marR="0" lvl="0" indent="-608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Приди, котик, ночевать,</a:t>
            </a:r>
          </a:p>
          <a:p>
            <a:pPr marL="609600" marR="0" lvl="0" indent="-608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Мою деточку качать.</a:t>
            </a:r>
          </a:p>
          <a:p>
            <a:pPr marL="609600" marR="0" lvl="0" indent="-6080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28184" y="1988840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ПРИБАУТКА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2780928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КОЛЫБЕЛЬНАЯ ПЕСНЯ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28184" y="3573016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ПОТЕШКА</a:t>
            </a:r>
            <a:endParaRPr lang="ru-RU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28184" y="4293096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СКОРОГОВОРКА</a:t>
            </a:r>
            <a:endParaRPr lang="ru-RU" b="1" dirty="0"/>
          </a:p>
        </p:txBody>
      </p:sp>
      <p:pic>
        <p:nvPicPr>
          <p:cNvPr id="11266" name="Picture 2" descr="E:\МОИ РИСУНКИ\Мама\школьные принадлежности без фона\смешарики\93f3fa7f6c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908621"/>
            <a:ext cx="2546226" cy="2949379"/>
          </a:xfrm>
          <a:prstGeom prst="rect">
            <a:avLst/>
          </a:prstGeom>
          <a:noFill/>
        </p:spPr>
      </p:pic>
      <p:sp>
        <p:nvSpPr>
          <p:cNvPr id="16" name="Плюс 15"/>
          <p:cNvSpPr/>
          <p:nvPr/>
        </p:nvSpPr>
        <p:spPr>
          <a:xfrm>
            <a:off x="8639944" y="2780928"/>
            <a:ext cx="504056" cy="504056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Поиграем!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95609" y="1196752"/>
            <a:ext cx="8424863" cy="4525963"/>
          </a:xfrm>
          <a:prstGeom prst="rect">
            <a:avLst/>
          </a:prstGeom>
        </p:spPr>
        <p:txBody>
          <a:bodyPr/>
          <a:lstStyle/>
          <a:p>
            <a:pPr marL="609600" marR="0" lvl="0" indent="-608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ru-RU" sz="3200" b="1" dirty="0" smtClean="0">
                <a:solidFill>
                  <a:srgbClr val="CC3300"/>
                </a:solidFill>
              </a:rPr>
              <a:t>2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Определите малый жанр фольклора:</a:t>
            </a:r>
          </a:p>
          <a:p>
            <a:pPr marL="342900" indent="-341313"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 i="1" dirty="0" err="1" smtClean="0"/>
              <a:t>Эны-бены</a:t>
            </a:r>
            <a:r>
              <a:rPr lang="ru-RU" sz="3200" i="1" dirty="0" smtClean="0"/>
              <a:t>,</a:t>
            </a:r>
          </a:p>
          <a:p>
            <a:pPr marL="342900" indent="-341313"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 i="1" dirty="0" err="1" smtClean="0"/>
              <a:t>Рики-факи</a:t>
            </a:r>
            <a:r>
              <a:rPr lang="ru-RU" sz="3200" i="1" dirty="0" smtClean="0"/>
              <a:t>,</a:t>
            </a:r>
          </a:p>
          <a:p>
            <a:pPr marL="342900" indent="-341313"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 i="1" dirty="0" err="1" smtClean="0"/>
              <a:t>Тобра-орба</a:t>
            </a:r>
            <a:r>
              <a:rPr lang="ru-RU" sz="3200" i="1" dirty="0" smtClean="0"/>
              <a:t>,</a:t>
            </a:r>
          </a:p>
          <a:p>
            <a:pPr marL="342900" indent="-341313"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 i="1" dirty="0" smtClean="0"/>
              <a:t>Он </a:t>
            </a:r>
            <a:r>
              <a:rPr lang="ru-RU" sz="3200" i="1" dirty="0" err="1" smtClean="0"/>
              <a:t>дысмаки</a:t>
            </a:r>
            <a:r>
              <a:rPr lang="ru-RU" sz="3200" i="1" dirty="0" smtClean="0"/>
              <a:t>,</a:t>
            </a:r>
          </a:p>
          <a:p>
            <a:pPr marL="342900" indent="-341313"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 i="1" dirty="0" err="1" smtClean="0"/>
              <a:t>Деус-деус</a:t>
            </a:r>
            <a:r>
              <a:rPr lang="ru-RU" sz="3200" i="1" dirty="0" smtClean="0"/>
              <a:t>,</a:t>
            </a:r>
          </a:p>
          <a:p>
            <a:pPr marL="342900" indent="-341313"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 i="1" dirty="0" err="1" smtClean="0"/>
              <a:t>Касматзус</a:t>
            </a:r>
            <a:r>
              <a:rPr lang="ru-RU" sz="3200" i="1" dirty="0" smtClean="0"/>
              <a:t>,</a:t>
            </a:r>
          </a:p>
          <a:p>
            <a:pPr marL="342900" indent="-341313"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 i="1" dirty="0" smtClean="0"/>
              <a:t>Бакс.</a:t>
            </a:r>
          </a:p>
          <a:p>
            <a:pPr marL="609600" marR="0" lvl="0" indent="-6080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28184" y="1988840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СЧИТАЛКА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2780928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ЗАКЛИЧКА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28184" y="3573016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ПРИБАУТКА</a:t>
            </a:r>
            <a:endParaRPr lang="ru-RU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28184" y="4293096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СКОРОГОВОРКА</a:t>
            </a:r>
            <a:endParaRPr lang="ru-RU" b="1" dirty="0"/>
          </a:p>
        </p:txBody>
      </p:sp>
      <p:pic>
        <p:nvPicPr>
          <p:cNvPr id="16" name="Picture 2" descr="E:\МОИ РИСУНКИ\Мама\школьные принадлежности без фона\смешарики\93f3fa7f6c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908621"/>
            <a:ext cx="2546226" cy="2949379"/>
          </a:xfrm>
          <a:prstGeom prst="rect">
            <a:avLst/>
          </a:prstGeom>
          <a:noFill/>
        </p:spPr>
      </p:pic>
      <p:sp>
        <p:nvSpPr>
          <p:cNvPr id="17" name="Плюс 16"/>
          <p:cNvSpPr/>
          <p:nvPr/>
        </p:nvSpPr>
        <p:spPr>
          <a:xfrm>
            <a:off x="8639944" y="1988840"/>
            <a:ext cx="504056" cy="504056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Поиграем!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95609" y="1196752"/>
            <a:ext cx="8424863" cy="4525963"/>
          </a:xfrm>
          <a:prstGeom prst="rect">
            <a:avLst/>
          </a:prstGeom>
        </p:spPr>
        <p:txBody>
          <a:bodyPr/>
          <a:lstStyle/>
          <a:p>
            <a:pPr marL="609600" marR="0" lvl="0" indent="-608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ru-RU" sz="3200" b="1" dirty="0" smtClean="0">
                <a:solidFill>
                  <a:srgbClr val="CC3300"/>
                </a:solidFill>
              </a:rPr>
              <a:t>3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Определите малый жанр фольклора:</a:t>
            </a:r>
          </a:p>
          <a:p>
            <a:pPr marL="342900" indent="-341313">
              <a:spcBef>
                <a:spcPts val="8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 i="1" dirty="0" smtClean="0"/>
              <a:t>Хохлатые хохотушки</a:t>
            </a:r>
          </a:p>
          <a:p>
            <a:pPr marL="342900" indent="-341313">
              <a:spcBef>
                <a:spcPts val="8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 i="1" dirty="0" smtClean="0"/>
              <a:t>Хохотом хохотали:</a:t>
            </a:r>
          </a:p>
          <a:p>
            <a:pPr marL="342900" indent="-341313">
              <a:spcBef>
                <a:spcPts val="8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 i="1" dirty="0" smtClean="0"/>
              <a:t>Ха! Ха! Ха! Ха! Ха!</a:t>
            </a:r>
          </a:p>
          <a:p>
            <a:pPr marL="609600" marR="0" lvl="0" indent="-6080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28184" y="1988840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СЧИТАЛКА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2780928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ПРИГОВОРКА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28184" y="3573016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ЗАГАДКА</a:t>
            </a:r>
            <a:endParaRPr lang="ru-RU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28184" y="4293096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СКОРОГОВОРКА</a:t>
            </a:r>
            <a:endParaRPr lang="ru-RU" b="1" dirty="0"/>
          </a:p>
        </p:txBody>
      </p:sp>
      <p:pic>
        <p:nvPicPr>
          <p:cNvPr id="11266" name="Picture 2" descr="E:\МОИ РИСУНКИ\Мама\школьные принадлежности без фона\смешарики\93f3fa7f6c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908621"/>
            <a:ext cx="2546226" cy="2949379"/>
          </a:xfrm>
          <a:prstGeom prst="rect">
            <a:avLst/>
          </a:prstGeom>
          <a:noFill/>
        </p:spPr>
      </p:pic>
      <p:sp>
        <p:nvSpPr>
          <p:cNvPr id="16" name="Плюс 15"/>
          <p:cNvSpPr/>
          <p:nvPr/>
        </p:nvSpPr>
        <p:spPr>
          <a:xfrm>
            <a:off x="8639944" y="4293096"/>
            <a:ext cx="504056" cy="504056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Поиграем!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95609" y="1196752"/>
            <a:ext cx="8424863" cy="4525963"/>
          </a:xfrm>
          <a:prstGeom prst="rect">
            <a:avLst/>
          </a:prstGeom>
        </p:spPr>
        <p:txBody>
          <a:bodyPr/>
          <a:lstStyle/>
          <a:p>
            <a:pPr marL="609600" marR="0" lvl="0" indent="-608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ru-RU" sz="3200" b="1" noProof="0" dirty="0" smtClean="0">
                <a:solidFill>
                  <a:srgbClr val="CC3300"/>
                </a:solidFill>
              </a:rPr>
              <a:t>4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Определите малый жанр фольклора:</a:t>
            </a:r>
          </a:p>
          <a:p>
            <a:pPr marL="342900" indent="-341313"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i="1" dirty="0" err="1" smtClean="0"/>
              <a:t>Чика</a:t>
            </a:r>
            <a:r>
              <a:rPr lang="ru-RU" sz="2800" i="1" dirty="0" smtClean="0"/>
              <a:t>, </a:t>
            </a:r>
            <a:r>
              <a:rPr lang="ru-RU" sz="2800" i="1" dirty="0" err="1" smtClean="0"/>
              <a:t>чики</a:t>
            </a:r>
            <a:r>
              <a:rPr lang="ru-RU" sz="2800" i="1" dirty="0" smtClean="0"/>
              <a:t>, </a:t>
            </a:r>
            <a:r>
              <a:rPr lang="ru-RU" sz="2800" i="1" dirty="0" err="1" smtClean="0"/>
              <a:t>чикалочки</a:t>
            </a:r>
            <a:r>
              <a:rPr lang="ru-RU" sz="2800" i="1" dirty="0" smtClean="0"/>
              <a:t>!</a:t>
            </a:r>
          </a:p>
          <a:p>
            <a:pPr marL="342900" indent="-341313"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i="1" dirty="0" smtClean="0"/>
              <a:t>Едет Костя на палочке,</a:t>
            </a:r>
          </a:p>
          <a:p>
            <a:pPr marL="342900" indent="-341313"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i="1" dirty="0" smtClean="0"/>
              <a:t>Люба на тележке – </a:t>
            </a:r>
          </a:p>
          <a:p>
            <a:pPr marL="342900" indent="-341313"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i="1" dirty="0" smtClean="0"/>
              <a:t>Щелкает орешки.</a:t>
            </a:r>
          </a:p>
          <a:p>
            <a:pPr marL="342900" indent="-341313"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i="1" dirty="0" smtClean="0"/>
              <a:t>Орешки каленые,</a:t>
            </a:r>
          </a:p>
          <a:p>
            <a:pPr marL="342900" indent="-341313"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i="1" dirty="0" smtClean="0"/>
              <a:t>Милому дареные,</a:t>
            </a:r>
          </a:p>
          <a:p>
            <a:pPr marL="342900" indent="-341313"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i="1" dirty="0" smtClean="0"/>
              <a:t>По целковому рублю:</a:t>
            </a:r>
          </a:p>
          <a:p>
            <a:pPr marL="342900" indent="-341313"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i="1" dirty="0" smtClean="0"/>
              <a:t>А я милого люблю.</a:t>
            </a:r>
          </a:p>
          <a:p>
            <a:pPr marL="609600" marR="0" lvl="0" indent="-6080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28184" y="1988840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ПОТЕШКА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2780928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ПРИБАУТКА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28184" y="3573016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СКОРОГОВОРКА</a:t>
            </a:r>
            <a:endParaRPr lang="ru-RU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28184" y="4293096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СЧИТАЛКА</a:t>
            </a:r>
            <a:endParaRPr lang="ru-RU" b="1" dirty="0"/>
          </a:p>
        </p:txBody>
      </p:sp>
      <p:pic>
        <p:nvPicPr>
          <p:cNvPr id="11266" name="Picture 2" descr="E:\МОИ РИСУНКИ\Мама\школьные принадлежности без фона\смешарики\93f3fa7f6c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908621"/>
            <a:ext cx="2546226" cy="2949379"/>
          </a:xfrm>
          <a:prstGeom prst="rect">
            <a:avLst/>
          </a:prstGeom>
          <a:noFill/>
        </p:spPr>
      </p:pic>
      <p:sp>
        <p:nvSpPr>
          <p:cNvPr id="16" name="Плюс 15"/>
          <p:cNvSpPr/>
          <p:nvPr/>
        </p:nvSpPr>
        <p:spPr>
          <a:xfrm>
            <a:off x="8639944" y="2780928"/>
            <a:ext cx="504056" cy="504056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Поиграем!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95609" y="1196752"/>
            <a:ext cx="8424863" cy="4525963"/>
          </a:xfrm>
          <a:prstGeom prst="rect">
            <a:avLst/>
          </a:prstGeom>
        </p:spPr>
        <p:txBody>
          <a:bodyPr/>
          <a:lstStyle/>
          <a:p>
            <a:pPr marL="609600" marR="0" lvl="0" indent="-608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r>
              <a:rPr lang="ru-RU" sz="3200" b="1" dirty="0" smtClean="0">
                <a:solidFill>
                  <a:srgbClr val="CC3300"/>
                </a:solidFill>
              </a:rPr>
              <a:t>5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Определите малый жанр фольклора:</a:t>
            </a:r>
          </a:p>
          <a:p>
            <a:pPr marL="342900" indent="-341313">
              <a:spcBef>
                <a:spcPts val="8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i="1" dirty="0" smtClean="0"/>
              <a:t>Красные лапки, </a:t>
            </a:r>
          </a:p>
          <a:p>
            <a:pPr marL="342900" indent="-341313">
              <a:spcBef>
                <a:spcPts val="8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i="1" dirty="0" smtClean="0"/>
              <a:t>Щиплет за пятки – </a:t>
            </a:r>
          </a:p>
          <a:p>
            <a:pPr marL="342900" indent="-341313">
              <a:spcBef>
                <a:spcPts val="8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i="1" dirty="0" smtClean="0"/>
              <a:t>Беги без оглядки.</a:t>
            </a:r>
          </a:p>
          <a:p>
            <a:pPr marL="609600" marR="0" lvl="0" indent="-6080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9513" algn="l"/>
                <a:tab pos="2093913" algn="l"/>
                <a:tab pos="3008313" algn="l"/>
                <a:tab pos="3922713" algn="l"/>
                <a:tab pos="4837113" algn="l"/>
                <a:tab pos="5751513" algn="l"/>
                <a:tab pos="6665913" algn="l"/>
                <a:tab pos="7580313" algn="l"/>
                <a:tab pos="8494713" algn="l"/>
                <a:tab pos="9409113" algn="l"/>
                <a:tab pos="10323513" algn="l"/>
              </a:tabLst>
              <a:defRPr/>
            </a:pP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28184" y="1988840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СЧИТАЛКА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2780928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ПРИБАУТКА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28184" y="3573016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ЗАГАДКА</a:t>
            </a:r>
            <a:endParaRPr lang="ru-RU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28184" y="4293096"/>
            <a:ext cx="2376264" cy="576064"/>
          </a:xfrm>
          <a:prstGeom prst="roundRect">
            <a:avLst/>
          </a:prstGeom>
          <a:solidFill>
            <a:srgbClr val="0099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СКОРОГОВОРКА</a:t>
            </a:r>
            <a:endParaRPr lang="ru-RU" b="1" dirty="0"/>
          </a:p>
        </p:txBody>
      </p:sp>
      <p:pic>
        <p:nvPicPr>
          <p:cNvPr id="11266" name="Picture 2" descr="E:\МОИ РИСУНКИ\Мама\школьные принадлежности без фона\смешарики\93f3fa7f6c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908621"/>
            <a:ext cx="2546226" cy="2949379"/>
          </a:xfrm>
          <a:prstGeom prst="rect">
            <a:avLst/>
          </a:prstGeom>
          <a:noFill/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844824"/>
            <a:ext cx="1411288" cy="1800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" name="Плюс 16"/>
          <p:cNvSpPr/>
          <p:nvPr/>
        </p:nvSpPr>
        <p:spPr>
          <a:xfrm>
            <a:off x="8639944" y="3573016"/>
            <a:ext cx="504056" cy="504056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Домашнее задание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4818" name="Picture 2" descr="E:\МОИ РИСУНКИ\Мама\школьные принадлежности без фона\смешарики\dce0c5e5beb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789040"/>
            <a:ext cx="1947863" cy="2894013"/>
          </a:xfrm>
          <a:prstGeom prst="rect">
            <a:avLst/>
          </a:prstGeom>
          <a:noFill/>
        </p:spPr>
      </p:pic>
      <p:pic>
        <p:nvPicPr>
          <p:cNvPr id="34819" name="Picture 3" descr="E:\МОИ РИСУНКИ\Мама\школьные принадлежности без фона\смешарики\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924402"/>
            <a:ext cx="2814689" cy="2645565"/>
          </a:xfrm>
          <a:prstGeom prst="rect">
            <a:avLst/>
          </a:prstGeom>
          <a:noFill/>
        </p:spPr>
      </p:pic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0" y="1412776"/>
            <a:ext cx="4176464" cy="252028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b="1" dirty="0" smtClean="0"/>
              <a:t>Для любителей рисовать:</a:t>
            </a:r>
          </a:p>
          <a:p>
            <a:pPr>
              <a:buNone/>
            </a:pPr>
            <a:r>
              <a:rPr lang="ru-RU" sz="2800" dirty="0" smtClean="0"/>
              <a:t>	Запишите загадку и нарисуйте к ней отгадку.</a:t>
            </a:r>
          </a:p>
          <a:p>
            <a:pPr algn="just">
              <a:buNone/>
            </a:pPr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19" name="Содержимое 17"/>
          <p:cNvSpPr txBox="1">
            <a:spLocks/>
          </p:cNvSpPr>
          <p:nvPr/>
        </p:nvSpPr>
        <p:spPr>
          <a:xfrm>
            <a:off x="4283968" y="1412776"/>
            <a:ext cx="4464496" cy="4309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2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любителей сочинять: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Придумайте и запишите свою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потешку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прибаутку или считалку.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 bwMode="auto">
          <a:xfrm>
            <a:off x="2051720" y="304800"/>
            <a:ext cx="5040560" cy="1324000"/>
          </a:xfrm>
          <a:prstGeom prst="roundRect">
            <a:avLst/>
          </a:prstGeom>
          <a:solidFill>
            <a:srgbClr val="9966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 eaLnBrk="0" hangingPunct="0">
              <a:defRPr/>
            </a:pPr>
            <a:r>
              <a:rPr lang="ru-RU" sz="2800" b="1" dirty="0" smtClean="0">
                <a:solidFill>
                  <a:srgbClr val="FFFF00"/>
                </a:solidFill>
              </a:rPr>
              <a:t>Устное народное творчество, Фольклор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539552" y="2420888"/>
            <a:ext cx="2133600" cy="2448272"/>
          </a:xfrm>
          <a:prstGeom prst="roundRect">
            <a:avLst/>
          </a:prstGeom>
          <a:solidFill>
            <a:srgbClr val="00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народное творчество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3491880" y="2492896"/>
            <a:ext cx="2133600" cy="2448272"/>
          </a:xfrm>
          <a:prstGeom prst="roundRect">
            <a:avLst/>
          </a:prstGeom>
          <a:solidFill>
            <a:srgbClr val="00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совокупность обычаев, обрядов,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песен и других явлений народного быта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6372200" y="2420888"/>
            <a:ext cx="2133600" cy="2448272"/>
          </a:xfrm>
          <a:prstGeom prst="roundRect">
            <a:avLst/>
          </a:prstGeom>
          <a:solidFill>
            <a:srgbClr val="00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англ. </a:t>
            </a:r>
            <a:r>
              <a:rPr lang="en-US" sz="2000" b="1" dirty="0" smtClean="0">
                <a:solidFill>
                  <a:srgbClr val="FFFF00"/>
                </a:solidFill>
              </a:rPr>
              <a:t>folk</a:t>
            </a:r>
            <a:r>
              <a:rPr lang="en-US" sz="2000" b="1" dirty="0" smtClean="0">
                <a:solidFill>
                  <a:schemeClr val="bg1"/>
                </a:solidFill>
              </a:rPr>
              <a:t> – </a:t>
            </a:r>
            <a:r>
              <a:rPr lang="ru-RU" sz="2000" b="1" dirty="0" smtClean="0">
                <a:solidFill>
                  <a:schemeClr val="bg1"/>
                </a:solidFill>
              </a:rPr>
              <a:t>народ,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000" b="1" dirty="0" smtClean="0">
                <a:solidFill>
                  <a:srgbClr val="FFFF00"/>
                </a:solidFill>
              </a:rPr>
              <a:t>lore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– мудрость, знание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8" name="Прямая со стрелкой 7"/>
          <p:cNvCxnSpPr>
            <a:cxnSpLocks noChangeShapeType="1"/>
          </p:cNvCxnSpPr>
          <p:nvPr/>
        </p:nvCxnSpPr>
        <p:spPr bwMode="auto">
          <a:xfrm flipH="1">
            <a:off x="1907704" y="1556792"/>
            <a:ext cx="808856" cy="864096"/>
          </a:xfrm>
          <a:prstGeom prst="straightConnector1">
            <a:avLst/>
          </a:prstGeom>
          <a:noFill/>
          <a:ln w="41275" algn="ctr">
            <a:solidFill>
              <a:srgbClr val="996633"/>
            </a:solidFill>
            <a:round/>
            <a:headEnd/>
            <a:tailEnd type="arrow" w="med" len="med"/>
          </a:ln>
        </p:spPr>
      </p:cxnSp>
      <p:cxnSp>
        <p:nvCxnSpPr>
          <p:cNvPr id="9" name="Прямая со стрелкой 8"/>
          <p:cNvCxnSpPr>
            <a:cxnSpLocks noChangeShapeType="1"/>
            <a:endCxn id="6" idx="0"/>
          </p:cNvCxnSpPr>
          <p:nvPr/>
        </p:nvCxnSpPr>
        <p:spPr bwMode="auto">
          <a:xfrm flipH="1">
            <a:off x="4558680" y="1628800"/>
            <a:ext cx="13320" cy="864096"/>
          </a:xfrm>
          <a:prstGeom prst="straightConnector1">
            <a:avLst/>
          </a:prstGeom>
          <a:noFill/>
          <a:ln w="41275" algn="ctr">
            <a:solidFill>
              <a:srgbClr val="996633"/>
            </a:solidFill>
            <a:round/>
            <a:headEnd/>
            <a:tailEnd type="arrow" w="med" len="med"/>
          </a:ln>
        </p:spPr>
      </p:cxnSp>
      <p:cxnSp>
        <p:nvCxnSpPr>
          <p:cNvPr id="10" name="Прямая со стрелкой 9"/>
          <p:cNvCxnSpPr>
            <a:cxnSpLocks noChangeShapeType="1"/>
          </p:cNvCxnSpPr>
          <p:nvPr/>
        </p:nvCxnSpPr>
        <p:spPr bwMode="auto">
          <a:xfrm>
            <a:off x="6156176" y="1628800"/>
            <a:ext cx="936104" cy="792088"/>
          </a:xfrm>
          <a:prstGeom prst="straightConnector1">
            <a:avLst/>
          </a:prstGeom>
          <a:noFill/>
          <a:ln w="41275" algn="ctr">
            <a:solidFill>
              <a:srgbClr val="996633"/>
            </a:solidFill>
            <a:round/>
            <a:headEnd/>
            <a:tailEnd type="arrow" w="med" len="med"/>
          </a:ln>
        </p:spPr>
      </p:cxnSp>
      <p:grpSp>
        <p:nvGrpSpPr>
          <p:cNvPr id="29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28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026" name="Picture 2" descr="E:\МОИ РИСУНКИ\Мама\школьные принадлежности без фона\смешарики\77d1b12eee9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26677"/>
            <a:ext cx="2334195" cy="3046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5" name="Скругленный прямоугольник 14"/>
          <p:cNvSpPr/>
          <p:nvPr/>
        </p:nvSpPr>
        <p:spPr bwMode="auto">
          <a:xfrm>
            <a:off x="2051720" y="304800"/>
            <a:ext cx="5040560" cy="819944"/>
          </a:xfrm>
          <a:prstGeom prst="roundRect">
            <a:avLst/>
          </a:prstGeom>
          <a:solidFill>
            <a:srgbClr val="9966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 eaLnBrk="0" hangingPunct="0">
              <a:defRPr/>
            </a:pPr>
            <a:r>
              <a:rPr lang="ru-RU" sz="2800" b="1" dirty="0" smtClean="0">
                <a:solidFill>
                  <a:srgbClr val="FFFF00"/>
                </a:solidFill>
              </a:rPr>
              <a:t>Малые жанры фольклора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6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03648" y="1916832"/>
            <a:ext cx="3600450" cy="432371"/>
          </a:xfrm>
          <a:prstGeom prst="foldedCorner">
            <a:avLst>
              <a:gd name="adj" fmla="val 12500"/>
            </a:avLst>
          </a:prstGeom>
          <a:solidFill>
            <a:srgbClr val="009900"/>
          </a:solidFill>
          <a:ln w="9360" cap="sq">
            <a:solidFill>
              <a:srgbClr val="CC33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 dirty="0">
              <a:solidFill>
                <a:schemeClr val="bg1"/>
              </a:solidFill>
            </a:endParaRPr>
          </a:p>
          <a:p>
            <a:pPr algn="ctr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>
                <a:solidFill>
                  <a:schemeClr val="bg1"/>
                </a:solidFill>
              </a:rPr>
              <a:t>Колыбельная песня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8" name="AutoShap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123678" y="2565152"/>
            <a:ext cx="3600450" cy="360362"/>
          </a:xfrm>
          <a:prstGeom prst="foldedCorner">
            <a:avLst>
              <a:gd name="adj" fmla="val 12500"/>
            </a:avLst>
          </a:prstGeom>
          <a:solidFill>
            <a:srgbClr val="009900"/>
          </a:solidFill>
          <a:ln w="9360" cap="sq">
            <a:solidFill>
              <a:srgbClr val="CC33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>
              <a:solidFill>
                <a:schemeClr val="bg1"/>
              </a:solidFill>
            </a:endParaRPr>
          </a:p>
          <a:p>
            <a:pPr algn="ctr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chemeClr val="bg1"/>
                </a:solidFill>
              </a:rPr>
              <a:t>Потешка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19" name="AutoShape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71750" y="3141216"/>
            <a:ext cx="3600450" cy="360362"/>
          </a:xfrm>
          <a:prstGeom prst="foldedCorner">
            <a:avLst>
              <a:gd name="adj" fmla="val 12500"/>
            </a:avLst>
          </a:prstGeom>
          <a:solidFill>
            <a:srgbClr val="009900"/>
          </a:solidFill>
          <a:ln w="9360" cap="sq">
            <a:solidFill>
              <a:srgbClr val="CC33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>
              <a:solidFill>
                <a:schemeClr val="bg1"/>
              </a:solidFill>
            </a:endParaRPr>
          </a:p>
          <a:p>
            <a:pPr algn="ctr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chemeClr val="bg1"/>
                </a:solidFill>
              </a:rPr>
              <a:t>Прибаутка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20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347814" y="3717280"/>
            <a:ext cx="3600450" cy="360362"/>
          </a:xfrm>
          <a:prstGeom prst="foldedCorner">
            <a:avLst>
              <a:gd name="adj" fmla="val 12500"/>
            </a:avLst>
          </a:prstGeom>
          <a:solidFill>
            <a:srgbClr val="009900"/>
          </a:solidFill>
          <a:ln w="9360" cap="sq">
            <a:solidFill>
              <a:srgbClr val="CC33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>
              <a:solidFill>
                <a:schemeClr val="bg1"/>
              </a:solidFill>
            </a:endParaRPr>
          </a:p>
          <a:p>
            <a:pPr algn="ctr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chemeClr val="bg1"/>
                </a:solidFill>
              </a:rPr>
              <a:t>Закличка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21" name="AutoShape 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779862" y="4293344"/>
            <a:ext cx="3600450" cy="431800"/>
          </a:xfrm>
          <a:prstGeom prst="foldedCorner">
            <a:avLst>
              <a:gd name="adj" fmla="val 12500"/>
            </a:avLst>
          </a:prstGeom>
          <a:solidFill>
            <a:srgbClr val="009900"/>
          </a:solidFill>
          <a:ln w="9360" cap="sq">
            <a:solidFill>
              <a:srgbClr val="CC33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>
              <a:solidFill>
                <a:schemeClr val="bg1"/>
              </a:solidFill>
            </a:endParaRPr>
          </a:p>
          <a:p>
            <a:pPr algn="ctr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chemeClr val="bg1"/>
                </a:solidFill>
              </a:rPr>
              <a:t>Приговорка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22" name="AutoShape 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211910" y="4869408"/>
            <a:ext cx="3600450" cy="431800"/>
          </a:xfrm>
          <a:prstGeom prst="foldedCorner">
            <a:avLst>
              <a:gd name="adj" fmla="val 12500"/>
            </a:avLst>
          </a:prstGeom>
          <a:solidFill>
            <a:srgbClr val="009900"/>
          </a:solidFill>
          <a:ln w="9360" cap="sq">
            <a:solidFill>
              <a:srgbClr val="CC33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>
              <a:solidFill>
                <a:schemeClr val="bg1"/>
              </a:solidFill>
            </a:endParaRPr>
          </a:p>
          <a:p>
            <a:pPr algn="ctr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chemeClr val="bg1"/>
                </a:solidFill>
              </a:rPr>
              <a:t>Считалка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23" name="AutoShape 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39502" y="1340768"/>
            <a:ext cx="3600450" cy="431800"/>
          </a:xfrm>
          <a:prstGeom prst="foldedCorner">
            <a:avLst>
              <a:gd name="adj" fmla="val 12500"/>
            </a:avLst>
          </a:prstGeom>
          <a:solidFill>
            <a:srgbClr val="009900"/>
          </a:solidFill>
          <a:ln w="9360" cap="sq">
            <a:solidFill>
              <a:srgbClr val="CC33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 dirty="0">
              <a:solidFill>
                <a:schemeClr val="bg1"/>
              </a:solidFill>
            </a:endParaRPr>
          </a:p>
          <a:p>
            <a:pPr algn="ctr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>
                <a:solidFill>
                  <a:schemeClr val="bg1"/>
                </a:solidFill>
              </a:rPr>
              <a:t>Скороговорка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4" name="AutoShape 1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788024" y="5517232"/>
            <a:ext cx="3600450" cy="431800"/>
          </a:xfrm>
          <a:prstGeom prst="foldedCorner">
            <a:avLst>
              <a:gd name="adj" fmla="val 12500"/>
            </a:avLst>
          </a:prstGeom>
          <a:solidFill>
            <a:srgbClr val="009900"/>
          </a:solidFill>
          <a:ln w="9360" cap="sq">
            <a:solidFill>
              <a:srgbClr val="CC33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 dirty="0">
              <a:solidFill>
                <a:schemeClr val="bg1"/>
              </a:solidFill>
            </a:endParaRPr>
          </a:p>
          <a:p>
            <a:pPr algn="ctr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>
                <a:solidFill>
                  <a:schemeClr val="bg1"/>
                </a:solidFill>
              </a:rPr>
              <a:t>Загадка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E:\МОИ РИСУНКИ\Мама\школьные принадлежности без фона\смешарики\27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1520" y="3501008"/>
            <a:ext cx="2222686" cy="3156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Скороговорка</a:t>
            </a:r>
            <a:r>
              <a:rPr lang="ru-RU" sz="44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-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10800000" flipV="1">
            <a:off x="-1" y="1171561"/>
            <a:ext cx="9144000" cy="12025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 dirty="0"/>
              <a:t>стихотворение, в котором специально собраны </a:t>
            </a:r>
            <a:r>
              <a:rPr lang="ru-RU" sz="3600" b="1" i="1" dirty="0" smtClean="0"/>
              <a:t>труднопроизносимые </a:t>
            </a:r>
            <a:r>
              <a:rPr lang="ru-RU" sz="3600" b="1" i="1" dirty="0"/>
              <a:t>слова.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79512" y="2348880"/>
            <a:ext cx="7848600" cy="3716338"/>
          </a:xfrm>
          <a:prstGeom prst="rect">
            <a:avLst/>
          </a:prstGeom>
        </p:spPr>
        <p:txBody>
          <a:bodyPr/>
          <a:lstStyle/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kumimoji="0" lang="ru-RU" sz="2000" i="1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Шли сорок мышей,</a:t>
            </a:r>
          </a:p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kumimoji="0" lang="ru-RU" sz="2000" i="1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Несли сорок грошей;</a:t>
            </a:r>
          </a:p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kumimoji="0" lang="ru-RU" sz="2000" i="1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Две мыши поплоше</a:t>
            </a:r>
          </a:p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kumimoji="0" lang="ru-RU" sz="2000" i="1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Несли по два гроша.</a:t>
            </a:r>
          </a:p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kumimoji="0" lang="ru-RU" sz="2000" i="1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kumimoji="0" lang="ru-RU" sz="2000" i="1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От топота копыт</a:t>
            </a:r>
          </a:p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kumimoji="0" lang="ru-RU" sz="2000" i="1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Пыль по полю летит.</a:t>
            </a:r>
          </a:p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kumimoji="0" lang="ru-RU" sz="2000" i="1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kumimoji="0" lang="ru-RU" sz="2000" i="1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Ехал грека через реку,</a:t>
            </a:r>
          </a:p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kumimoji="0" lang="ru-RU" sz="2000" i="1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Видит грека – в реке рак.</a:t>
            </a:r>
          </a:p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kumimoji="0" lang="ru-RU" sz="2000" i="1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Сунул грека руку в реку,</a:t>
            </a:r>
          </a:p>
          <a:p>
            <a:pPr marL="342900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kumimoji="0" lang="ru-RU" sz="2000" i="1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Рак за рук грека цап.</a:t>
            </a:r>
            <a:endParaRPr kumimoji="0" lang="ru-RU" sz="200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18" name="Picture 2" descr="E:\МОИ РИСУНКИ\Мама\школьные принадлежности без фона\смешарики\1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2601" y="3333016"/>
            <a:ext cx="3941887" cy="326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Колыбельная песня -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457200" y="2420888"/>
            <a:ext cx="4038600" cy="3705275"/>
          </a:xfrm>
        </p:spPr>
        <p:txBody>
          <a:bodyPr>
            <a:normAutofit/>
          </a:bodyPr>
          <a:lstStyle/>
          <a:p>
            <a:pPr algn="ctr" fontAlgn="base">
              <a:buNone/>
            </a:pPr>
            <a:r>
              <a:rPr lang="ru-RU" i="1" dirty="0" smtClean="0"/>
              <a:t>А </a:t>
            </a:r>
            <a:r>
              <a:rPr lang="ru-RU" i="1" dirty="0" err="1" smtClean="0"/>
              <a:t>баиньки-баиньки</a:t>
            </a:r>
            <a:r>
              <a:rPr lang="ru-RU" i="1" dirty="0" smtClean="0"/>
              <a:t>,</a:t>
            </a:r>
          </a:p>
          <a:p>
            <a:pPr algn="ctr" fontAlgn="base">
              <a:buNone/>
            </a:pPr>
            <a:r>
              <a:rPr lang="ru-RU" i="1" dirty="0" smtClean="0"/>
              <a:t>Купим сыну валенки,</a:t>
            </a:r>
          </a:p>
          <a:p>
            <a:pPr algn="ctr" fontAlgn="base">
              <a:buNone/>
            </a:pPr>
            <a:r>
              <a:rPr lang="ru-RU" i="1" dirty="0" smtClean="0"/>
              <a:t>Наденем на ноженьки,</a:t>
            </a:r>
          </a:p>
          <a:p>
            <a:pPr algn="ctr" fontAlgn="base">
              <a:buNone/>
            </a:pPr>
            <a:r>
              <a:rPr lang="ru-RU" i="1" dirty="0" smtClean="0"/>
              <a:t>Пустим по дороженьке,</a:t>
            </a:r>
          </a:p>
          <a:p>
            <a:pPr algn="ctr" fontAlgn="base">
              <a:buNone/>
            </a:pPr>
            <a:r>
              <a:rPr lang="ru-RU" i="1" dirty="0" smtClean="0"/>
              <a:t>Будет наш сынок ходить,</a:t>
            </a:r>
          </a:p>
          <a:p>
            <a:pPr algn="ctr" fontAlgn="base">
              <a:buNone/>
            </a:pPr>
            <a:r>
              <a:rPr lang="ru-RU" i="1" dirty="0" smtClean="0"/>
              <a:t>Новы валенки носить.</a:t>
            </a:r>
          </a:p>
          <a:p>
            <a:pPr>
              <a:buNone/>
            </a:pPr>
            <a:endParaRPr lang="ru-RU" i="1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67544" y="980728"/>
            <a:ext cx="8280919" cy="12025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i="1" dirty="0"/>
              <a:t> песня, которой убаюкивают ребенка.</a:t>
            </a:r>
          </a:p>
        </p:txBody>
      </p:sp>
      <p:pic>
        <p:nvPicPr>
          <p:cNvPr id="3075" name="Picture 3" descr="E:\МОИ РИСУНКИ\Мама\школьные принадлежности без фона\смешарики\7f61077ce07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4222" y="3034890"/>
            <a:ext cx="3939778" cy="3823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44015" y="980728"/>
            <a:ext cx="8964489" cy="23105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 dirty="0"/>
              <a:t>песенка-приговорка,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 dirty="0"/>
              <a:t>сопутствующая игре с пальцами, ручками и ножками ребенка.</a:t>
            </a:r>
            <a:br>
              <a:rPr lang="ru-RU" sz="3600" b="1" i="1" dirty="0"/>
            </a:br>
            <a:endParaRPr lang="ru-RU" sz="3600" b="1" i="1" dirty="0"/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Потешка</a:t>
            </a:r>
            <a:r>
              <a:rPr lang="ru-RU" sz="44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-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E:\МОИ РИСУНКИ\Мама\школьные принадлежности без фона\смешарики\d17ead849c49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933056"/>
            <a:ext cx="2952750" cy="2819400"/>
          </a:xfrm>
          <a:prstGeom prst="rect">
            <a:avLst/>
          </a:prstGeom>
          <a:noFill/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0" y="2708920"/>
            <a:ext cx="7848600" cy="4005064"/>
          </a:xfrm>
          <a:prstGeom prst="rect">
            <a:avLst/>
          </a:prstGeom>
        </p:spPr>
        <p:txBody>
          <a:bodyPr/>
          <a:lstStyle/>
          <a:p>
            <a:pPr marL="341313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CC3300"/>
              </a:buClr>
              <a:buSzTx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Потешки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сопровождают рост и развитие детей. Самые известные из них – «Коза рогатая», «Ладушки», «Сорока».</a:t>
            </a:r>
          </a:p>
          <a:p>
            <a:pPr marL="341313" marR="0" lvl="0" indent="-341313" algn="ctr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CC0000"/>
              </a:buClr>
              <a:buSzTx/>
              <a:buFont typeface="Arial" charset="0"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Ладушки, ладушки!</a:t>
            </a:r>
          </a:p>
          <a:p>
            <a:pPr marL="341313" marR="0" lvl="0" indent="-341313" algn="ctr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CC0000"/>
              </a:buClr>
              <a:buSzTx/>
              <a:buFont typeface="Arial" charset="0"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Где были? </a:t>
            </a:r>
          </a:p>
          <a:p>
            <a:pPr marL="341313" marR="0" lvl="0" indent="-341313" algn="ctr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CC0000"/>
              </a:buClr>
              <a:buSzTx/>
              <a:buFont typeface="Arial" charset="0"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У бабушки.</a:t>
            </a:r>
          </a:p>
          <a:p>
            <a:pPr marL="341313" marR="0" lvl="0" indent="-341313" algn="ctr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CC0000"/>
              </a:buClr>
              <a:buSzTx/>
              <a:buFont typeface="Arial" charset="0"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Что ели? </a:t>
            </a:r>
          </a:p>
          <a:p>
            <a:pPr marL="341313" marR="0" lvl="0" indent="-341313" algn="ctr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CC0000"/>
              </a:buClr>
              <a:buSzTx/>
              <a:buFont typeface="Arial" charset="0"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Кашку.</a:t>
            </a:r>
          </a:p>
          <a:p>
            <a:pPr marL="341313" marR="0" lvl="0" indent="-341313" algn="ctr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CC0000"/>
              </a:buClr>
              <a:buSzTx/>
              <a:buFont typeface="Arial" charset="0"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Что пили? </a:t>
            </a:r>
          </a:p>
          <a:p>
            <a:pPr marL="341313" marR="0" lvl="0" indent="-341313" algn="ctr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CC0000"/>
              </a:buClr>
              <a:buSzTx/>
              <a:buFont typeface="Arial" charset="0"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Бражку.</a:t>
            </a:r>
          </a:p>
          <a:p>
            <a:pPr marL="341313" marR="0" lvl="0" indent="-341313" algn="ctr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CC0000"/>
              </a:buClr>
              <a:buSzTx/>
              <a:buFont typeface="Arial" charset="0"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Кого били? </a:t>
            </a:r>
          </a:p>
          <a:p>
            <a:pPr marL="341313" marR="0" lvl="0" indent="-341313" algn="ctr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CC0000"/>
              </a:buClr>
              <a:buSzTx/>
              <a:buFont typeface="Arial" charset="0"/>
              <a:buChar char="-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Машку.</a:t>
            </a:r>
          </a:p>
          <a:p>
            <a:pPr marL="341313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CC0000"/>
              </a:buClr>
              <a:buSzTx/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1313" marR="0" lvl="0" indent="-341313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Прибаутка</a:t>
            </a:r>
            <a:r>
              <a:rPr lang="ru-RU" sz="44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-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124744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 dirty="0" smtClean="0"/>
              <a:t>стихотворение, похожее на короткую сказку, которое рассказывает няня или мама своему ребенку.</a:t>
            </a:r>
            <a:br>
              <a:rPr lang="ru-RU" sz="3600" b="1" i="1" dirty="0" smtClean="0"/>
            </a:br>
            <a:endParaRPr lang="ru-RU" sz="3600" b="1" i="1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179512" y="2852936"/>
            <a:ext cx="3888432" cy="352839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i="1" dirty="0" smtClean="0"/>
              <a:t>Шёл кот-скороход </a:t>
            </a:r>
            <a:br>
              <a:rPr lang="ru-RU" i="1" dirty="0" smtClean="0"/>
            </a:br>
            <a:r>
              <a:rPr lang="ru-RU" i="1" dirty="0" smtClean="0"/>
              <a:t>По лесной дорожке. </a:t>
            </a:r>
            <a:br>
              <a:rPr lang="ru-RU" i="1" dirty="0" smtClean="0"/>
            </a:br>
            <a:r>
              <a:rPr lang="ru-RU" i="1" dirty="0" smtClean="0"/>
              <a:t>С ним коза-дереза, </a:t>
            </a:r>
            <a:br>
              <a:rPr lang="ru-RU" i="1" dirty="0" smtClean="0"/>
            </a:br>
            <a:r>
              <a:rPr lang="ru-RU" i="1" dirty="0" smtClean="0"/>
              <a:t>Беленькие рожки; </a:t>
            </a:r>
            <a:br>
              <a:rPr lang="ru-RU" i="1" dirty="0" smtClean="0"/>
            </a:br>
            <a:r>
              <a:rPr lang="ru-RU" i="1" dirty="0" smtClean="0"/>
              <a:t>Беленькие рожки, </a:t>
            </a:r>
            <a:br>
              <a:rPr lang="ru-RU" i="1" dirty="0" smtClean="0"/>
            </a:br>
            <a:r>
              <a:rPr lang="ru-RU" i="1" dirty="0" smtClean="0"/>
              <a:t>Светлые сапожки. </a:t>
            </a:r>
            <a:br>
              <a:rPr lang="ru-RU" i="1" dirty="0" smtClean="0"/>
            </a:br>
            <a:r>
              <a:rPr lang="ru-RU" i="1" dirty="0" smtClean="0"/>
              <a:t>Топ-топ по грибы. </a:t>
            </a:r>
            <a:br>
              <a:rPr lang="ru-RU" i="1" dirty="0" smtClean="0"/>
            </a:br>
            <a:r>
              <a:rPr lang="ru-RU" i="1" dirty="0" smtClean="0"/>
              <a:t>По ягоды топ-топ! </a:t>
            </a:r>
            <a:br>
              <a:rPr lang="ru-RU" i="1" dirty="0" smtClean="0"/>
            </a:br>
            <a:r>
              <a:rPr lang="ru-RU" i="1" dirty="0" smtClean="0"/>
              <a:t>И шумят, шумят дубы </a:t>
            </a:r>
            <a:br>
              <a:rPr lang="ru-RU" i="1" dirty="0" smtClean="0"/>
            </a:br>
            <a:r>
              <a:rPr lang="ru-RU" i="1" dirty="0" smtClean="0"/>
              <a:t>Возле старых троп.</a:t>
            </a:r>
            <a:endParaRPr lang="ru-RU" i="1" dirty="0"/>
          </a:p>
        </p:txBody>
      </p:sp>
      <p:pic>
        <p:nvPicPr>
          <p:cNvPr id="5122" name="Picture 2" descr="E:\МОИ РИСУНКИ\Мама\школьные принадлежности без фона\смешарики\7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068960"/>
            <a:ext cx="3447793" cy="3590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Закличка</a:t>
            </a:r>
            <a:r>
              <a:rPr lang="ru-RU" sz="44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-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052736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 dirty="0" smtClean="0"/>
              <a:t>короткое стихотворение,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 dirty="0" smtClean="0"/>
              <a:t>которое выкликали, участвуя в обрядах календарного цикла.</a:t>
            </a:r>
            <a:endParaRPr lang="ru-RU" sz="3600" b="1" i="1" dirty="0"/>
          </a:p>
        </p:txBody>
      </p:sp>
      <p:sp>
        <p:nvSpPr>
          <p:cNvPr id="9" name="Содержимое 9"/>
          <p:cNvSpPr txBox="1">
            <a:spLocks/>
          </p:cNvSpPr>
          <p:nvPr/>
        </p:nvSpPr>
        <p:spPr>
          <a:xfrm>
            <a:off x="5076056" y="3140968"/>
            <a:ext cx="3538736" cy="29131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i="1" dirty="0" smtClean="0"/>
              <a:t>Д</a:t>
            </a:r>
            <a:r>
              <a:rPr kumimoji="0" lang="ru-RU" sz="28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ождик</a:t>
            </a: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дождик, пуще,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i="1" dirty="0" smtClean="0"/>
              <a:t>Дадим тебе гущи.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Дадим тебе ложку,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i="1" dirty="0" smtClean="0"/>
              <a:t>Хлебай понемножку.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6" name="Picture 2" descr="E:\МОИ РИСУНКИ\Мама\школьные принадлежности без фона\смешарики\703ed7cf8149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842362"/>
            <a:ext cx="3456384" cy="4176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8"/>
          <p:cNvGrpSpPr/>
          <p:nvPr/>
        </p:nvGrpSpPr>
        <p:grpSpPr>
          <a:xfrm>
            <a:off x="10815" y="5913437"/>
            <a:ext cx="9133185" cy="944563"/>
            <a:chOff x="10815" y="5913437"/>
            <a:chExt cx="9133185" cy="944563"/>
          </a:xfrm>
        </p:grpSpPr>
        <p:pic>
          <p:nvPicPr>
            <p:cNvPr id="1027" name="Picture 3" descr="E:\МОИ РИСУНКИ\Мама\школьные принадлежности без фона\трава\a8b549cca723а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22975" y="5913437"/>
              <a:ext cx="3121025" cy="944563"/>
            </a:xfrm>
            <a:prstGeom prst="rect">
              <a:avLst/>
            </a:prstGeom>
            <a:noFill/>
          </p:spPr>
        </p:pic>
        <p:grpSp>
          <p:nvGrpSpPr>
            <p:cNvPr id="3" name="Группа 27"/>
            <p:cNvGrpSpPr/>
            <p:nvPr/>
          </p:nvGrpSpPr>
          <p:grpSpPr>
            <a:xfrm>
              <a:off x="10815" y="5913437"/>
              <a:ext cx="6073353" cy="944563"/>
              <a:chOff x="10815" y="5913437"/>
              <a:chExt cx="6073353" cy="944563"/>
            </a:xfrm>
          </p:grpSpPr>
          <p:pic>
            <p:nvPicPr>
              <p:cNvPr id="27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815" y="5913437"/>
                <a:ext cx="3121025" cy="944563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E:\МОИ РИСУНКИ\Мама\школьные принадлежности без фона\трава\a8b549cca723а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63143" y="5913437"/>
                <a:ext cx="3121025" cy="94456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" name="Заголовок 6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Приговорка</a:t>
            </a:r>
            <a:r>
              <a:rPr lang="ru-RU" sz="44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 -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1052736"/>
            <a:ext cx="9144000" cy="255672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/>
              <a:t>коротенькое стихотворение,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/>
              <a:t>которое произносят в разных случаях, например, обращаясь к живым существам – улитке, божьей коровке, птицам, домашним животным.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79512" y="3501008"/>
            <a:ext cx="3384178" cy="2498477"/>
          </a:xfrm>
          <a:prstGeom prst="rect">
            <a:avLst/>
          </a:prstGeom>
        </p:spPr>
        <p:txBody>
          <a:bodyPr/>
          <a:lstStyle/>
          <a:p>
            <a:pPr marL="341313" marR="0" lvl="0" indent="-341313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kumimoji="0" lang="ru-RU" sz="280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1313" marR="0" lvl="0" indent="-341313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8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Мышка, мышка,</a:t>
            </a:r>
          </a:p>
          <a:p>
            <a:pPr marL="341313" marR="0" lvl="0" indent="-341313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8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На тебе зуб костяной,</a:t>
            </a:r>
          </a:p>
          <a:p>
            <a:pPr marL="341313" marR="0" lvl="0" indent="-341313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ru-RU" sz="28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 мне стальной.</a:t>
            </a:r>
          </a:p>
        </p:txBody>
      </p:sp>
      <p:pic>
        <p:nvPicPr>
          <p:cNvPr id="7170" name="Picture 2" descr="E:\МОИ РИСУНКИ\Мама\школьные принадлежности без фона\смешарики\37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429000"/>
            <a:ext cx="2515356" cy="3113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548</Words>
  <Application>Microsoft Office PowerPoint</Application>
  <PresentationFormat>Экран (4:3)</PresentationFormat>
  <Paragraphs>153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Устное народное творчество</vt:lpstr>
      <vt:lpstr>Слайд 2</vt:lpstr>
      <vt:lpstr>Слайд 3</vt:lpstr>
      <vt:lpstr>Слайд 4</vt:lpstr>
      <vt:lpstr>Колыбельная песня -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Устное народное творчество</dc:title>
  <dc:creator>Дом</dc:creator>
  <cp:lastModifiedBy>Дом</cp:lastModifiedBy>
  <cp:revision>13</cp:revision>
  <dcterms:created xsi:type="dcterms:W3CDTF">2015-09-04T16:14:00Z</dcterms:created>
  <dcterms:modified xsi:type="dcterms:W3CDTF">2015-09-13T01:22:48Z</dcterms:modified>
</cp:coreProperties>
</file>