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8" r:id="rId5"/>
    <p:sldId id="281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9" r:id="rId15"/>
    <p:sldId id="265" r:id="rId16"/>
    <p:sldId id="282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0" autoAdjust="0"/>
  </p:normalViewPr>
  <p:slideViewPr>
    <p:cSldViewPr>
      <p:cViewPr>
        <p:scale>
          <a:sx n="80" d="100"/>
          <a:sy n="80" d="100"/>
        </p:scale>
        <p:origin x="-187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00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32F5-C380-42D9-985D-13A4498EBB34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D2F05-E8F6-4FE8-AC46-62751AAE5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m1-tub-kz.yandex.net/i?id=c7f4894a2c0739ecef768f81448e3b4e&amp;n=33&amp;h=170" TargetMode="External"/><Relationship Id="rId3" Type="http://schemas.openxmlformats.org/officeDocument/2006/relationships/hyperlink" Target="https://im1-tub-kz.yandex.net/i?id=fd62721ec3feddc954b6421e6e035652&amp;n=33&amp;h=170" TargetMode="External"/><Relationship Id="rId7" Type="http://schemas.openxmlformats.org/officeDocument/2006/relationships/hyperlink" Target="https://im3-tub-kz.yandex.net/i?id=f8ea4d255959a0fdec11f42b2a4cd8e6&amp;n=33&amp;h=170" TargetMode="External"/><Relationship Id="rId2" Type="http://schemas.openxmlformats.org/officeDocument/2006/relationships/hyperlink" Target="https://im3-tub-kz.yandex.net/i?id=8bbbd7ec43926ce595a506c2766512fb&amp;n=33&amp;h=1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i.ru/pics/2013/06/30/7924.jpg" TargetMode="External"/><Relationship Id="rId11" Type="http://schemas.openxmlformats.org/officeDocument/2006/relationships/hyperlink" Target="https://www.youtube.com/watch?v=gcP0uqWnGww" TargetMode="External"/><Relationship Id="rId5" Type="http://schemas.openxmlformats.org/officeDocument/2006/relationships/hyperlink" Target="http://sutochno.ru/images/galleries/110/143634121708009600.jpg" TargetMode="External"/><Relationship Id="rId10" Type="http://schemas.openxmlformats.org/officeDocument/2006/relationships/hyperlink" Target="https://www.youtube.com/watch?v=98WSKXKOxa8" TargetMode="External"/><Relationship Id="rId4" Type="http://schemas.openxmlformats.org/officeDocument/2006/relationships/hyperlink" Target="http://s00.yaplakal.com/pics/pics_original/3/5/2/2514253.jpg" TargetMode="External"/><Relationship Id="rId9" Type="http://schemas.openxmlformats.org/officeDocument/2006/relationships/hyperlink" Target="http://img-fotki.yandex.ru/get/6422/156231367.4f7/0_7dda0_54606e6d_X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8643998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Izhitsa" pitchFamily="34" charset="0"/>
              </a:rPr>
              <a:t>Чудо русской поэзии</a:t>
            </a:r>
            <a:r>
              <a:rPr lang="en-US" sz="4900" b="1" dirty="0" smtClean="0">
                <a:solidFill>
                  <a:srgbClr val="FFFF00"/>
                </a:solidFill>
                <a:latin typeface="Izhitsa" pitchFamily="34" charset="0"/>
              </a:rPr>
              <a:t/>
            </a:r>
            <a:br>
              <a:rPr lang="en-US" sz="4900" b="1" dirty="0" smtClean="0">
                <a:solidFill>
                  <a:srgbClr val="FFFF00"/>
                </a:solidFill>
                <a:latin typeface="Izhitsa" pitchFamily="34" charset="0"/>
              </a:rPr>
            </a:br>
            <a:r>
              <a:rPr lang="ru-RU" sz="4900" b="1" dirty="0" smtClean="0">
                <a:solidFill>
                  <a:srgbClr val="FFFF00"/>
                </a:solidFill>
                <a:latin typeface="Izhitsa" pitchFamily="34" charset="0"/>
              </a:rPr>
              <a:t/>
            </a:r>
            <a:br>
              <a:rPr lang="ru-RU" sz="4900" b="1" dirty="0" smtClean="0">
                <a:solidFill>
                  <a:srgbClr val="FFFF00"/>
                </a:solidFill>
                <a:latin typeface="Izhitsa" pitchFamily="34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Izhitsa" pitchFamily="34" charset="0"/>
              </a:rPr>
              <a:t>120 лет</a:t>
            </a:r>
            <a:r>
              <a:rPr lang="ru-RU" sz="4900" dirty="0" smtClean="0">
                <a:solidFill>
                  <a:schemeClr val="bg1"/>
                </a:solidFill>
                <a:latin typeface="Izhitsa" pitchFamily="34" charset="0"/>
              </a:rPr>
              <a:t> со дня </a:t>
            </a:r>
            <a:br>
              <a:rPr lang="ru-RU" sz="4900" dirty="0" smtClean="0">
                <a:solidFill>
                  <a:schemeClr val="bg1"/>
                </a:solidFill>
                <a:latin typeface="Izhitsa" pitchFamily="34" charset="0"/>
              </a:rPr>
            </a:br>
            <a:r>
              <a:rPr lang="ru-RU" sz="4900" dirty="0" smtClean="0">
                <a:solidFill>
                  <a:schemeClr val="bg1"/>
                </a:solidFill>
                <a:latin typeface="Izhitsa" pitchFamily="34" charset="0"/>
              </a:rPr>
              <a:t>рождения </a:t>
            </a:r>
            <a:r>
              <a:rPr lang="ru-RU" sz="4900" b="1" dirty="0" smtClean="0">
                <a:solidFill>
                  <a:schemeClr val="bg1"/>
                </a:solidFill>
                <a:latin typeface="Izhitsa" pitchFamily="34" charset="0"/>
              </a:rPr>
              <a:t>С</a:t>
            </a:r>
            <a:r>
              <a:rPr lang="ru-RU" sz="4900" dirty="0" smtClean="0">
                <a:solidFill>
                  <a:schemeClr val="bg1"/>
                </a:solidFill>
                <a:latin typeface="Izhitsa" pitchFamily="34" charset="0"/>
              </a:rPr>
              <a:t>.</a:t>
            </a:r>
            <a:r>
              <a:rPr lang="ru-RU" sz="4900" b="1" dirty="0" smtClean="0">
                <a:solidFill>
                  <a:schemeClr val="bg1"/>
                </a:solidFill>
                <a:latin typeface="Izhitsa" pitchFamily="34" charset="0"/>
              </a:rPr>
              <a:t>А</a:t>
            </a:r>
            <a:r>
              <a:rPr lang="ru-RU" sz="4900" dirty="0" smtClean="0">
                <a:solidFill>
                  <a:schemeClr val="bg1"/>
                </a:solidFill>
                <a:latin typeface="Izhitsa" pitchFamily="34" charset="0"/>
              </a:rPr>
              <a:t>. </a:t>
            </a:r>
            <a:r>
              <a:rPr lang="ru-RU" sz="4900" b="1" dirty="0" smtClean="0">
                <a:solidFill>
                  <a:schemeClr val="bg1"/>
                </a:solidFill>
                <a:latin typeface="Izhitsa" pitchFamily="34" charset="0"/>
              </a:rPr>
              <a:t>Есенина</a:t>
            </a:r>
            <a:br>
              <a:rPr lang="ru-RU" sz="4900" b="1" dirty="0" smtClean="0">
                <a:solidFill>
                  <a:schemeClr val="bg1"/>
                </a:solidFill>
                <a:latin typeface="Izhitsa" pitchFamily="34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400800" cy="107154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Izhitsa" pitchFamily="34" charset="0"/>
              </a:rPr>
              <a:t>Учитель информатики</a:t>
            </a:r>
            <a:r>
              <a:rPr lang="en-US" sz="2000" dirty="0" smtClean="0">
                <a:solidFill>
                  <a:srgbClr val="FFFF00"/>
                </a:solidFill>
                <a:latin typeface="Izhitsa" pitchFamily="34" charset="0"/>
              </a:rPr>
              <a:t>: </a:t>
            </a:r>
            <a:r>
              <a:rPr lang="ru-RU" sz="2000" dirty="0" smtClean="0">
                <a:solidFill>
                  <a:srgbClr val="FFFF00"/>
                </a:solidFill>
                <a:latin typeface="Izhitsa" pitchFamily="34" charset="0"/>
              </a:rPr>
              <a:t>Корогод В.А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Izhitsa" pitchFamily="34" charset="0"/>
              </a:rPr>
              <a:t>КГУ «»«Забеловская средняя школа»»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Izhitsa" pitchFamily="34" charset="0"/>
              </a:rPr>
              <a:t>2015 год.</a:t>
            </a:r>
            <a:endParaRPr lang="ru-RU" sz="2000" dirty="0">
              <a:solidFill>
                <a:srgbClr val="FFFF00"/>
              </a:solidFill>
              <a:latin typeface="Izhitsa" pitchFamily="34" charset="0"/>
            </a:endParaRPr>
          </a:p>
        </p:txBody>
      </p:sp>
      <p:pic>
        <p:nvPicPr>
          <p:cNvPr id="6" name="Рисунок 5" descr="ddbc3c3009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286256"/>
            <a:ext cx="1500170" cy="103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14287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1917—1921 годы Есенин состоял в браке с актрисой Зинаидой Николаевной Райх.</a:t>
            </a:r>
          </a:p>
        </p:txBody>
      </p:sp>
      <p:pic>
        <p:nvPicPr>
          <p:cNvPr id="15362" name="Picture 2" descr="http://s-a-esenin.ru/books/item/f00/s00/z0000007/pic/0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3505200" cy="417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564357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марте 1918 года он снова едет в Москву. В этот период он выступал как один из основателей группы имажинистов.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358246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период с 1919 по 1921 года Есенин много путешествует. Работает над драматической поэмой «Пугачев». Весной 1921 года едет в Оренбургские степи, добирается до Ташкента. В период с1922 по1923 год вместе с  американской танцовщицей А. Дункан, которая жила с ним в Москве, а затем стала его женой, побывал в Германии, Франции, Италии, Бельгии, Канаде, США.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4340" name="Picture 4" descr="http://mtdata.ru/u1/photoFAFA/2030746961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191108" cy="382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4786346" cy="535784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1924 году Есенин решил порвать с имажинизмом из-за разногласий с А. Б. Мариенгофом. После чего Есенин и Иван Грузинов опубликовали открытое письмо о роспуске группировки. Осенью 1925 Есенин женился на Софье Андреевне Толстой — внучке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Л. Н. Толстого.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3314" name="Picture 2" descr="https://upload.wikimedia.org/wikipedia/commons/6/6c/%D0%A1._%D0%90._%D0%95%D1%81%D0%B5%D0%BD%D0%B8%D0%BD_%D0%B8_%D0%A1._%D0%90._%D0%A2%D0%BE%D0%BB%D1%81%D1%82%D0%B0%D1%8F-%D0%95%D1%81%D0%B5%D0%BD%D0%B8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85794"/>
            <a:ext cx="3438525" cy="5448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214818"/>
            <a:ext cx="464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И чуть ли не в первые дни женитьбы он пишет Вержбицкому: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</a:rPr>
              <a:t>«С новой семьей вряд ли что получится, слишком все здесь заполнено «великим старцем», его так много везде: и на столах, и на стенах, кажется даже на потолках, что для живых людей места не остается. И это душит меня…»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23574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Последние два года жизни поэта прошли в постоянных разъездах. Он трижды совершает путешествия на Кавказ, скрываясь от судебного преследования. Несколько раз ездит в Ленинград, семь раз в Константиново.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24500" cy="4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6072206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Пребывание на Кавказе дало С.А. Есенину мощный стимул для дальнейшей поэтической деятельности.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814393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FFFF00"/>
                </a:solidFill>
              </a:rPr>
              <a:t>«</a:t>
            </a:r>
            <a:r>
              <a:rPr lang="ru-RU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Осенью 1925 года Сергей очень много работал. Он устал и нервничал. Отношения с Соней у него в это время не ладились. Он был рад, когда мы, сестры, приходили к нему. С Катей он мог посоветоваться, поделиться радостями и горестями, а ко мне относился, как к ребенку, ласково и нежно…»</a:t>
            </a:r>
            <a:endParaRPr lang="ru-RU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esenin_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>
          <a:xfrm>
            <a:off x="1071538" y="2000240"/>
            <a:ext cx="3025773" cy="446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сестр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>
          <a:xfrm>
            <a:off x="5357818" y="1928802"/>
            <a:ext cx="288289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635795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Сестра Катя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607220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Сестра Шура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1"/>
            <a:ext cx="8229600" cy="20002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ночь на 28 декабря 1925 года в гостинице «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Англетер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в Ленинграде Сергея Есенина нашли в ленинградской повешенным на трубе парового отопления. Похоронен поэт в Москве на Ваганьковском кладбище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upload.wikimedia.org/wikipedia/commons/e/ec/Esenin1925ondeath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572164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Ваганьковское кладбище </a:t>
            </a:r>
            <a:b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г. Москва 2015 год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0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428736"/>
            <a:ext cx="4009959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50006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своем лирическом наследии Сергей Есенин оставил нам яркие, светлые образы русской природы. Самобытность его поэтического слова берет истоки в красоте, обычаях и фольклоре Рязанщины - родины поэта. «Рязанские поля, где мужики косили, где сеяли свой хлеб» стали колыбелью его поэзии. Известно, что первыми произведениями Сергея Есенина стали частушки для деревенских девушек. Да и как же иначе? Ведь поэт сам сказал: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		Родился я с песнями в травном одеяле. Зори меня вешние в радугу свивали. С самого детства Сергей Есенин воспринимал природу как живое существо. Поэтому в его поэзии ощущается древнее, языческое отношение к природе. Поэт одушевляет ее: Схимник-ветер шагом осторожным Мнет листву по выступам дорожным И целует на рябиновом кусту Язвы красные незримому Христу. Немногие поэты так видят, так чувствуют красоту родной природы, как Сергей Есенин. Она мила и дорога сердцу поэта, который сумел передать в своих стихах ширь и бескрайность деревенской Руси.</a:t>
            </a:r>
          </a:p>
          <a:p>
            <a:endParaRPr lang="ru-RU" sz="2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122" name="AutoShape 2" descr="data:image/jpeg;base64,/9j/4AAQSkZJRgABAQAAAQABAAD/2wCEAAkGBxQTEhUUExQWFhQXGBcYGBgYGBggFxwYHBcYFxwcHBkYHCggHBwlHBQXITEhJykrLi4uHB8zODMsNygtLisBCgoKDg0OFxAQGy8lHyQsLCwsLCwsLC8sLCwsLCwsLCwsLCwsLCwsLCwsLCwsLCwsLCwsLCwsLCwsLCwsLCwsLP/AABEIAL8BBwMBIgACEQEDEQH/xAAcAAABBQEBAQAAAAAAAAAAAAAAAgQFBgcDAQj/xABLEAABAgMDBwkEBwUHAwUAAAABAAIDBBEFITEGEkFRYXGhEyIygZGxwdHwB0JScjNigpKisuEUI5PC8RU0Q1Nz0tMWVGMkJUSDs//EABkBAAMBAQEAAAAAAAAAAAAAAAABAgMEBf/EACQRAAICAQQCAgMBAAAAAAAAAAABAhESAyExURNBFCIyYXGh/9oADAMBAAIRAxEAPwDcUIQgAQhCABC8c4DG5NY1pQ2+8Duv7kWFDtCho1vD3W9p8AmEe1ortOaNl36qc0ViyyRYzW3uIG8qPj22wdEF3AcVXnX3k12lFfQ81LmylFEnFtqIcAGjjxTUzb3YvPUSmwcvQSp3HQ6ZGf8AE7inEO0Ig94nf+qYtB1FLFUwLBJT4fcbncCnqq8F9Cpd9qsawFxq74Rj+gVKXZLj0SKFX41qvdhzRsx7UzfHccTXeaoy6DAtRiDWO1ehwOBVTDl6HFOwxLYhVdsw4YOPaV2ZaEQe8TvRYsSxIUGy136QD62Luy2RpbxTsMWSqExZarDrHUli0YfxcD5ItCpjtCbCeh/GEsTTPjb2hFoKZ2QktiA4EHcUpMQIQhAAhCEAC8JpeU3nrQhQQDFiNYCaDOIFSATQazQFVy0rS5Y1aeYCAMRXCpod6mUkioxbJuetdjBcc5xwA8VExbYiu0hu4eaj445wSgFk5NmiikLfELukSd5SHevQvSwFxoaoGe1XlUU9BKpuG9MQmiUG+gvSOvuRn7exACwzd1r0Ea+xIp6KW1p9eggBY3HrS27ikBo1pQA9f0QApqbWkOi7VcnIakTsOrCNn6pT4KjyIhG5ekJvJvqE6PrUlBikjxKCGBLzfVAtCTy5FF7m7+xBb6oUAGakli9AQQUAJzEUKUHbl5nbEADNq9LV5nev6FLBqkxoQwlpq24jSFOWTOmI051M9pvpq0FQxC8ZGdDdntxwI0EJJ0DVotKEmFEDgCMCKpS2MQQhCAKjl+2oggjAvPWA0eJUdZ/Qb836+Cf5dxOdDbpzXHtIHgmNnjmw+s9655fkdEfxHDjzzu9dy6BcoV5J2/r4rsAkB6uFfRXcrkaKiRNV6B60pYB1JWadJ7EAcw3XxXrTqBSqADzUTaWVMrBufFGd8Laud2NvSbSHRLhp1gbgvQwb1T4+WEV/93lnEfHFIY3ffjuNFHTEedi/STOYPggsH53kDscoeqi1ps0MuaMaDfRczaMIGhiMrvCzaJZkINLor3vGkxY7qV+Vop+JNhIy4FzIZGtsrEcO0vNVPlZXjNYhxWO6JB3EeC6FZLAhQ2mrHBlPhhRofbR5b2tKstj5QxW3RDysP4gQXDrAFesAJrV7E9PoskAUcW6jw0cKJ40piI7XFr2EFrhSo1/0PBJnbXhQekau+Ft7vIdZCItITTZJiqUGnWqdNZYO9xjG/OS49jLh2lRcXKqK7/5OZ8rIf88NxT88R+GRo2adaM061mRyhinCeidkDu5FOZfKCapdNh3zwIRHazMT80Q8LNEvSc7YqZAypmhiJaJu5Rh/nCfQcsXD6SViDbDfDeOwlruCa1Yv2J6Uiy1BRm6qKGZldKHpufD/ANWFEaPvFubxT6WteWidCPBduiN7qqlJdkOLXodZq9YEprAeia7qHuQYe1UI9ISHBLAQQkxoeWJM5p5M4G9viPFTSqj26QaEXg7VYrPmuUYHacCNRVwfoia9jlCEKzMouXLv34Gpg4ly8kxzW/KTxHmmuVTgZuJrGY3qDQe8lLdOhgFbuaALjv0A6lyt/ZnSl9UPoDbt967AKum1HgUzmjVmtr25zh3LjEnXnGLE+zQeBU5orBlodSl+CbTFoQoYq6Ixo1kiiq8RrT0s874jh+UhIbBhNNWwoddeaC7tNSl5GGBKxsrIH+HnxT/42lw+8Bm9pTKNbU3EH7uC2EPiiuqfuMr+YJPLOOvqFO6iSQTiO39aqXKTKUUiNmZV0T+8TMSJ9RnNbuoypI3lKlZVkP6GAG7aAebuKkMw+ivDCOvvUUy9hpEMQmtabRTxqVwEvU3ubxd+elOpPTCHoBLZC2E7kUFjN0BuJziezuFeKR+zQ6/RNO0ip4kp+/NGNB8xA7yuT51jR0m+twRTGN/2KGcYTD9lv+1JbY8vXOEFrXfE3mu+8yhSY1uwW9KI27d4lcZ23mhlWZzs6oac3m6q13kXYnRVPFg2NhlOIcfk2VvF14v1HnGpO03XpMy1zySYuN9zamu8nwVKlogfPvuJzWnNAp0mNrm40xBbvIV6gxrgQK1AvFToS1Y40GnLKxv/AGaw9I53zMYf5EoWPB/y4fXCd/K9qkTM7B2FeCONQ4LDJmuKIt9iQj/hwv4UX/nSWZNwdMNn2REHfFKmWxb8O5LMfdwVKUkLGJEDJ+H7vKN3RiOBaU4hWU9vRjxBsJY8flBUhy/q5eiJs7vJGTDFDaHCmG4RA7/66ceUPcvIsB7unBhP30J4hPWvGr12L3P2euxFjojWwQ3CEWfJEIHY1wCfy9px24RI42EtcPxArm+IPVEkDcmm0S0S8LKWYGJa4fWh3/hcO5d25XP0w2HrcPAqAHq79Umm08Fa1JL2ThHosv8A1f8A+Jv8Q/8AGn1g5YsEaj28mx1xOdVtdBPNFN6pbtp4/qkNcPiHaFcNWVkS040bu11RUXgoUfk7ONiy0JzfhaDsIABQvQTs4WqM6tGIDGjkEO/evJNa4XUqNRFExawE1JBJ1fqrxaWRTXxnxYcTM5S97C2rS7WKEEbtq6y2RzG9J9TsBHAuK5XpSs6FqRopLYA2pYhDVxWgQ8mIA0E/d8AmOU3JSUs+M2CYr20DGZ7hnOOit+ipw0I8L9h5kVeFIk4NP3SujpYNFXOY0fWc0d5qqbE9qE5FBMCWk2Aa2viO7SQOuiibVyqtKYhPhRZhjYT2lrobIUNgI1Z1M4dqr44vN+i7ztqS8PGKw7jd23DioqLlbKAdIk7M3wcVkMMZpod42hOmuU4UXmaNEy3gjosJ6z/t8U1ncsYoALIFWnB11PzniFRgpmyHkNI904g+rjtSpIadjqNljNOrSGB1tHc1R8a355/vADVnOPAmim2Wcx1b3NF1KnGoB110pIsxuFYlNebVGSXo1UE/ZWIszNuN8am6g7hVcZeWiZzXPiF4BBLXOdQitaVvxorWLN/1NOLfMpbLJHwvPW0eaPID0o9/6V8yDKk/tUdoqeaGXgaBURAOA3JzBgsbUiZm6uFD0RdfS/lDtU6LF1Qh9pzvCi6NsH6kMHcT3uSeqLCKKhLQYUGJnM5RxqRV2aLiBiAca1VhbbTc4UEShN+aG3cNGzZjepWHZBGGYNzGjwTiHZZ0vdwHcpc0+RqKXBFNtN12aZg7OTB/lTmBPPdStRrJgux6qVT7+yxpc473HzR/ZbAouPRVjV8y4Uq5uP8Akmt+96bOtilznUOyAcN9FKMs5gSI0m3QUXHoVsi4drON/KGt1xlzTgE8ZaTyOlDGGMB3X7wXCPKbSmEWDvTuPQrZKNtKL8UD+E7wiINqxfigfw3f8ihc3YV45p+HilsPJksbVijCJA/gu/3rw2xFuq6XN/8AlPu/GoYl2gDiUnNiavwnxTTQWTjLXfpELThnDxKkbKfGmH5kGA2I8Auo2JSgqASajaO1U9zX6SfwhaP7EGH9pjkmtIQGI0vGrcqhGMnVETm4qzk7J+f/AOyP8UV7kllgz/8A2bh9seDVtaF0LRijn876KNkNAnYb82JB5ODTnZxFc4C4toa7DUYbkK8oWkY4qjKUsnYIQhUSCqntF+ghf6w//KL4q1qtZewXOl2lrXOzH5zg0EnNzHiuaLzeRgpn+LKh+SMbtbJ5pdysI8lFvNR0SdNRt09yqVtxYgBZFZmupiOido8v6LTOa9ocxwcw6R2EbCDdQ4KJn5JrwWvFWnX6uWUdRrZmsoJ8GRsi0uOGjWNyeQYtLteG3d5KYtvJctq6Hzm7MRvHj3KtirDRwqNXiDrWlKSM02tmTcvepyShc2ulQFnkXEOurQO26najwKsMtEzTQig7lzy2OiJMWI0EkuNA0a7qkhS2c3YmNkEDP01aMKa/1Thw2Ht/Rc83ubxWx3Lxq4JYi7DwTauzv80ou6urzUWVQ45b1VeB59VXKp19nkF5mpWFHYuPqnivM7d2+S4hvr0UoMPr+iLA6F41/mSA+4eXmlFty5jeiwFA7+CBE+rx/RAalBKx0cnfKuD4ddA7Cnphmlc0010uXjYBODSnYqI4S+oDgkvliMApZshEPu3DaEt1nU6T2N+ZyLbDYr0aXOviU0iy+3grM6VhDpR2dQLu5M45lB0pnhT8ypKXQOisxIe08FafZ3lE2RjPe9jnMe0NdmkZw5wvANAd1yahkq7AxX7RSh6wvJ2XAhxBBhlriDQ3mpFCLzcKlb6SkpKzKcbizd7HtqBMszoMQOGkYOG9pvCkF81ZN2DakeLWXLmPZzs4xA0C8C4jupTFfRFjNjCBDEyWmPmjlC3ol2mi73Xo4B6hCEgBCEIArmW2VP7BCY/kjFc92a1oNMASTgcNSy+2fbHNkfuIcGHXSQ5zh2uA4K7e1QXyLhj+0U7WE9zVW7VyXgTIJc3Nf8bLj9oYO679qxnNp0b6cE1bMvblfMiPEjvcHmKQYjc0BriAB0WgAGg6Qv11Vssm3oE1cwlsSl8N2P2Tg7q7AoDKDIiYgVc0coz4maBtGI7tqqT4ZaaioINdINR6xS2lyaONcGsmDfqKYWnklDjgkAMia6c0naNG8X71AWBllSkOaqRgIoxHzAYjaL9hxWgyMVrmhzHB7DgQajtS3iTSZkc/Y0aUiULccQb2ubs0OHEKUs+fa9l5uGBPSZsfrbqd2rU5yUhxmFkRoe06DiDrBxB2hZ9b2RzoRMSXJIvwveBpqMHjjsTdT/pKuH8HVkPcyJQ3VaRs13a8FL5wpj67VUJO1YkEB7YYBaKcwjNxN4zsL6XEaE4iZazJBo0DjwzVhPQnJ7G8daCRaobS64NJOwV7l0EB3wkdSpEbKybOMRoGqjfCi4/27NvwivP+m0+CXxJe2HyYmgQ4DjgBTXefy1S3Qs0c5zBvNPzALNjAmYhqTGdvoO9dYWT0w73Xfaef5U/ir3IXyH6RfokWC290xDG4g+ITSJbck3GOO3T91VeHkbEPSLB1V/MQn0DI0aYjvs0A4Ap+DT7F5Z9EuMo5P44jvlb4prHyslxeyG4/M4+QRCyRhe8HO3n9Qn0HJuXH+G076Hvqn49Jdhnqfoh/+ugOhAbUa7+4rt/1tNu6Eud9HDvBCsMOz4Tbg0dQTlks3QK9XknUFxEX39sqwty04mEMNG3N/qlNh2o/pRmM3Z3cTRW9jKe72n9V0DNg7PIItdIKfZTP7AmXfSTTz8rW95BXRmSw958Z2+I4cG0VxECpwKRMRGMFXvYz5ngd6dsexWmZMwhjCY75gXHteSnLbNa3otA3ADuTmYylk2C+YYfkq78oIUPN5eyjei2K/qaBxdXgnhJk5RRMSshU34KREo0aB2qjRPaIcIUsN7i48Ggd6bOywn4nQa1nyQx/MXI8bHn0jSrMyg/YHEiCYjYnSLTQtzcKXUNc43HUrvYuVsrM0DIga8+4/mv6gbj1Er57dLT8zdEe9w1e71taB3Kcl8n5nNAuaAKC6v5jctVJRVWQ4ZPdUfQqFD5LWUZeA1pjRYtQHfvHA5tQLm0Ao3ZehaGDJhCEIEUv2pw//Ty8T/LmoTjuOczvcFFS8QUV+tWzYUzCdBjNzobqVFSMCCCCCCCCAblkdtSkrKPf+x2nCBaSHS8w8ubUYhrxzmmoOu/ErHUg27N9OaqizBygbcyPlpmpLeTiH32AC/a3A9+1RViZcwYtA/8AdO+t0fvUu6wFboEwD5rKqNTIsoMhI0EFwbnsv57Lx1txbxG1QFlWlHlHZ0J1BpYaljt7a47RftX0M0qvZQZHS8zVwHJxD7zRcT9ZuB33HampNBs+SFybyphTQDfo42mGTjtYfeGzEcVPOZUGqyzKDI6PLEuIq0Xh7MBt1tI29pUhk9l5EhUhzYMRmAiAfvG/MPfG3HeqpPglponrQsTlHEghuh92Namt2nvTODkjCHSLnbyaHiO5WORjMmKugvD2OANW7LjXViLjfsTh8lm40G93mpcpLZAox5ZBy9hwGYQ2jq8gnzYDBgG9Q80qNNwGdOPBb9ptewGqjZjKuTZdyrnfKxw7C4AcUsZMeUUSbA3QD2AdyUWa2/eP6qtRsvpZtzWRHbyAOBPcmMX2gu/w5Zo3lx8GqvHIWa9FzzNWaN1/gltgu+sdw81nsbLSdd0Qxm5rf5qpjGtididKO8fK4jg2iMO2O5PhGpmXIFXXDW4gJpHtOWh9OPCB1B2cewErKYkq95q97nHWT4ldoFil1Oa53bTyRjEeMzQZjLOSZ/iPedTWEcXUUdF9o0AdCDEefrOA7s5QknkjEdhCptI8qqZlMhIpxLQFX16Fi/bGcb2iRj9HLsbvqeJLe5MY2WFoRMHhg+q1vfQnirjLZBsHTfXYPMUUtK5LS7D0c47fVUX+hYx7ZlT405HPOjxHbA5x4VpwXaXyRjPNaOPrt4LYoMjCb0WD1vThrxoA6r08mFR6MtlfZ3Ed0hTea+SnJL2dsb0iOFO6vFXg1PryXmb6xUuxp9EFLZJS7PdrTr76lSMKzYTcGDrT2iaTlqQYX0kRjN7gHdmJSHbZ3ApgAOqq4TFSDj61EXjrULNZcSza5pfEI+FhA7X0TWXylmZklsrKOeRQE1LqVuGcGAAdZRV8Dp+zbZH6NnyN7ghQOSslaDM0zceEWhtOShw8LrqvuvG4oXQjjapllQhCYiCy5nHQrPmojCWvEF+a4YgkZoI2itVgr8k85rXQ3AEtaSw3AOoK5pAwroprW5e0k/8Atk3/AKZ7wszgm5pGodyy1ZNVRrppOzPbQsOLDJz2EU97R94XL2yrdmJXoOOb8Jvb93RvFCtNhvPr1RM5uwpeLXOYGu1tuPC4rLyJ8mmLXBxsLL6DEo2L+6drvLDvuq3ru2q6S80HAEEEHAg1BWWWjkO4XwXcoNWDx4HgomSnpqSfzM5utjgQDfpYbusUO1VSfA772NvcAVWLbyKl49S0cm46W9Ena3DsoVH2Jl9CiXRhyTteLO3FvX2q4QZhrgC0gg4EGoPWFND4MitPJCPKuLmg5nxMzi26/nAEOG41G1V6NIuLi4uF99wHear6DdQ+rlU8orCguznUzHEXkAUdgdNwddjoTUpIKi+UZQ2QGkuPX5LpDkGaG1I6z2LV4GSsu2lW53zGqfwrPgtwY3s80ZN+y/quEZNL2TENzYTj1U76KTl8k5l3uBo2mnBaaKDAAetSM9SGbKVLZDPPSeBuH9VJwMiII6bi7roPJWHlEEpolyYwl7DlmdFgJ9dSfMhMb0WAdnglNYV5Ee1vSc0byAmSdBE3Lx7yVFzNvS0PpRmnYLz2CqipzLyWZc1r3nqaPPgmPFlral5qzmby/juqIUIN6ieLqDgomYyjnInSilo1B1Pygd6dMW3tmtRojGCr3NaPrOAHFRM1lbKw7uUzzqY0n8WHFZfClY0U157ydIF3W5ylZTJWI7pUaNpLj2YcUUFxLHN+0Rn+HCJP1ngcGgqLmMt5l55jWs3Nq78Z8E8kslIbekS7ZgOClpWThw7mtaDsFTwRsGXSKmWz8x0nRC36zs1v3RQcE4lslCOm8DYxvia9yt4adVN58Aucyw0NHU3UA9daB5MhhYUJmIH2zXgbuwLVPZtBa2Tq33nvJ6jmjqoFn0tL5oJN9TierS6nctG9n5/9KRhmxHil+w6RtVQe5nqcFlQhC1MAQhCAIHLyUMWzpxjRVxgRc0fWDC4cQFkdhxw+BDcKHmjgKeC3lzaihwKx60vZpOSlTIxRGhC8QngCIBqBua7tad6z1IZI005YvcTDK6NCrzbf5N/JTUJ8CIMQ4U0430NNtKKbl4wcAWkOacCDUdq5nFo6E0xzCNMEqO1jxR7WubqIBCS0roW7kgK5aeR0GJfCcYZ1Yt8x29ShodnT0kS6FUtxOZzmHew99OtX2nr9V5eFakxVXBBWRlyx3Njjk3YZwqYddoxbx3qatEiJCLmEOa4XUNWnVQhN5+yYMb6SGK/Fg7tCg4mTcaAS6VimhxYcDvHRPWE00FWW2E7mN3DuXhrtVKncrJmA1rXQ2ggDFrsa0xBobhVRUfKmciYODB1A8Ae9GLY9lyzSqa6AJjNWvLs6cZgOoGp7LysymHRon0kZ7u3+Ylcv2Fump3k92CfjZOcS+TWW8qzo5zzuoPxEKKmMv3uugwabSD404FVuFLNFM0DqAT+Xs2I7BlBrddw/RVglyxZ9IJrKOdie/mDUD671GxuUf04h41/ESrJL5OOd0nm/4fMqUl8m4Tby2vzGvDBO4oLkUeHJB2Ac89Z7lIS9gRTgxrPmp3AFXmFKAXAXbAu/JAY3etiMhV2VWVyXre953AUHGpUtKWFBh3hjd5vPaVMBg0A9yVDYdQHrWVNjpHGHL7PXWu8OFu9bV0aK6a+uxemgxp1osDk5g3n1oCWxlKClOHALoIg0AngmEza0KHXOiMbTEC93YMEAPQ3WfD9Vzo0YY7Bf2ppJxY8zfKysWKDhEfzIe8E3FT0jkLORL5iYZBbpZABJpqzjSh3VTUGxOaRDTU02He9wb8xv8zuTrI7LCJy7IEtLvjwokVvKRaENhtpQurQi4AHnEYUGKt9mez+RhXmFyztLoxzq729HgrNChBoAaA0DAAUA6gtIwrczlqXsLQhCszBCEIAEIQgBja9jQJpmZMQmRG/WF42g4tO0ELOLX9khhlz7OmDDOPJxDVpPzgE0+Zrt61VCTVjTo+fp2dnZF2bPS7mtrQRG0zTq5wJaa6qg7FK2bbEKL9G8E/Cbj2G9bVEhhwIcAQbiCKgjaCqNlB7KpKYq6EDLRMQYfQr/AKZuH2c1Zy0k+DRar9kC2MltIPrzUHamS9qyN7WibgjSypcBtb0wd2cFHymVsJ/NiVgvBvr0ajG/zosZabRqppluzPX6JLqj1UeYXCXmQRVpDgcDo7U4McFSUNpqG14o5oI7R5qCtLJ+XcKtHJu+rgerAcFZXUPrxCip2He3eMRtGkKovcmSKsMnohNC8UHNuF5vN5vUhLWAwXHnHbh2C5WBrPQHml5no3ozY8URsGQa3AdgTuHLAaKb12ofV3clw4enu8ypsdCWNA28OJSm7AK9pSxDASnPFPVFZJzoTieqvgF62GB6oo+ct2BDHOitrqbeeCVKCcmP7tJRXNOD4tGN384io3FNJsTaQ/a4f0C5xpgMvcWtGtxHipKTyAnolDHmmQW6WQWku++aU4qes32ayMM5z2Pjv+KM8u/CKNPWFa02S9RFBFusec2EIkd/wwmElScpYFpRjzZeHLt+KM6rvutqR1harKyrIbc2GxrGjANaAOwLsrWmiHqMz+V9muffNzcWJ9SGAxnjXgrJZWSMnL05KXYCPecM53UX1I6lOIVVRDbYIQhMQIQhAAhCEACEIQAIQhAAhCEACEIQAKFt7JSUnB+/gtc74xzYg3PbR3VWimkIAyO0/ZNGgEvs+YOvk4hp+JozXdbRvVembTmpV2bOyz4ejPA5p66lp6iVvqRGhNcC1wDmnEEAg7wVLgmWptGKylqQ4t7HgnVWh6xj2r2M+8HaO9Xe2vZjJRiXQ2mXiaHQjQV+Q3DqoqdamRFoywqx8OZhjSSGvA1kOPcSs/HRa1Exw0pTQuNmWBascD91Agt0l7w49WYXdynpX2ZOfT9qnIj9bIQDG8a17As1oyLerErkxPQofTe0HUTf2Y8Fwg2o6KaS8CNHOtrDm9Z0di0uzMhpCBTNl2OPxROefx1A6lYWMAFAAANAwWi0UuSHqv0ZTLZKWnHvPJSrfrEPfTc2o4hTMp7LYJvmpiNMH4a5jOxvO/Er+haKKRm5NkVZOTUpLfQS8Nh+INGd941ce1SqEKiQ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Книга словарь по художественной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72074"/>
            <a:ext cx="30480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890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Использованные источники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Русский биографический словарь" rulex.ru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Энциклопедический ресурс rubricon.com (Большая советская энциклопедия, Энциклопедический словарь Брокгауза и Ефрона, Энциклопедический справочник "Санкт-Петербург", Энциклопедия "Москва")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Проект "Россия поздравляет!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https://im3-tub-kz.yandex.net/i?id=8bbbd7ec43926ce595a506c2766512fb&amp;n=33&amp;h=170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https://im1-tub-kz.yandex.net/i?id=fd62721ec3feddc954b6421e6e035652&amp;n=33&amp;h=170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http://s00.yaplakal.com/pics/pics_original/3/5/2/2514253.jpg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http://sutochno.ru/images/galleries/110/143634121708009600.jpg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http://www.stihi.ru/pics/2013/06/30/7924.jpg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https://im3-tub-kz.yandex.net/i?id=f8ea4d255959a0fdec11f42b2a4cd8e6&amp;n=33&amp;h=170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https://im1-tub-kz.yandex.net/i?id=c7f4894a2c0739ecef768f81448e3b4e&amp;n=33&amp;h=170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9"/>
              </a:rPr>
              <a:t>http://img-fotki.yandex.ru/get/6422/156231367.4f7/0_7dda0_54606e6d_XL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Личное фото с могилы С.А Есенина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https://www.youtube.com/watch?v=98WSKXKOxa8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1"/>
              </a:rPr>
              <a:t>https://www.youtube.com/watch?v=gcP0uqWnGww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None/>
            </a:pPr>
            <a:endParaRPr lang="ru-RU" sz="20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  <a:t>C</a:t>
            </a:r>
            <a:r>
              <a:rPr lang="ru-RU" sz="6000" b="1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  <a:t>пасибо за внимание!</a:t>
            </a:r>
            <a:endParaRPr lang="ru-RU" sz="6000" b="1" dirty="0">
              <a:solidFill>
                <a:srgbClr val="FFFF00"/>
              </a:solidFill>
              <a:latin typeface="Izhits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14686"/>
            <a:ext cx="86582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  <a:t>Не в моего ты бога верила,</a:t>
            </a:r>
            <a:b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  <a:t>Россия, родина моя!</a:t>
            </a:r>
            <a:b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  <a:t>Ты, как колдунья, дали мерила,</a:t>
            </a:r>
            <a:b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Izhitsa" pitchFamily="34" charset="0"/>
                <a:cs typeface="Arial" pitchFamily="34" charset="0"/>
              </a:rPr>
              <a:t>И был, как пасынок твой, я.</a:t>
            </a:r>
            <a:r>
              <a:rPr lang="ru-RU" sz="4000" dirty="0" smtClean="0">
                <a:solidFill>
                  <a:schemeClr val="bg1"/>
                </a:solidFill>
                <a:latin typeface="Izhitsa" pitchFamily="34" charset="0"/>
                <a:cs typeface="Arial" pitchFamily="34" charset="0"/>
              </a:rPr>
              <a:t>»</a:t>
            </a:r>
            <a:r>
              <a:rPr lang="ru-RU" dirty="0" smtClean="0"/>
              <a:t> Не в моего ты бога верила,</a:t>
            </a:r>
            <a:br>
              <a:rPr lang="ru-RU" dirty="0" smtClean="0"/>
            </a:br>
            <a:r>
              <a:rPr lang="ru-RU" dirty="0" smtClean="0"/>
              <a:t>Россия, родина моя!</a:t>
            </a:r>
            <a:br>
              <a:rPr lang="ru-RU" dirty="0" smtClean="0"/>
            </a:br>
            <a:r>
              <a:rPr lang="ru-RU" dirty="0" smtClean="0"/>
              <a:t>Ты, как колдунья, дали мерила,</a:t>
            </a:r>
            <a:br>
              <a:rPr lang="ru-RU" dirty="0" smtClean="0"/>
            </a:br>
            <a:r>
              <a:rPr lang="ru-RU" dirty="0" smtClean="0"/>
              <a:t>И был, как пасынок твой, 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14290"/>
            <a:ext cx="642942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Сергей Александрович Есенин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родился (21 сентября (3 октября) 1895 родился в селе Константинове, Рязанской губернии, в семье крестьян. С раннего детства его воспитывал дедушка по материнской линии. Дед Есенина был весьма предприимчивым и зажиточным. Был знатоком церковных книг. </a:t>
            </a:r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Esenin Moscow 1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381250" cy="292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Дом,_где_родился_С.А._Есенин._Константиново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550072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571868" y="6357958"/>
            <a:ext cx="507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Дом, где родился С. А. Есенин. Константиново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0px-Klepiki_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381"/>
            <a:ext cx="9144000" cy="6093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Здание школы, в которой учился С. Есенин в г. </a:t>
            </a:r>
            <a:r>
              <a:rPr lang="ru-RU" sz="2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Спас-Клепики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634121708009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"/>
            <a:ext cx="9144000" cy="61436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7247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Евгений Михайлович Хитров (учитель русского языка Спас - Клепиковской школы):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Стихи Есенин начал писать в первый год своих занятий… Мне долго казалось, что его произведения легкомысленны, представляют лишь набор рифмованных предложений без поэтического значения…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	Первое произведение, которое меня поразило у Есенина, было стихотворение «Звезды»…»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1"/>
            <a:ext cx="8229600" cy="20717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1912 году он переезжает в Москву. Здесь он работал в книжном магазине, а потом — в типографии И. Д. Сытина. Позже вступил в литературно-музыкальный кружок имени Сурикова, посещал лекции в народном университете Шанявского.</a:t>
            </a:r>
          </a:p>
          <a:p>
            <a:endParaRPr lang="ru-RU" dirty="0"/>
          </a:p>
        </p:txBody>
      </p:sp>
      <p:pic>
        <p:nvPicPr>
          <p:cNvPr id="18434" name="Picture 2" descr="http://www.hrono.ru/img/pisateli/esenin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7174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29684" cy="2643205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 стихи Есенина появились в московских журналах в 1914 году. В 1915 году в Петрограде,  Есенин знакомится с А. Блоком, С. Городецким, Н. Клюевым и другими поэтами. Восторженно принятый литературной средой тогдашней столицы,  Есенин быстро приобрел громкую славу. В 1916 году вышел первый сборник его Есенина — «Радуница».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7410" name="Picture 2" descr="https://upload.wikimedia.org/wikipedia/commons/thumb/b/b2/Esen_radun.jpg/220px-Esen_rad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86124"/>
            <a:ext cx="2095500" cy="300037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71451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Какое-то время Сергей Есенин служил в царской армии. Сотрудничал в эсеровских изданиях, где печатались его поэмы «Преображение», «Октоих», «Инония».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www.nivasposad.ru/school/homepages/all_kurs/konkurs2008/web-pages/belousova/gimadeeva_anna/big_photo/sredi_sanitarov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20000" cy="485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573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Чудо русской поэзии  120 лет со дня  рождения С.А. Есенина  </vt:lpstr>
      <vt:lpstr>Не в моего ты бога верила, Россия, родина моя! Ты, как колдунья, дали мерила, И был, как пасынок твой, я.» Не в моего ты бога верила, Россия, родина моя! Ты, как колдунья, дали мерила, И был, как пасынок твой, я. </vt:lpstr>
      <vt:lpstr>Слайд 3</vt:lpstr>
      <vt:lpstr>Слайд 4</vt:lpstr>
      <vt:lpstr>Слайд 5</vt:lpstr>
      <vt:lpstr>Евгений Михайлович Хитров (учитель русского языка Спас - Клепиковской школы):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Ваганьковское кладбище  г. Москва 2015 год</vt:lpstr>
      <vt:lpstr>Слайд 17</vt:lpstr>
      <vt:lpstr>Использованные источники:</vt:lpstr>
      <vt:lpstr>Cпасибо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messi</cp:lastModifiedBy>
  <cp:revision>84</cp:revision>
  <dcterms:created xsi:type="dcterms:W3CDTF">2014-08-09T16:48:24Z</dcterms:created>
  <dcterms:modified xsi:type="dcterms:W3CDTF">2015-09-07T18:09:26Z</dcterms:modified>
</cp:coreProperties>
</file>