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89" r:id="rId4"/>
    <p:sldId id="272" r:id="rId5"/>
    <p:sldId id="274" r:id="rId6"/>
    <p:sldId id="276" r:id="rId7"/>
    <p:sldId id="278" r:id="rId8"/>
    <p:sldId id="279" r:id="rId9"/>
    <p:sldId id="280" r:id="rId10"/>
    <p:sldId id="281" r:id="rId11"/>
    <p:sldId id="282" r:id="rId12"/>
    <p:sldId id="283" r:id="rId13"/>
    <p:sldId id="259" r:id="rId14"/>
    <p:sldId id="260" r:id="rId15"/>
    <p:sldId id="261" r:id="rId16"/>
    <p:sldId id="262" r:id="rId17"/>
    <p:sldId id="263" r:id="rId18"/>
    <p:sldId id="284" r:id="rId19"/>
    <p:sldId id="285" r:id="rId20"/>
    <p:sldId id="286" r:id="rId21"/>
    <p:sldId id="287" r:id="rId22"/>
    <p:sldId id="288" r:id="rId23"/>
    <p:sldId id="265" r:id="rId24"/>
    <p:sldId id="264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707" autoAdjust="0"/>
  </p:normalViewPr>
  <p:slideViewPr>
    <p:cSldViewPr>
      <p:cViewPr varScale="1">
        <p:scale>
          <a:sx n="51" d="100"/>
          <a:sy n="51" d="100"/>
        </p:scale>
        <p:origin x="-1243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7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9129A5-4AC1-41B8-AB77-8C59CC66A84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CE51EC-348B-4E6E-892F-6D42B1C00037}" type="pres">
      <dgm:prSet presAssocID="{CC9129A5-4AC1-41B8-AB77-8C59CC66A84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E6FCD855-2058-4DC4-8CDF-4C02BE49BA71}" type="presOf" srcId="{CC9129A5-4AC1-41B8-AB77-8C59CC66A84B}" destId="{E3CE51EC-348B-4E6E-892F-6D42B1C00037}" srcOrd="0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8B6F-E24D-44C5-9C7C-88BE925B7F6F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B400-A0D5-408B-9553-DE9915F65D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8B6F-E24D-44C5-9C7C-88BE925B7F6F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B400-A0D5-408B-9553-DE9915F65D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8B6F-E24D-44C5-9C7C-88BE925B7F6F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B400-A0D5-408B-9553-DE9915F65D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047F1E3-DD0C-4F21-81CE-8C9474088F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5800" y="1828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85800" y="3733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3696326-E867-4BF8-B617-6F7225C63A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5800" y="1828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685800" y="3733800"/>
            <a:ext cx="76962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77EE827-918B-471E-BA93-9D2D1A945E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C0EE8E9-31E6-4678-B9F5-2924E3C718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8B6F-E24D-44C5-9C7C-88BE925B7F6F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B400-A0D5-408B-9553-DE9915F65D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8B6F-E24D-44C5-9C7C-88BE925B7F6F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B400-A0D5-408B-9553-DE9915F65D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8B6F-E24D-44C5-9C7C-88BE925B7F6F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B400-A0D5-408B-9553-DE9915F65D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8B6F-E24D-44C5-9C7C-88BE925B7F6F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B400-A0D5-408B-9553-DE9915F65D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8B6F-E24D-44C5-9C7C-88BE925B7F6F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B400-A0D5-408B-9553-DE9915F65D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8B6F-E24D-44C5-9C7C-88BE925B7F6F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B400-A0D5-408B-9553-DE9915F65D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8B6F-E24D-44C5-9C7C-88BE925B7F6F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BB400-A0D5-408B-9553-DE9915F65D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8B6F-E24D-44C5-9C7C-88BE925B7F6F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82BB400-A0D5-408B-9553-DE9915F65D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2C8B6F-E24D-44C5-9C7C-88BE925B7F6F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82BB400-A0D5-408B-9553-DE9915F65D1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III_%D0%B2%D0%B5%D0%BA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Тема «Решение квадратных уравнений»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ru-RU" sz="2400" b="1" dirty="0" smtClean="0">
              <a:solidFill>
                <a:schemeClr val="bg2"/>
              </a:solidFill>
            </a:endParaRP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Урок обобщающего повторения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8 класс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schemeClr val="tx2"/>
                </a:solidFill>
              </a:rPr>
              <a:t>Квадратные уравнения в Европе XII-XVII в.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000240"/>
            <a:ext cx="3957638" cy="409258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600" dirty="0" smtClean="0"/>
              <a:t>      Формы </a:t>
            </a:r>
            <a:r>
              <a:rPr lang="ru-RU" sz="1600" dirty="0"/>
              <a:t>решения квадратных уравнений по образцу </a:t>
            </a:r>
            <a:r>
              <a:rPr lang="ru-RU" sz="1600" dirty="0" err="1"/>
              <a:t>Аль-Хорезми</a:t>
            </a:r>
            <a:r>
              <a:rPr lang="ru-RU" sz="1600" dirty="0"/>
              <a:t> в Европе были впервые изложены в «Книге абака», написанной в 1202г. итальянским математиком Леонардом Фибоначчи. Автор разработал самостоятельно некоторые новые алгебраические примеры решения задач и первый в Европе подошел к введению отрицательных чисел.</a:t>
            </a:r>
          </a:p>
          <a:p>
            <a:pPr>
              <a:lnSpc>
                <a:spcPct val="80000"/>
              </a:lnSpc>
            </a:pPr>
            <a:r>
              <a:rPr lang="ru-RU" sz="1600" dirty="0" smtClean="0"/>
              <a:t>     Эта </a:t>
            </a:r>
            <a:r>
              <a:rPr lang="ru-RU" sz="1600" dirty="0"/>
              <a:t>книга способствовала распространению алгебраических знаний не только в Италии, но и в Германии, Франции и других странах Европы. Многие задачи из этой книги переходили почти во все европейские учебники XIV-XVII вв. </a:t>
            </a:r>
          </a:p>
        </p:txBody>
      </p:sp>
      <p:pic>
        <p:nvPicPr>
          <p:cNvPr id="70660" name="Picture 4" descr="400px-Liber_abbaci_magliab_f124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87900" y="1844675"/>
            <a:ext cx="3527425" cy="42894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1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3714752"/>
            <a:ext cx="8424862" cy="114300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2000" dirty="0"/>
              <a:t>Общее правило решения квадратных уравнений, приведенных к единому каноническому виду </a:t>
            </a:r>
            <a:r>
              <a:rPr lang="ru-RU" sz="2000" dirty="0" err="1" smtClean="0"/>
              <a:t>x</a:t>
            </a:r>
            <a:r>
              <a:rPr lang="ru-RU" sz="2000" dirty="0" smtClean="0"/>
              <a:t>² </a:t>
            </a:r>
            <a:r>
              <a:rPr lang="ru-RU" sz="2000" dirty="0"/>
              <a:t>+ </a:t>
            </a:r>
            <a:r>
              <a:rPr lang="ru-RU" sz="2000" dirty="0" err="1"/>
              <a:t>bх</a:t>
            </a:r>
            <a:r>
              <a:rPr lang="ru-RU" sz="2000" dirty="0"/>
              <a:t> = с при всевозможных комбинациях знаков и коэффициентов </a:t>
            </a:r>
            <a:r>
              <a:rPr lang="ru-RU" sz="2000" dirty="0" err="1"/>
              <a:t>b</a:t>
            </a:r>
            <a:r>
              <a:rPr lang="ru-RU" sz="2000" dirty="0"/>
              <a:t>, </a:t>
            </a:r>
            <a:r>
              <a:rPr lang="ru-RU" sz="2000" dirty="0" err="1"/>
              <a:t>c</a:t>
            </a:r>
            <a:r>
              <a:rPr lang="ru-RU" sz="2000" dirty="0"/>
              <a:t>, было сформулировано в Европе в 1544 г. </a:t>
            </a:r>
            <a:r>
              <a:rPr lang="ru-RU" sz="2000" dirty="0">
                <a:solidFill>
                  <a:srgbClr val="C00000"/>
                </a:solidFill>
              </a:rPr>
              <a:t>М.Штифелем.</a:t>
            </a:r>
          </a:p>
        </p:txBody>
      </p:sp>
      <p:sp>
        <p:nvSpPr>
          <p:cNvPr id="72714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28596" y="5056188"/>
            <a:ext cx="8104217" cy="18018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400" dirty="0"/>
              <a:t>Вывод формулы решения квадратного уравнения в общем виде имеется </a:t>
            </a:r>
            <a:r>
              <a:rPr lang="ru-RU" sz="2400" dirty="0">
                <a:solidFill>
                  <a:srgbClr val="C00000"/>
                </a:solidFill>
              </a:rPr>
              <a:t>у Виета</a:t>
            </a:r>
            <a:r>
              <a:rPr lang="ru-RU" sz="2400" dirty="0"/>
              <a:t>, однако Виет признавал только положительные корни. </a:t>
            </a:r>
          </a:p>
        </p:txBody>
      </p:sp>
      <p:pic>
        <p:nvPicPr>
          <p:cNvPr id="72708" name="Picture 4" descr="rbuogr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928662" y="571480"/>
            <a:ext cx="2952750" cy="3000375"/>
          </a:xfrm>
        </p:spPr>
      </p:pic>
      <p:pic>
        <p:nvPicPr>
          <p:cNvPr id="72715" name="Picture 11" descr="viet_72595044_tonne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500042"/>
            <a:ext cx="2574925" cy="31416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2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2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2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2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  <p:bldP spid="7271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4282" y="2000240"/>
            <a:ext cx="4357718" cy="36576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ru-RU" sz="2400" dirty="0" smtClean="0"/>
              <a:t>	</a:t>
            </a:r>
          </a:p>
          <a:p>
            <a:pPr>
              <a:lnSpc>
                <a:spcPct val="80000"/>
              </a:lnSpc>
              <a:buNone/>
            </a:pPr>
            <a:r>
              <a:rPr lang="ru-RU" sz="2400" dirty="0" smtClean="0"/>
              <a:t>	Итальянские </a:t>
            </a:r>
            <a:r>
              <a:rPr lang="ru-RU" sz="2400" dirty="0"/>
              <a:t>математики </a:t>
            </a:r>
            <a:r>
              <a:rPr lang="ru-RU" sz="2400" b="1" dirty="0"/>
              <a:t>Тарталья, </a:t>
            </a:r>
            <a:r>
              <a:rPr lang="ru-RU" sz="2400" b="1" dirty="0" err="1"/>
              <a:t>Кардано</a:t>
            </a:r>
            <a:r>
              <a:rPr lang="ru-RU" sz="2400" b="1" dirty="0"/>
              <a:t>, Бомбелли</a:t>
            </a:r>
            <a:r>
              <a:rPr lang="ru-RU" sz="2400" dirty="0"/>
              <a:t> среди первых в XVI в. учитывают, помимо положительных, и отрицательные корни. </a:t>
            </a:r>
            <a:endParaRPr lang="ru-RU" sz="2400" dirty="0" smtClean="0"/>
          </a:p>
          <a:p>
            <a:pPr>
              <a:lnSpc>
                <a:spcPct val="80000"/>
              </a:lnSpc>
              <a:buNone/>
            </a:pPr>
            <a:r>
              <a:rPr lang="ru-RU" sz="2400" dirty="0" smtClean="0"/>
              <a:t>	</a:t>
            </a:r>
          </a:p>
          <a:p>
            <a:pPr>
              <a:lnSpc>
                <a:spcPct val="80000"/>
              </a:lnSpc>
              <a:buNone/>
            </a:pPr>
            <a:r>
              <a:rPr lang="ru-RU" sz="2400" dirty="0" smtClean="0"/>
              <a:t>	Лишь </a:t>
            </a:r>
            <a:r>
              <a:rPr lang="ru-RU" sz="2400" dirty="0"/>
              <a:t>в XVII в. благодаря трудам </a:t>
            </a:r>
            <a:r>
              <a:rPr lang="ru-RU" sz="2400" b="1" dirty="0" err="1"/>
              <a:t>Жирара</a:t>
            </a:r>
            <a:r>
              <a:rPr lang="ru-RU" sz="2400" b="1" dirty="0"/>
              <a:t>, Декарта, Ньютона</a:t>
            </a:r>
            <a:r>
              <a:rPr lang="ru-RU" sz="2400" dirty="0"/>
              <a:t> и других ученых способ решения квадратных уравнений принимает современный вид. </a:t>
            </a:r>
          </a:p>
        </p:txBody>
      </p:sp>
      <p:pic>
        <p:nvPicPr>
          <p:cNvPr id="76804" name="Picture 4" descr="шггг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84213" y="549275"/>
            <a:ext cx="1581150" cy="1085850"/>
          </a:xfrm>
        </p:spPr>
      </p:pic>
      <p:pic>
        <p:nvPicPr>
          <p:cNvPr id="76807" name="Picture 7" descr="16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6429388" y="1285860"/>
            <a:ext cx="1801812" cy="2520950"/>
          </a:xfrm>
        </p:spPr>
      </p:pic>
      <p:pic>
        <p:nvPicPr>
          <p:cNvPr id="76810" name="Picture 10" descr="GirolamoCardan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4071942"/>
            <a:ext cx="2160587" cy="2486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28596" y="1214422"/>
            <a:ext cx="4040188" cy="65935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4000" i="1" dirty="0" smtClean="0"/>
              <a:t>Пример 1</a:t>
            </a:r>
            <a:endParaRPr lang="ru-RU" sz="4000" i="1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>
          <a:xfrm>
            <a:off x="4643438" y="1214422"/>
            <a:ext cx="4041775" cy="654843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000" i="1" dirty="0" smtClean="0"/>
              <a:t>Пример</a:t>
            </a:r>
            <a:r>
              <a:rPr lang="ru-RU" sz="3600" i="1" dirty="0" smtClean="0"/>
              <a:t> 2</a:t>
            </a:r>
            <a:endParaRPr lang="ru-RU" sz="3600" i="1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428596" y="1928802"/>
            <a:ext cx="4040188" cy="41434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endParaRPr lang="ru-RU" dirty="0" smtClean="0"/>
          </a:p>
          <a:p>
            <a:pPr algn="ctr">
              <a:buNone/>
            </a:pP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+ 3) = 2х,</a:t>
            </a:r>
          </a:p>
          <a:p>
            <a:pPr algn="ctr">
              <a:buNone/>
            </a:pP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+ 3 = 2,</a:t>
            </a:r>
          </a:p>
          <a:p>
            <a:pPr algn="ctr">
              <a:buNone/>
            </a:pP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= - 1</a:t>
            </a:r>
          </a:p>
          <a:p>
            <a:pPr algn="ctr"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= - 1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643438" y="1928802"/>
            <a:ext cx="4041775" cy="41434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dirty="0" smtClean="0"/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dirty="0" smtClean="0"/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dirty="0" smtClean="0"/>
              <a:t>    			</a:t>
            </a:r>
            <a:endParaRPr lang="ru-RU" sz="1050" dirty="0" smtClean="0">
              <a:latin typeface="Arial" pitchFamily="34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baseline="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² + </a:t>
            </a:r>
            <a:r>
              <a:rPr lang="ru-RU" sz="32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1 = 4х – 3,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² – 3х + 2 = 0,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1 или </a:t>
            </a:r>
            <a:r>
              <a:rPr lang="ru-RU" sz="32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2.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Ответ: </a:t>
            </a:r>
            <a:r>
              <a:rPr lang="ru-RU" sz="32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1, </a:t>
            </a:r>
            <a:r>
              <a:rPr lang="ru-RU" sz="32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2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531839" y="1940382"/>
            <a:ext cx="25519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2071678"/>
            <a:ext cx="3500462" cy="1071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400" b="1" dirty="0" smtClean="0"/>
              <a:t>Задание 1. </a:t>
            </a:r>
            <a:br>
              <a:rPr lang="ru-RU" sz="2400" b="1" dirty="0" smtClean="0"/>
            </a:br>
            <a:r>
              <a:rPr lang="ru-RU" sz="2400" b="1" dirty="0" smtClean="0"/>
              <a:t>П</a:t>
            </a:r>
            <a:r>
              <a:rPr lang="ru-RU" sz="2400" b="1" i="1" dirty="0" smtClean="0"/>
              <a:t>ровести классификацию уравнений по виду.</a:t>
            </a:r>
            <a:endParaRPr lang="ru-RU" sz="24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442915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1.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2. </a:t>
            </a:r>
          </a:p>
          <a:p>
            <a:endParaRPr lang="ru-RU" dirty="0" smtClean="0"/>
          </a:p>
          <a:p>
            <a:r>
              <a:rPr lang="ru-RU" dirty="0" smtClean="0"/>
              <a:t>3.</a:t>
            </a:r>
          </a:p>
          <a:p>
            <a:endParaRPr lang="ru-RU" dirty="0" smtClean="0"/>
          </a:p>
          <a:p>
            <a:r>
              <a:rPr lang="ru-RU" dirty="0" smtClean="0"/>
              <a:t>4.</a:t>
            </a:r>
          </a:p>
          <a:p>
            <a:endParaRPr lang="ru-RU" dirty="0" smtClean="0"/>
          </a:p>
          <a:p>
            <a:r>
              <a:rPr lang="ru-RU" dirty="0" smtClean="0"/>
              <a:t>5.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85927"/>
            <a:ext cx="4038600" cy="442915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6.</a:t>
            </a:r>
          </a:p>
          <a:p>
            <a:endParaRPr lang="ru-RU" dirty="0" smtClean="0"/>
          </a:p>
          <a:p>
            <a:r>
              <a:rPr lang="ru-RU" dirty="0" smtClean="0"/>
              <a:t>7.</a:t>
            </a:r>
          </a:p>
          <a:p>
            <a:endParaRPr lang="ru-RU" dirty="0" smtClean="0"/>
          </a:p>
          <a:p>
            <a:r>
              <a:rPr lang="ru-RU" dirty="0" smtClean="0"/>
              <a:t>8.</a:t>
            </a:r>
          </a:p>
          <a:p>
            <a:endParaRPr lang="ru-RU" dirty="0" smtClean="0"/>
          </a:p>
          <a:p>
            <a:r>
              <a:rPr lang="ru-RU" dirty="0" smtClean="0"/>
              <a:t>9.</a:t>
            </a:r>
          </a:p>
          <a:p>
            <a:endParaRPr lang="ru-RU" dirty="0" smtClean="0"/>
          </a:p>
          <a:p>
            <a:r>
              <a:rPr lang="ru-RU" dirty="0" smtClean="0"/>
              <a:t>10.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5" name="Object 76"/>
          <p:cNvGraphicFramePr>
            <a:graphicFrameLocks noChangeAspect="1"/>
          </p:cNvGraphicFramePr>
          <p:nvPr/>
        </p:nvGraphicFramePr>
        <p:xfrm>
          <a:off x="1214414" y="2071678"/>
          <a:ext cx="1165225" cy="388938"/>
        </p:xfrm>
        <a:graphic>
          <a:graphicData uri="http://schemas.openxmlformats.org/presentationml/2006/ole">
            <p:oleObj spid="_x0000_s16386" name="Формула" r:id="rId3" imgW="685800" imgH="228600" progId="Equation.3">
              <p:embed/>
            </p:oleObj>
          </a:graphicData>
        </a:graphic>
      </p:graphicFrame>
      <p:graphicFrame>
        <p:nvGraphicFramePr>
          <p:cNvPr id="6" name="Object 77"/>
          <p:cNvGraphicFramePr>
            <a:graphicFrameLocks noChangeAspect="1"/>
          </p:cNvGraphicFramePr>
          <p:nvPr/>
        </p:nvGraphicFramePr>
        <p:xfrm>
          <a:off x="1214414" y="2643182"/>
          <a:ext cx="1230313" cy="668338"/>
        </p:xfrm>
        <a:graphic>
          <a:graphicData uri="http://schemas.openxmlformats.org/presentationml/2006/ole">
            <p:oleObj spid="_x0000_s16387" name="Формула" r:id="rId4" imgW="723600" imgH="393480" progId="Equation.3">
              <p:embed/>
            </p:oleObj>
          </a:graphicData>
        </a:graphic>
      </p:graphicFrame>
      <p:graphicFrame>
        <p:nvGraphicFramePr>
          <p:cNvPr id="7" name="Object 78"/>
          <p:cNvGraphicFramePr>
            <a:graphicFrameLocks noChangeAspect="1"/>
          </p:cNvGraphicFramePr>
          <p:nvPr/>
        </p:nvGraphicFramePr>
        <p:xfrm>
          <a:off x="1214414" y="3571876"/>
          <a:ext cx="1489075" cy="387350"/>
        </p:xfrm>
        <a:graphic>
          <a:graphicData uri="http://schemas.openxmlformats.org/presentationml/2006/ole">
            <p:oleObj spid="_x0000_s16388" name="Формула" r:id="rId5" imgW="876240" imgH="228600" progId="Equation.3">
              <p:embed/>
            </p:oleObj>
          </a:graphicData>
        </a:graphic>
      </p:graphicFrame>
      <p:graphicFrame>
        <p:nvGraphicFramePr>
          <p:cNvPr id="8" name="Object 80"/>
          <p:cNvGraphicFramePr>
            <a:graphicFrameLocks noChangeAspect="1"/>
          </p:cNvGraphicFramePr>
          <p:nvPr/>
        </p:nvGraphicFramePr>
        <p:xfrm>
          <a:off x="1142976" y="4429132"/>
          <a:ext cx="1855788" cy="344488"/>
        </p:xfrm>
        <a:graphic>
          <a:graphicData uri="http://schemas.openxmlformats.org/presentationml/2006/ole">
            <p:oleObj spid="_x0000_s16389" name="Формула" r:id="rId6" imgW="1091880" imgH="203040" progId="Equation.3">
              <p:embed/>
            </p:oleObj>
          </a:graphicData>
        </a:graphic>
      </p:graphicFrame>
      <p:graphicFrame>
        <p:nvGraphicFramePr>
          <p:cNvPr id="9" name="Object 81"/>
          <p:cNvGraphicFramePr>
            <a:graphicFrameLocks noChangeAspect="1"/>
          </p:cNvGraphicFramePr>
          <p:nvPr/>
        </p:nvGraphicFramePr>
        <p:xfrm>
          <a:off x="1142976" y="5143512"/>
          <a:ext cx="1855788" cy="387350"/>
        </p:xfrm>
        <a:graphic>
          <a:graphicData uri="http://schemas.openxmlformats.org/presentationml/2006/ole">
            <p:oleObj spid="_x0000_s16390" name="Формула" r:id="rId7" imgW="1091880" imgH="228600" progId="Equation.3">
              <p:embed/>
            </p:oleObj>
          </a:graphicData>
        </a:graphic>
      </p:graphicFrame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5500694" y="2143116"/>
          <a:ext cx="884238" cy="387350"/>
        </p:xfrm>
        <a:graphic>
          <a:graphicData uri="http://schemas.openxmlformats.org/presentationml/2006/ole">
            <p:oleObj spid="_x0000_s16398" name="Формула" r:id="rId8" imgW="520560" imgH="228600" progId="Equation.3">
              <p:embed/>
            </p:oleObj>
          </a:graphicData>
        </a:graphic>
      </p:graphicFrame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5429256" y="2714620"/>
          <a:ext cx="1077913" cy="733425"/>
        </p:xfrm>
        <a:graphic>
          <a:graphicData uri="http://schemas.openxmlformats.org/presentationml/2006/ole">
            <p:oleObj spid="_x0000_s16399" name="Формула" r:id="rId9" imgW="634725" imgH="431613" progId="Equation.3">
              <p:embed/>
            </p:oleObj>
          </a:graphicData>
        </a:graphic>
      </p:graphicFrame>
      <p:graphicFrame>
        <p:nvGraphicFramePr>
          <p:cNvPr id="16400" name="Object 16"/>
          <p:cNvGraphicFramePr>
            <a:graphicFrameLocks noChangeAspect="1"/>
          </p:cNvGraphicFramePr>
          <p:nvPr/>
        </p:nvGraphicFramePr>
        <p:xfrm>
          <a:off x="5429256" y="3571876"/>
          <a:ext cx="1660525" cy="344488"/>
        </p:xfrm>
        <a:graphic>
          <a:graphicData uri="http://schemas.openxmlformats.org/presentationml/2006/ole">
            <p:oleObj spid="_x0000_s16400" name="Формула" r:id="rId10" imgW="977476" imgH="203112" progId="Equation.3">
              <p:embed/>
            </p:oleObj>
          </a:graphicData>
        </a:graphic>
      </p:graphicFrame>
      <p:graphicFrame>
        <p:nvGraphicFramePr>
          <p:cNvPr id="16401" name="Object 17"/>
          <p:cNvGraphicFramePr>
            <a:graphicFrameLocks noChangeAspect="1"/>
          </p:cNvGraphicFramePr>
          <p:nvPr/>
        </p:nvGraphicFramePr>
        <p:xfrm>
          <a:off x="5500694" y="4357694"/>
          <a:ext cx="1381125" cy="315913"/>
        </p:xfrm>
        <a:graphic>
          <a:graphicData uri="http://schemas.openxmlformats.org/presentationml/2006/ole">
            <p:oleObj spid="_x0000_s16401" name="Формула" r:id="rId11" imgW="812520" imgH="203040" progId="Equation.3">
              <p:embed/>
            </p:oleObj>
          </a:graphicData>
        </a:graphic>
      </p:graphicFrame>
      <p:graphicFrame>
        <p:nvGraphicFramePr>
          <p:cNvPr id="16402" name="Object 18"/>
          <p:cNvGraphicFramePr>
            <a:graphicFrameLocks noChangeAspect="1"/>
          </p:cNvGraphicFramePr>
          <p:nvPr/>
        </p:nvGraphicFramePr>
        <p:xfrm>
          <a:off x="5500694" y="5072074"/>
          <a:ext cx="1746250" cy="344488"/>
        </p:xfrm>
        <a:graphic>
          <a:graphicData uri="http://schemas.openxmlformats.org/presentationml/2006/ole">
            <p:oleObj spid="_x0000_s16402" name="Формула" r:id="rId12" imgW="102852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817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smtClean="0"/>
              <a:t>Схема 1.</a:t>
            </a:r>
            <a:r>
              <a:rPr lang="ru-RU" sz="3200" b="1" i="1" dirty="0" smtClean="0"/>
              <a:t> Классификация уравнений по виду</a:t>
            </a:r>
            <a:endParaRPr lang="ru-RU" sz="3200" b="1" i="1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428992" y="1571612"/>
            <a:ext cx="2428892" cy="3693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Виды уравнений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785786" y="2214554"/>
            <a:ext cx="2857520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Линейные уравнения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ах = в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929190" y="2214554"/>
            <a:ext cx="3357586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Квадратные уравнения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ах</a:t>
            </a:r>
            <a:r>
              <a:rPr kumimoji="0" lang="ru-RU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вх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с = 0, а ≠ 0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7413" name="AutoShape 5"/>
          <p:cNvCxnSpPr>
            <a:cxnSpLocks noChangeShapeType="1"/>
          </p:cNvCxnSpPr>
          <p:nvPr/>
        </p:nvCxnSpPr>
        <p:spPr bwMode="auto">
          <a:xfrm rot="10800000" flipV="1">
            <a:off x="2000232" y="1928802"/>
            <a:ext cx="1785950" cy="26511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7414" name="AutoShape 6"/>
          <p:cNvCxnSpPr>
            <a:cxnSpLocks noChangeShapeType="1"/>
            <a:endCxn id="17412" idx="0"/>
          </p:cNvCxnSpPr>
          <p:nvPr/>
        </p:nvCxnSpPr>
        <p:spPr bwMode="auto">
          <a:xfrm>
            <a:off x="5072066" y="1928802"/>
            <a:ext cx="1535917" cy="28575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28596" y="3500438"/>
            <a:ext cx="2428892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Полные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ах</a:t>
            </a:r>
            <a:r>
              <a:rPr kumimoji="0" lang="ru-RU" sz="1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</a:t>
            </a:r>
            <a:r>
              <a:rPr kumimoji="0" lang="ru-RU" sz="1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вх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с = 0, а ≠ 0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≠ 0, с ≠ 0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3143240" y="3571876"/>
            <a:ext cx="2428892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Неполные,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приводимые к виду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5857884" y="3500438"/>
            <a:ext cx="2643206" cy="9233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Приведенные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рх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</a:t>
            </a:r>
            <a:r>
              <a:rPr kumimoji="0" lang="en-US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0,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= 1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7418" name="AutoShape 10"/>
          <p:cNvCxnSpPr>
            <a:cxnSpLocks noChangeShapeType="1"/>
          </p:cNvCxnSpPr>
          <p:nvPr/>
        </p:nvCxnSpPr>
        <p:spPr bwMode="auto">
          <a:xfrm rot="10800000" flipV="1">
            <a:off x="1571604" y="2857496"/>
            <a:ext cx="3929090" cy="63658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7419" name="AutoShape 11"/>
          <p:cNvCxnSpPr>
            <a:cxnSpLocks noChangeShapeType="1"/>
          </p:cNvCxnSpPr>
          <p:nvPr/>
        </p:nvCxnSpPr>
        <p:spPr bwMode="auto">
          <a:xfrm rot="10800000" flipV="1">
            <a:off x="4429124" y="2928934"/>
            <a:ext cx="1643074" cy="63341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7420" name="AutoShape 12"/>
          <p:cNvCxnSpPr>
            <a:cxnSpLocks noChangeShapeType="1"/>
          </p:cNvCxnSpPr>
          <p:nvPr/>
        </p:nvCxnSpPr>
        <p:spPr bwMode="auto">
          <a:xfrm>
            <a:off x="6715140" y="2928934"/>
            <a:ext cx="642942" cy="57150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928662" y="5000636"/>
            <a:ext cx="1500198" cy="132343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ах</a:t>
            </a:r>
            <a:r>
              <a:rPr kumimoji="0" lang="ru-RU" sz="20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с = 0,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= 0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3143240" y="5214950"/>
            <a:ext cx="1571636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ах</a:t>
            </a:r>
            <a:r>
              <a:rPr kumimoji="0" lang="ru-RU" sz="20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вх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= 0,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= 0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5143504" y="5214951"/>
            <a:ext cx="1928826" cy="10156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ах</a:t>
            </a:r>
            <a:r>
              <a:rPr kumimoji="0" lang="ru-RU" sz="20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0,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= 0, с = 0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7424" name="AutoShape 16"/>
          <p:cNvCxnSpPr>
            <a:cxnSpLocks noChangeShapeType="1"/>
          </p:cNvCxnSpPr>
          <p:nvPr/>
        </p:nvCxnSpPr>
        <p:spPr bwMode="auto">
          <a:xfrm rot="10800000" flipV="1">
            <a:off x="1643042" y="4143380"/>
            <a:ext cx="2214578" cy="83502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7425" name="AutoShape 17"/>
          <p:cNvCxnSpPr>
            <a:cxnSpLocks noChangeShapeType="1"/>
          </p:cNvCxnSpPr>
          <p:nvPr/>
        </p:nvCxnSpPr>
        <p:spPr bwMode="auto">
          <a:xfrm rot="5400000">
            <a:off x="3672677" y="4650585"/>
            <a:ext cx="1049338" cy="3492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7426" name="AutoShape 18"/>
          <p:cNvCxnSpPr>
            <a:cxnSpLocks noChangeShapeType="1"/>
          </p:cNvCxnSpPr>
          <p:nvPr/>
        </p:nvCxnSpPr>
        <p:spPr bwMode="auto">
          <a:xfrm>
            <a:off x="4714876" y="4143380"/>
            <a:ext cx="1214446" cy="107157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600" b="1" i="1" dirty="0" smtClean="0"/>
              <a:t>Проверка</a:t>
            </a:r>
            <a:endParaRPr lang="ru-RU" sz="3600" b="1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1357298"/>
            <a:ext cx="4040188" cy="42862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 i="1" dirty="0" smtClean="0"/>
          </a:p>
          <a:p>
            <a:r>
              <a:rPr lang="ru-RU" i="1" dirty="0" smtClean="0"/>
              <a:t>Вариант </a:t>
            </a:r>
            <a:r>
              <a:rPr lang="en-US" i="1" dirty="0" smtClean="0"/>
              <a:t>I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357298"/>
            <a:ext cx="4041775" cy="42862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endParaRPr lang="ru-RU" i="1" dirty="0" smtClean="0"/>
          </a:p>
          <a:p>
            <a:pPr algn="ctr"/>
            <a:r>
              <a:rPr lang="ru-RU" i="1" dirty="0" smtClean="0"/>
              <a:t>Вариант </a:t>
            </a:r>
            <a:r>
              <a:rPr lang="en-US" i="1" dirty="0" smtClean="0"/>
              <a:t>I </a:t>
            </a:r>
            <a:r>
              <a:rPr lang="en-US" i="1" dirty="0" err="1" smtClean="0"/>
              <a:t>I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28596" y="1857364"/>
            <a:ext cx="4040188" cy="443151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 smtClean="0"/>
              <a:t>1. 	3; -4</a:t>
            </a:r>
          </a:p>
          <a:p>
            <a:r>
              <a:rPr lang="ru-RU" dirty="0" smtClean="0"/>
              <a:t>2. 	7</a:t>
            </a:r>
          </a:p>
          <a:p>
            <a:r>
              <a:rPr lang="ru-RU" dirty="0" smtClean="0"/>
              <a:t>3.	±2√3</a:t>
            </a:r>
          </a:p>
          <a:p>
            <a:r>
              <a:rPr lang="ru-RU" dirty="0" smtClean="0"/>
              <a:t>4.	-6</a:t>
            </a:r>
          </a:p>
          <a:p>
            <a:r>
              <a:rPr lang="ru-RU" dirty="0" smtClean="0"/>
              <a:t>5.	нет корней</a:t>
            </a:r>
          </a:p>
          <a:p>
            <a:r>
              <a:rPr lang="ru-RU" dirty="0" smtClean="0"/>
              <a:t>6.	0</a:t>
            </a:r>
          </a:p>
          <a:p>
            <a:r>
              <a:rPr lang="ru-RU" dirty="0" smtClean="0"/>
              <a:t>7.	1; 3</a:t>
            </a:r>
          </a:p>
          <a:p>
            <a:r>
              <a:rPr lang="ru-RU" dirty="0" smtClean="0"/>
              <a:t>8. 	нет корней</a:t>
            </a:r>
          </a:p>
          <a:p>
            <a:r>
              <a:rPr lang="ru-RU" dirty="0" smtClean="0"/>
              <a:t>9.	нет корней</a:t>
            </a:r>
          </a:p>
          <a:p>
            <a:r>
              <a:rPr lang="ru-RU" dirty="0" smtClean="0"/>
              <a:t>10.	0</a:t>
            </a:r>
          </a:p>
          <a:p>
            <a:r>
              <a:rPr lang="ru-RU" dirty="0" smtClean="0"/>
              <a:t>11.	0; 1</a:t>
            </a:r>
          </a:p>
          <a:p>
            <a:r>
              <a:rPr lang="ru-RU" dirty="0" smtClean="0"/>
              <a:t>12.	нет корней</a:t>
            </a:r>
          </a:p>
          <a:p>
            <a:r>
              <a:rPr lang="ru-RU" dirty="0" smtClean="0"/>
              <a:t>13.	0; 3; 7</a:t>
            </a:r>
          </a:p>
          <a:p>
            <a:r>
              <a:rPr lang="ru-RU" dirty="0" smtClean="0"/>
              <a:t>14.	9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857364"/>
            <a:ext cx="4041775" cy="450295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smtClean="0"/>
              <a:t>1.	2500	</a:t>
            </a:r>
          </a:p>
          <a:p>
            <a:r>
              <a:rPr lang="ru-RU" dirty="0" smtClean="0"/>
              <a:t>2.	нет корней</a:t>
            </a:r>
          </a:p>
          <a:p>
            <a:r>
              <a:rPr lang="ru-RU" dirty="0" smtClean="0"/>
              <a:t>3.	11</a:t>
            </a:r>
          </a:p>
          <a:p>
            <a:r>
              <a:rPr lang="ru-RU" dirty="0" smtClean="0"/>
              <a:t>4.	нет корней</a:t>
            </a:r>
          </a:p>
          <a:p>
            <a:r>
              <a:rPr lang="ru-RU" dirty="0" smtClean="0"/>
              <a:t>5.	-7; -3</a:t>
            </a:r>
          </a:p>
          <a:p>
            <a:r>
              <a:rPr lang="ru-RU" dirty="0" smtClean="0"/>
              <a:t>6.	1; 2</a:t>
            </a:r>
          </a:p>
          <a:p>
            <a:r>
              <a:rPr lang="ru-RU" dirty="0" smtClean="0"/>
              <a:t>7.	2</a:t>
            </a:r>
          </a:p>
          <a:p>
            <a:r>
              <a:rPr lang="ru-RU" dirty="0" smtClean="0"/>
              <a:t>8.	0</a:t>
            </a:r>
          </a:p>
          <a:p>
            <a:r>
              <a:rPr lang="ru-RU" dirty="0" smtClean="0"/>
              <a:t>9.	нет корней</a:t>
            </a:r>
          </a:p>
          <a:p>
            <a:r>
              <a:rPr lang="ru-RU" dirty="0" smtClean="0"/>
              <a:t>10.	0; 5</a:t>
            </a:r>
          </a:p>
          <a:p>
            <a:r>
              <a:rPr lang="ru-RU" dirty="0" smtClean="0"/>
              <a:t>11.	нет корней</a:t>
            </a:r>
          </a:p>
          <a:p>
            <a:r>
              <a:rPr lang="ru-RU" dirty="0" smtClean="0"/>
              <a:t>12.	 ±√11</a:t>
            </a:r>
          </a:p>
          <a:p>
            <a:r>
              <a:rPr lang="ru-RU" dirty="0" smtClean="0"/>
              <a:t>13.	 ±9; 1/2</a:t>
            </a:r>
          </a:p>
          <a:p>
            <a:r>
              <a:rPr lang="ru-RU" dirty="0" smtClean="0"/>
              <a:t>14.	20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86752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/>
              <a:t>Схема 2</a:t>
            </a:r>
            <a:r>
              <a:rPr lang="ru-RU" sz="2400" i="1" dirty="0" smtClean="0"/>
              <a:t>. Связь между корнями квадратных уравнений и их коэффициентами.</a:t>
            </a:r>
            <a:endParaRPr lang="ru-RU" sz="2400" i="1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428596" y="1714488"/>
          <a:ext cx="8358246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57224" y="2285992"/>
            <a:ext cx="157163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 smtClean="0"/>
              <a:t>ах² + с = 0</a:t>
            </a:r>
          </a:p>
          <a:p>
            <a:pPr algn="ctr"/>
            <a:r>
              <a:rPr lang="ru-RU" sz="2000" i="1" dirty="0" smtClean="0"/>
              <a:t>(в = 0)</a:t>
            </a:r>
            <a:endParaRPr lang="ru-RU" sz="2000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43306" y="2285992"/>
            <a:ext cx="1928826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i="1" dirty="0" smtClean="0"/>
          </a:p>
          <a:p>
            <a:pPr algn="ctr"/>
            <a:r>
              <a:rPr lang="ru-RU" sz="2000" i="1" dirty="0" smtClean="0"/>
              <a:t>ах² +</a:t>
            </a:r>
            <a:r>
              <a:rPr lang="ru-RU" sz="2000" i="1" dirty="0" err="1" smtClean="0"/>
              <a:t>вх</a:t>
            </a:r>
            <a:r>
              <a:rPr lang="ru-RU" sz="2000" i="1" dirty="0" smtClean="0"/>
              <a:t> = 0</a:t>
            </a:r>
          </a:p>
          <a:p>
            <a:pPr algn="ctr"/>
            <a:r>
              <a:rPr lang="ru-RU" sz="2000" i="1" dirty="0" smtClean="0"/>
              <a:t>(с = 0)</a:t>
            </a:r>
          </a:p>
          <a:p>
            <a:pPr algn="ctr"/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643702" y="2285992"/>
            <a:ext cx="192882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 smtClean="0"/>
              <a:t>ах² = 0</a:t>
            </a:r>
          </a:p>
          <a:p>
            <a:pPr algn="ctr"/>
            <a:r>
              <a:rPr lang="ru-RU" sz="2000" i="1" dirty="0" smtClean="0"/>
              <a:t>(в =0, с = 0)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3643314"/>
            <a:ext cx="164307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Два корня</a:t>
            </a:r>
            <a:endParaRPr lang="ru-RU" sz="2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868" y="3929066"/>
            <a:ext cx="207170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Один корень</a:t>
            </a:r>
            <a:endParaRPr lang="ru-RU" sz="2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643702" y="3643314"/>
            <a:ext cx="185738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Нет корней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071538" y="5643578"/>
            <a:ext cx="171451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 </a:t>
            </a:r>
          </a:p>
          <a:p>
            <a:pPr algn="ctr"/>
            <a:r>
              <a:rPr lang="ru-RU" sz="2000" dirty="0" err="1"/>
              <a:t>х</a:t>
            </a:r>
            <a:r>
              <a:rPr lang="ru-RU" sz="2000" dirty="0" smtClean="0"/>
              <a:t> = </a:t>
            </a:r>
            <a:r>
              <a:rPr lang="ru-RU" sz="2000" dirty="0" err="1" smtClean="0"/>
              <a:t>±√</a:t>
            </a:r>
            <a:r>
              <a:rPr lang="ru-RU" sz="2000" dirty="0" smtClean="0"/>
              <a:t>(-с/а)</a:t>
            </a:r>
            <a:endParaRPr lang="ru-RU" sz="2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857620" y="5357826"/>
            <a:ext cx="135732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/>
              <a:t>х</a:t>
            </a:r>
            <a:r>
              <a:rPr lang="ru-RU" sz="2000" dirty="0" smtClean="0"/>
              <a:t> = 0</a:t>
            </a:r>
            <a:endParaRPr lang="ru-RU" sz="2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572264" y="5929330"/>
            <a:ext cx="178595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/>
              <a:t>х</a:t>
            </a:r>
            <a:r>
              <a:rPr lang="ru-RU" sz="2000" dirty="0" smtClean="0"/>
              <a:t> = 0, </a:t>
            </a:r>
            <a:r>
              <a:rPr lang="ru-RU" sz="2000" dirty="0" err="1" smtClean="0"/>
              <a:t>х</a:t>
            </a:r>
            <a:r>
              <a:rPr lang="ru-RU" sz="2000" dirty="0" smtClean="0"/>
              <a:t> = -в/а </a:t>
            </a:r>
            <a:endParaRPr lang="ru-RU" sz="2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57224" y="4857760"/>
            <a:ext cx="157163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Если</a:t>
            </a:r>
            <a:r>
              <a:rPr lang="ru-RU" dirty="0" smtClean="0"/>
              <a:t> а с&lt;0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858016" y="4857760"/>
            <a:ext cx="157163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Если ас&gt;0</a:t>
            </a:r>
            <a:endParaRPr lang="ru-RU" sz="2000" dirty="0"/>
          </a:p>
        </p:txBody>
      </p:sp>
      <p:cxnSp>
        <p:nvCxnSpPr>
          <p:cNvPr id="18" name="Прямая со стрелкой 17"/>
          <p:cNvCxnSpPr>
            <a:stCxn id="5" idx="2"/>
            <a:endCxn id="8" idx="0"/>
          </p:cNvCxnSpPr>
          <p:nvPr/>
        </p:nvCxnSpPr>
        <p:spPr>
          <a:xfrm rot="5400000">
            <a:off x="1303712" y="3303984"/>
            <a:ext cx="642942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1286646" y="4571214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>
            <a:off x="1572398" y="542847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1643042" y="3000372"/>
            <a:ext cx="5000660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0" idx="2"/>
          </p:cNvCxnSpPr>
          <p:nvPr/>
        </p:nvCxnSpPr>
        <p:spPr>
          <a:xfrm rot="5400000">
            <a:off x="7357288" y="4643446"/>
            <a:ext cx="42942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10800000" flipV="1">
            <a:off x="2428860" y="3071810"/>
            <a:ext cx="1643074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2428860" y="4357694"/>
            <a:ext cx="4357718" cy="1571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10800000" flipV="1">
            <a:off x="5143504" y="3143248"/>
            <a:ext cx="1928826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5400000">
            <a:off x="4144166" y="5071280"/>
            <a:ext cx="57150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736"/>
            <a:ext cx="8305800" cy="3643338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За 1 мин. решить максимальное количество уравнений. 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Каждое верно решенное уравнение соответствует 1 баллу.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841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843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845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847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849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571472" y="500043"/>
            <a:ext cx="8001056" cy="640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Ответы: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1200150" lvl="1" indent="-742950" fontAlgn="base">
              <a:spcBef>
                <a:spcPct val="0"/>
              </a:spcBef>
              <a:spcAft>
                <a:spcPct val="0"/>
              </a:spcAft>
              <a:buFontTx/>
              <a:buAutoNum type="arabicParenR"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3;4;     		2) 1;10;    </a:t>
            </a:r>
          </a:p>
          <a:p>
            <a:pPr marL="742950" marR="0" lvl="0" indent="-7429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3;7;                 4) 1;4;   </a:t>
            </a:r>
          </a:p>
          <a:p>
            <a:pPr marL="742950" marR="0" lvl="0" indent="-7429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5) –2;-3;              6) –3;-4;     </a:t>
            </a:r>
          </a:p>
          <a:p>
            <a:pPr marL="742950" marR="0" lvl="0" indent="-7429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7) –10;-2;            8) –7;-6;    </a:t>
            </a:r>
          </a:p>
          <a:p>
            <a:pPr marL="742950" marR="0" lvl="0" indent="-7429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9) –3;2;               10) –4;3;    </a:t>
            </a:r>
          </a:p>
          <a:p>
            <a:pPr marL="742950" marR="0" lvl="0" indent="-7429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11) –1;6;             12) –1;7;   </a:t>
            </a:r>
          </a:p>
          <a:p>
            <a:pPr marL="742950" marR="0" lvl="0" indent="-7429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13) –6;1;             14) –3;5;  </a:t>
            </a:r>
          </a:p>
          <a:p>
            <a:pPr marL="742950" marR="0" lvl="0" indent="-7429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15) 2;                  16) –3;   </a:t>
            </a:r>
          </a:p>
          <a:p>
            <a:pPr marL="742950" marR="0" lvl="0" indent="-7429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17) 2;4;               18) 3;5;      </a:t>
            </a:r>
          </a:p>
          <a:p>
            <a:pPr marL="742950" marR="0" lvl="0" indent="-7429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19) 4;9;              20) –7;-3.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5400" dirty="0" smtClean="0"/>
              <a:t>Цели и задачи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spcBef>
                <a:spcPct val="80000"/>
              </a:spcBef>
            </a:pPr>
            <a:r>
              <a:rPr lang="ru-RU" sz="2800" dirty="0" smtClean="0"/>
              <a:t>обобщение, систематизация и углубление знаний учащихся по изучаемой теме;</a:t>
            </a:r>
            <a:endParaRPr lang="ru-RU" sz="1800" dirty="0" smtClean="0"/>
          </a:p>
          <a:p>
            <a:pPr>
              <a:spcBef>
                <a:spcPct val="80000"/>
              </a:spcBef>
            </a:pPr>
            <a:r>
              <a:rPr lang="ru-RU" sz="2800" dirty="0" smtClean="0"/>
              <a:t>способствовать формированию умений применять разные способы решения уравнений;</a:t>
            </a:r>
            <a:endParaRPr lang="ru-RU" sz="1800" dirty="0" smtClean="0"/>
          </a:p>
          <a:p>
            <a:pPr>
              <a:spcBef>
                <a:spcPct val="80000"/>
              </a:spcBef>
            </a:pPr>
            <a:r>
              <a:rPr lang="ru-RU" sz="2800" dirty="0" smtClean="0"/>
              <a:t>развивать творческие способности учеников путем решения уравнений с параметром и задач на составление уравнений;</a:t>
            </a:r>
            <a:endParaRPr lang="ru-RU" sz="1800" dirty="0" smtClean="0"/>
          </a:p>
          <a:p>
            <a:pPr>
              <a:spcBef>
                <a:spcPct val="80000"/>
              </a:spcBef>
            </a:pPr>
            <a:r>
              <a:rPr lang="ru-RU" sz="2800" dirty="0" smtClean="0"/>
              <a:t>побуждать учеников к самоконтролю, взаимоконтролю, самоанализу своей учебной деятельности.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14348" y="928670"/>
            <a:ext cx="8072494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Один из корней квадратного уравнения равен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-3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Найдите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коэффициент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и второй корень уравнения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32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5х + к = 0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3200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 </a:t>
            </a:r>
            <a:r>
              <a:rPr lang="ru-RU" sz="3200" b="1" i="1" dirty="0" smtClean="0"/>
              <a:t>№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3200" b="1" i="1" dirty="0" smtClean="0"/>
              <a:t>8 стр. 68 из учебника</a:t>
            </a:r>
            <a:r>
              <a:rPr lang="ru-RU" sz="3200" dirty="0" smtClean="0"/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/>
              <a:t>В чемпионате команды встречались со всеми другими по одному разу. Сколько было команд, если они провели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156</a:t>
            </a:r>
            <a:r>
              <a:rPr lang="ru-RU" sz="3200" dirty="0" smtClean="0"/>
              <a:t> встреч?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642910" y="1071546"/>
            <a:ext cx="8001056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Разгадка к ребусам  – ответы на вопросы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Какой математик доказал теорему, выражающую связь между коэффициентами квадратного уравнения и его корнями?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Что надо искать прежде, чем корни квадратного уравнения</a:t>
            </a:r>
            <a:r>
              <a:rPr kumimoji="0" lang="ru-RU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Какой математик однажды заметил что: «Математическую теорию можно считать совершенной только тогда, когда ты сделал ее настолько ясной, что берешься изложить ее содержание первому встречному»?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642910" y="857232"/>
            <a:ext cx="7929618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Домашнее задание. </a:t>
            </a: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Подготовить одну или несколько задач , показывающих, что квадратные уравнения могут служить математическими моделями реальных ситуаций. </a:t>
            </a: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Составить ребусы или кроссворд по теме «Квадратные уравнения».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1000108"/>
            <a:ext cx="6858048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cs typeface="Times New Roman" pitchFamily="18" charset="0"/>
              </a:rPr>
              <a:t>Подведение итогов урока.</a:t>
            </a:r>
            <a:r>
              <a:rPr lang="ru-RU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cs typeface="Times New Roman" pitchFamily="18" charset="0"/>
              </a:rPr>
              <a:t>Рефлексия деятельности.</a:t>
            </a:r>
            <a:endParaRPr lang="ru-RU" dirty="0"/>
          </a:p>
        </p:txBody>
      </p:sp>
      <p:pic>
        <p:nvPicPr>
          <p:cNvPr id="3" name="Picture 3" descr="1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928802"/>
            <a:ext cx="3816350" cy="3816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796086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Барометр настроения</a:t>
            </a:r>
            <a:endParaRPr lang="ru-RU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68313" y="1989138"/>
            <a:ext cx="8424862" cy="3968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Font typeface="Wingdings" pitchFamily="2" charset="2"/>
              <a:buNone/>
            </a:pPr>
            <a:r>
              <a:rPr lang="ru-RU" sz="2000"/>
              <a:t>Поставь крестик, как ты провел урок:</a:t>
            </a:r>
          </a:p>
        </p:txBody>
      </p: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1714480" y="3214686"/>
            <a:ext cx="5761037" cy="1152525"/>
            <a:chOff x="975" y="1888"/>
            <a:chExt cx="3629" cy="726"/>
          </a:xfrm>
        </p:grpSpPr>
        <p:grpSp>
          <p:nvGrpSpPr>
            <p:cNvPr id="5" name="Group 55"/>
            <p:cNvGrpSpPr>
              <a:grpSpLocks/>
            </p:cNvGrpSpPr>
            <p:nvPr/>
          </p:nvGrpSpPr>
          <p:grpSpPr bwMode="auto">
            <a:xfrm>
              <a:off x="975" y="2312"/>
              <a:ext cx="3629" cy="302"/>
              <a:chOff x="975" y="3340"/>
              <a:chExt cx="3629" cy="302"/>
            </a:xfrm>
          </p:grpSpPr>
          <p:sp>
            <p:nvSpPr>
              <p:cNvPr id="9" name="Line 40"/>
              <p:cNvSpPr>
                <a:spLocks noChangeShapeType="1"/>
              </p:cNvSpPr>
              <p:nvPr/>
            </p:nvSpPr>
            <p:spPr bwMode="auto">
              <a:xfrm>
                <a:off x="975" y="3385"/>
                <a:ext cx="726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Line 41"/>
              <p:cNvSpPr>
                <a:spLocks noChangeShapeType="1"/>
              </p:cNvSpPr>
              <p:nvPr/>
            </p:nvSpPr>
            <p:spPr bwMode="auto">
              <a:xfrm>
                <a:off x="1700" y="3385"/>
                <a:ext cx="726" cy="0"/>
              </a:xfrm>
              <a:prstGeom prst="line">
                <a:avLst/>
              </a:prstGeom>
              <a:noFill/>
              <a:ln w="4445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Line 42"/>
              <p:cNvSpPr>
                <a:spLocks noChangeShapeType="1"/>
              </p:cNvSpPr>
              <p:nvPr/>
            </p:nvSpPr>
            <p:spPr bwMode="auto">
              <a:xfrm>
                <a:off x="2426" y="3385"/>
                <a:ext cx="726" cy="0"/>
              </a:xfrm>
              <a:prstGeom prst="line">
                <a:avLst/>
              </a:prstGeom>
              <a:noFill/>
              <a:ln w="44450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Line 43"/>
              <p:cNvSpPr>
                <a:spLocks noChangeShapeType="1"/>
              </p:cNvSpPr>
              <p:nvPr/>
            </p:nvSpPr>
            <p:spPr bwMode="auto">
              <a:xfrm>
                <a:off x="3152" y="3385"/>
                <a:ext cx="726" cy="0"/>
              </a:xfrm>
              <a:prstGeom prst="line">
                <a:avLst/>
              </a:prstGeom>
              <a:noFill/>
              <a:ln w="444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Line 44"/>
              <p:cNvSpPr>
                <a:spLocks noChangeShapeType="1"/>
              </p:cNvSpPr>
              <p:nvPr/>
            </p:nvSpPr>
            <p:spPr bwMode="auto">
              <a:xfrm>
                <a:off x="3878" y="3385"/>
                <a:ext cx="726" cy="0"/>
              </a:xfrm>
              <a:prstGeom prst="line">
                <a:avLst/>
              </a:prstGeom>
              <a:noFill/>
              <a:ln w="4445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Line 45"/>
              <p:cNvSpPr>
                <a:spLocks noChangeShapeType="1"/>
              </p:cNvSpPr>
              <p:nvPr/>
            </p:nvSpPr>
            <p:spPr bwMode="auto">
              <a:xfrm>
                <a:off x="2789" y="3340"/>
                <a:ext cx="0" cy="91"/>
              </a:xfrm>
              <a:prstGeom prst="line">
                <a:avLst/>
              </a:prstGeom>
              <a:noFill/>
              <a:ln w="44450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Line 46"/>
              <p:cNvSpPr>
                <a:spLocks noChangeShapeType="1"/>
              </p:cNvSpPr>
              <p:nvPr/>
            </p:nvSpPr>
            <p:spPr bwMode="auto">
              <a:xfrm>
                <a:off x="1338" y="3340"/>
                <a:ext cx="0" cy="91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Line 47"/>
              <p:cNvSpPr>
                <a:spLocks noChangeShapeType="1"/>
              </p:cNvSpPr>
              <p:nvPr/>
            </p:nvSpPr>
            <p:spPr bwMode="auto">
              <a:xfrm>
                <a:off x="2064" y="3340"/>
                <a:ext cx="0" cy="91"/>
              </a:xfrm>
              <a:prstGeom prst="line">
                <a:avLst/>
              </a:prstGeom>
              <a:noFill/>
              <a:ln w="4445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Line 48"/>
              <p:cNvSpPr>
                <a:spLocks noChangeShapeType="1"/>
              </p:cNvSpPr>
              <p:nvPr/>
            </p:nvSpPr>
            <p:spPr bwMode="auto">
              <a:xfrm>
                <a:off x="3515" y="3340"/>
                <a:ext cx="0" cy="91"/>
              </a:xfrm>
              <a:prstGeom prst="line">
                <a:avLst/>
              </a:prstGeom>
              <a:noFill/>
              <a:ln w="444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Line 49"/>
              <p:cNvSpPr>
                <a:spLocks noChangeShapeType="1"/>
              </p:cNvSpPr>
              <p:nvPr/>
            </p:nvSpPr>
            <p:spPr bwMode="auto">
              <a:xfrm>
                <a:off x="4241" y="3340"/>
                <a:ext cx="0" cy="91"/>
              </a:xfrm>
              <a:prstGeom prst="line">
                <a:avLst/>
              </a:prstGeom>
              <a:noFill/>
              <a:ln w="4445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Text Box 50"/>
              <p:cNvSpPr txBox="1">
                <a:spLocks noChangeArrowheads="1"/>
              </p:cNvSpPr>
              <p:nvPr/>
            </p:nvSpPr>
            <p:spPr bwMode="auto">
              <a:xfrm>
                <a:off x="2593" y="3430"/>
                <a:ext cx="385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r>
                  <a:rPr lang="ru-RU" sz="1600" b="1">
                    <a:solidFill>
                      <a:schemeClr val="accent1"/>
                    </a:solidFill>
                  </a:rPr>
                  <a:t>0</a:t>
                </a:r>
                <a:r>
                  <a:rPr lang="ru-RU" sz="1600" b="1">
                    <a:solidFill>
                      <a:schemeClr val="accent1"/>
                    </a:solidFill>
                    <a:sym typeface="Symbol" pitchFamily="18" charset="2"/>
                  </a:rPr>
                  <a:t></a:t>
                </a:r>
              </a:p>
            </p:txBody>
          </p:sp>
          <p:sp>
            <p:nvSpPr>
              <p:cNvPr id="20" name="Text Box 51"/>
              <p:cNvSpPr txBox="1">
                <a:spLocks noChangeArrowheads="1"/>
              </p:cNvSpPr>
              <p:nvPr/>
            </p:nvSpPr>
            <p:spPr bwMode="auto">
              <a:xfrm>
                <a:off x="1791" y="3430"/>
                <a:ext cx="567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r>
                  <a:rPr lang="ru-RU" sz="1600" b="1">
                    <a:solidFill>
                      <a:schemeClr val="tx2"/>
                    </a:solidFill>
                  </a:rPr>
                  <a:t>-50 </a:t>
                </a:r>
                <a:r>
                  <a:rPr lang="ru-RU" b="1">
                    <a:solidFill>
                      <a:schemeClr val="tx2"/>
                    </a:solidFill>
                    <a:sym typeface="Symbol" pitchFamily="18" charset="2"/>
                  </a:rPr>
                  <a:t></a:t>
                </a:r>
              </a:p>
            </p:txBody>
          </p:sp>
          <p:sp>
            <p:nvSpPr>
              <p:cNvPr id="21" name="Text Box 52"/>
              <p:cNvSpPr txBox="1">
                <a:spLocks noChangeArrowheads="1"/>
              </p:cNvSpPr>
              <p:nvPr/>
            </p:nvSpPr>
            <p:spPr bwMode="auto">
              <a:xfrm>
                <a:off x="985" y="3430"/>
                <a:ext cx="695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r>
                  <a:rPr lang="ru-RU" sz="1600" b="1">
                    <a:solidFill>
                      <a:schemeClr val="bg2"/>
                    </a:solidFill>
                  </a:rPr>
                  <a:t>-100 </a:t>
                </a:r>
                <a:r>
                  <a:rPr lang="ru-RU" b="1">
                    <a:solidFill>
                      <a:schemeClr val="bg2"/>
                    </a:solidFill>
                    <a:sym typeface="Symbol" pitchFamily="18" charset="2"/>
                  </a:rPr>
                  <a:t></a:t>
                </a:r>
              </a:p>
            </p:txBody>
          </p:sp>
          <p:sp>
            <p:nvSpPr>
              <p:cNvPr id="22" name="Text Box 53"/>
              <p:cNvSpPr txBox="1">
                <a:spLocks noChangeArrowheads="1"/>
              </p:cNvSpPr>
              <p:nvPr/>
            </p:nvSpPr>
            <p:spPr bwMode="auto">
              <a:xfrm>
                <a:off x="3152" y="3430"/>
                <a:ext cx="73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r>
                  <a:rPr lang="ru-RU" sz="1600" b="1">
                    <a:solidFill>
                      <a:schemeClr val="accent2"/>
                    </a:solidFill>
                  </a:rPr>
                  <a:t>+50 </a:t>
                </a:r>
                <a:r>
                  <a:rPr lang="ru-RU" b="1">
                    <a:solidFill>
                      <a:schemeClr val="accent2"/>
                    </a:solidFill>
                    <a:sym typeface="Symbol" pitchFamily="18" charset="2"/>
                  </a:rPr>
                  <a:t></a:t>
                </a:r>
              </a:p>
            </p:txBody>
          </p:sp>
          <p:sp>
            <p:nvSpPr>
              <p:cNvPr id="23" name="Text Box 54"/>
              <p:cNvSpPr txBox="1">
                <a:spLocks noChangeArrowheads="1"/>
              </p:cNvSpPr>
              <p:nvPr/>
            </p:nvSpPr>
            <p:spPr bwMode="auto">
              <a:xfrm>
                <a:off x="3892" y="3430"/>
                <a:ext cx="68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r>
                  <a:rPr lang="ru-RU" sz="1600" b="1">
                    <a:solidFill>
                      <a:schemeClr val="hlink"/>
                    </a:solidFill>
                  </a:rPr>
                  <a:t>+100 </a:t>
                </a:r>
                <a:r>
                  <a:rPr lang="ru-RU" b="1">
                    <a:solidFill>
                      <a:schemeClr val="hlink"/>
                    </a:solidFill>
                    <a:sym typeface="Symbol" pitchFamily="18" charset="2"/>
                  </a:rPr>
                  <a:t></a:t>
                </a:r>
              </a:p>
            </p:txBody>
          </p:sp>
        </p:grpSp>
        <p:sp>
          <p:nvSpPr>
            <p:cNvPr id="6" name="Text Box 86"/>
            <p:cNvSpPr txBox="1">
              <a:spLocks noChangeArrowheads="1"/>
            </p:cNvSpPr>
            <p:nvPr/>
          </p:nvSpPr>
          <p:spPr bwMode="auto">
            <a:xfrm>
              <a:off x="3609" y="1888"/>
              <a:ext cx="86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400"/>
                <a:t>«закипел»</a:t>
              </a:r>
            </a:p>
          </p:txBody>
        </p:sp>
        <p:sp>
          <p:nvSpPr>
            <p:cNvPr id="7" name="Text Box 87"/>
            <p:cNvSpPr txBox="1">
              <a:spLocks noChangeArrowheads="1"/>
            </p:cNvSpPr>
            <p:nvPr/>
          </p:nvSpPr>
          <p:spPr bwMode="auto">
            <a:xfrm>
              <a:off x="2294" y="1888"/>
              <a:ext cx="99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400"/>
                <a:t>«равнодушен»</a:t>
              </a:r>
            </a:p>
          </p:txBody>
        </p:sp>
        <p:sp>
          <p:nvSpPr>
            <p:cNvPr id="8" name="Text Box 88"/>
            <p:cNvSpPr txBox="1">
              <a:spLocks noChangeArrowheads="1"/>
            </p:cNvSpPr>
            <p:nvPr/>
          </p:nvSpPr>
          <p:spPr bwMode="auto">
            <a:xfrm>
              <a:off x="1202" y="1888"/>
              <a:ext cx="86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400"/>
                <a:t>«примерз»</a:t>
              </a:r>
            </a:p>
          </p:txBody>
        </p:sp>
      </p:grpSp>
      <p:grpSp>
        <p:nvGrpSpPr>
          <p:cNvPr id="24" name="Group 83"/>
          <p:cNvGrpSpPr>
            <a:grpSpLocks/>
          </p:cNvGrpSpPr>
          <p:nvPr/>
        </p:nvGrpSpPr>
        <p:grpSpPr bwMode="auto">
          <a:xfrm>
            <a:off x="2214546" y="4572008"/>
            <a:ext cx="611188" cy="611188"/>
            <a:chOff x="1149" y="2704"/>
            <a:chExt cx="385" cy="385"/>
          </a:xfrm>
        </p:grpSpPr>
        <p:sp>
          <p:nvSpPr>
            <p:cNvPr id="25" name="Oval 72"/>
            <p:cNvSpPr>
              <a:spLocks noChangeAspect="1" noChangeArrowheads="1"/>
            </p:cNvSpPr>
            <p:nvPr/>
          </p:nvSpPr>
          <p:spPr bwMode="auto">
            <a:xfrm>
              <a:off x="1149" y="2704"/>
              <a:ext cx="385" cy="385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6" name="Oval 73"/>
            <p:cNvSpPr>
              <a:spLocks noChangeAspect="1" noChangeArrowheads="1"/>
            </p:cNvSpPr>
            <p:nvPr/>
          </p:nvSpPr>
          <p:spPr bwMode="auto">
            <a:xfrm>
              <a:off x="1245" y="2800"/>
              <a:ext cx="64" cy="64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7" name="Oval 74"/>
            <p:cNvSpPr>
              <a:spLocks noChangeAspect="1" noChangeArrowheads="1"/>
            </p:cNvSpPr>
            <p:nvPr/>
          </p:nvSpPr>
          <p:spPr bwMode="auto">
            <a:xfrm>
              <a:off x="1374" y="2800"/>
              <a:ext cx="64" cy="64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8" name="Line 75"/>
            <p:cNvSpPr>
              <a:spLocks noChangeAspect="1" noChangeShapeType="1"/>
            </p:cNvSpPr>
            <p:nvPr/>
          </p:nvSpPr>
          <p:spPr bwMode="auto">
            <a:xfrm>
              <a:off x="1341" y="2864"/>
              <a:ext cx="1" cy="79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Freeform 76"/>
            <p:cNvSpPr>
              <a:spLocks noChangeAspect="1"/>
            </p:cNvSpPr>
            <p:nvPr/>
          </p:nvSpPr>
          <p:spPr bwMode="auto">
            <a:xfrm flipH="1" flipV="1">
              <a:off x="1278" y="2993"/>
              <a:ext cx="128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" y="50"/>
                </a:cxn>
                <a:cxn ang="0">
                  <a:pos x="182" y="0"/>
                </a:cxn>
              </a:cxnLst>
              <a:rect l="0" t="0" r="r" b="b"/>
              <a:pathLst>
                <a:path w="182" h="50">
                  <a:moveTo>
                    <a:pt x="0" y="0"/>
                  </a:moveTo>
                  <a:cubicBezTo>
                    <a:pt x="13" y="8"/>
                    <a:pt x="51" y="50"/>
                    <a:pt x="81" y="50"/>
                  </a:cubicBezTo>
                  <a:cubicBezTo>
                    <a:pt x="111" y="50"/>
                    <a:pt x="161" y="11"/>
                    <a:pt x="182" y="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Arc 77"/>
            <p:cNvSpPr>
              <a:spLocks noChangeAspect="1"/>
            </p:cNvSpPr>
            <p:nvPr/>
          </p:nvSpPr>
          <p:spPr bwMode="auto">
            <a:xfrm rot="-13634557" flipH="1" flipV="1">
              <a:off x="1295" y="2719"/>
              <a:ext cx="96" cy="9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31" name="Arc 78"/>
            <p:cNvSpPr>
              <a:spLocks noChangeAspect="1"/>
            </p:cNvSpPr>
            <p:nvPr/>
          </p:nvSpPr>
          <p:spPr bwMode="auto">
            <a:xfrm rot="-13634557" flipH="1" flipV="1">
              <a:off x="1310" y="2758"/>
              <a:ext cx="63" cy="6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2" name="Group 84"/>
          <p:cNvGrpSpPr>
            <a:grpSpLocks/>
          </p:cNvGrpSpPr>
          <p:nvPr/>
        </p:nvGrpSpPr>
        <p:grpSpPr bwMode="auto">
          <a:xfrm>
            <a:off x="4214810" y="4572008"/>
            <a:ext cx="611187" cy="611188"/>
            <a:chOff x="2597" y="2704"/>
            <a:chExt cx="385" cy="385"/>
          </a:xfrm>
        </p:grpSpPr>
        <p:sp>
          <p:nvSpPr>
            <p:cNvPr id="33" name="Oval 65"/>
            <p:cNvSpPr>
              <a:spLocks noChangeAspect="1" noChangeArrowheads="1"/>
            </p:cNvSpPr>
            <p:nvPr/>
          </p:nvSpPr>
          <p:spPr bwMode="auto">
            <a:xfrm>
              <a:off x="2597" y="2704"/>
              <a:ext cx="385" cy="38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34" name="Oval 66"/>
            <p:cNvSpPr>
              <a:spLocks noChangeAspect="1" noChangeArrowheads="1"/>
            </p:cNvSpPr>
            <p:nvPr/>
          </p:nvSpPr>
          <p:spPr bwMode="auto">
            <a:xfrm>
              <a:off x="2693" y="2800"/>
              <a:ext cx="64" cy="64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35" name="Oval 67"/>
            <p:cNvSpPr>
              <a:spLocks noChangeAspect="1" noChangeArrowheads="1"/>
            </p:cNvSpPr>
            <p:nvPr/>
          </p:nvSpPr>
          <p:spPr bwMode="auto">
            <a:xfrm>
              <a:off x="2822" y="2800"/>
              <a:ext cx="64" cy="64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36" name="Line 68"/>
            <p:cNvSpPr>
              <a:spLocks noChangeAspect="1" noChangeShapeType="1"/>
            </p:cNvSpPr>
            <p:nvPr/>
          </p:nvSpPr>
          <p:spPr bwMode="auto">
            <a:xfrm>
              <a:off x="2789" y="2871"/>
              <a:ext cx="1" cy="79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7" name="Line 69"/>
            <p:cNvSpPr>
              <a:spLocks noChangeAspect="1" noChangeShapeType="1"/>
            </p:cNvSpPr>
            <p:nvPr/>
          </p:nvSpPr>
          <p:spPr bwMode="auto">
            <a:xfrm>
              <a:off x="2726" y="3025"/>
              <a:ext cx="128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</p:grpSp>
      <p:grpSp>
        <p:nvGrpSpPr>
          <p:cNvPr id="38" name="Group 85"/>
          <p:cNvGrpSpPr>
            <a:grpSpLocks/>
          </p:cNvGrpSpPr>
          <p:nvPr/>
        </p:nvGrpSpPr>
        <p:grpSpPr bwMode="auto">
          <a:xfrm>
            <a:off x="6357950" y="4572008"/>
            <a:ext cx="611187" cy="611188"/>
            <a:chOff x="4043" y="2704"/>
            <a:chExt cx="385" cy="385"/>
          </a:xfrm>
        </p:grpSpPr>
        <p:sp>
          <p:nvSpPr>
            <p:cNvPr id="39" name="Oval 57"/>
            <p:cNvSpPr>
              <a:spLocks noChangeAspect="1" noChangeArrowheads="1"/>
            </p:cNvSpPr>
            <p:nvPr/>
          </p:nvSpPr>
          <p:spPr bwMode="auto">
            <a:xfrm>
              <a:off x="4043" y="2704"/>
              <a:ext cx="385" cy="385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40" name="Oval 58"/>
            <p:cNvSpPr>
              <a:spLocks noChangeAspect="1" noChangeArrowheads="1"/>
            </p:cNvSpPr>
            <p:nvPr/>
          </p:nvSpPr>
          <p:spPr bwMode="auto">
            <a:xfrm>
              <a:off x="4139" y="2800"/>
              <a:ext cx="64" cy="64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41" name="Oval 59"/>
            <p:cNvSpPr>
              <a:spLocks noChangeAspect="1" noChangeArrowheads="1"/>
            </p:cNvSpPr>
            <p:nvPr/>
          </p:nvSpPr>
          <p:spPr bwMode="auto">
            <a:xfrm>
              <a:off x="4268" y="2800"/>
              <a:ext cx="64" cy="64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42" name="Line 60"/>
            <p:cNvSpPr>
              <a:spLocks noChangeAspect="1" noChangeShapeType="1"/>
            </p:cNvSpPr>
            <p:nvPr/>
          </p:nvSpPr>
          <p:spPr bwMode="auto">
            <a:xfrm>
              <a:off x="4235" y="2871"/>
              <a:ext cx="1" cy="79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" name="Arc 61"/>
            <p:cNvSpPr>
              <a:spLocks noChangeAspect="1"/>
            </p:cNvSpPr>
            <p:nvPr/>
          </p:nvSpPr>
          <p:spPr bwMode="auto">
            <a:xfrm rot="13634557" flipH="1">
              <a:off x="4174" y="2927"/>
              <a:ext cx="134" cy="138"/>
            </a:xfrm>
            <a:custGeom>
              <a:avLst/>
              <a:gdLst>
                <a:gd name="G0" fmla="+- 8625 0 0"/>
                <a:gd name="G1" fmla="+- 21600 0 0"/>
                <a:gd name="G2" fmla="+- 21600 0 0"/>
                <a:gd name="T0" fmla="*/ 0 w 30225"/>
                <a:gd name="T1" fmla="*/ 1797 h 30907"/>
                <a:gd name="T2" fmla="*/ 28117 w 30225"/>
                <a:gd name="T3" fmla="*/ 30907 h 30907"/>
                <a:gd name="T4" fmla="*/ 8625 w 30225"/>
                <a:gd name="T5" fmla="*/ 21600 h 30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225" h="30907" fill="none" extrusionOk="0">
                  <a:moveTo>
                    <a:pt x="-1" y="1796"/>
                  </a:moveTo>
                  <a:cubicBezTo>
                    <a:pt x="2720" y="611"/>
                    <a:pt x="5657" y="-1"/>
                    <a:pt x="8625" y="0"/>
                  </a:cubicBezTo>
                  <a:cubicBezTo>
                    <a:pt x="20554" y="0"/>
                    <a:pt x="30225" y="9670"/>
                    <a:pt x="30225" y="21600"/>
                  </a:cubicBezTo>
                  <a:cubicBezTo>
                    <a:pt x="30225" y="24820"/>
                    <a:pt x="29504" y="28000"/>
                    <a:pt x="28117" y="30907"/>
                  </a:cubicBezTo>
                </a:path>
                <a:path w="30225" h="30907" stroke="0" extrusionOk="0">
                  <a:moveTo>
                    <a:pt x="-1" y="1796"/>
                  </a:moveTo>
                  <a:cubicBezTo>
                    <a:pt x="2720" y="611"/>
                    <a:pt x="5657" y="-1"/>
                    <a:pt x="8625" y="0"/>
                  </a:cubicBezTo>
                  <a:cubicBezTo>
                    <a:pt x="20554" y="0"/>
                    <a:pt x="30225" y="9670"/>
                    <a:pt x="30225" y="21600"/>
                  </a:cubicBezTo>
                  <a:cubicBezTo>
                    <a:pt x="30225" y="24820"/>
                    <a:pt x="29504" y="28000"/>
                    <a:pt x="28117" y="30907"/>
                  </a:cubicBezTo>
                  <a:lnTo>
                    <a:pt x="8625" y="2160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44" name="Arc 62"/>
            <p:cNvSpPr>
              <a:spLocks noChangeAspect="1"/>
            </p:cNvSpPr>
            <p:nvPr/>
          </p:nvSpPr>
          <p:spPr bwMode="auto">
            <a:xfrm rot="13816230" flipH="1">
              <a:off x="4144" y="2906"/>
              <a:ext cx="164" cy="132"/>
            </a:xfrm>
            <a:custGeom>
              <a:avLst/>
              <a:gdLst>
                <a:gd name="G0" fmla="+- 0 0 0"/>
                <a:gd name="G1" fmla="+- 20345 0 0"/>
                <a:gd name="G2" fmla="+- 21600 0 0"/>
                <a:gd name="T0" fmla="*/ 7256 w 21600"/>
                <a:gd name="T1" fmla="*/ 0 h 20345"/>
                <a:gd name="T2" fmla="*/ 21600 w 21600"/>
                <a:gd name="T3" fmla="*/ 20345 h 20345"/>
                <a:gd name="T4" fmla="*/ 0 w 21600"/>
                <a:gd name="T5" fmla="*/ 20345 h 20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345" fill="none" extrusionOk="0">
                  <a:moveTo>
                    <a:pt x="7255" y="0"/>
                  </a:moveTo>
                  <a:cubicBezTo>
                    <a:pt x="15857" y="3067"/>
                    <a:pt x="21600" y="11213"/>
                    <a:pt x="21600" y="20345"/>
                  </a:cubicBezTo>
                </a:path>
                <a:path w="21600" h="20345" stroke="0" extrusionOk="0">
                  <a:moveTo>
                    <a:pt x="7255" y="0"/>
                  </a:moveTo>
                  <a:cubicBezTo>
                    <a:pt x="15857" y="3067"/>
                    <a:pt x="21600" y="11213"/>
                    <a:pt x="21600" y="20345"/>
                  </a:cubicBezTo>
                  <a:lnTo>
                    <a:pt x="0" y="20345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8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401"/>
                            </p:stCondLst>
                            <p:childTnLst>
                              <p:par>
                                <p:cTn id="8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401"/>
                            </p:stCondLst>
                            <p:childTnLst>
                              <p:par>
                                <p:cTn id="13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401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401"/>
                            </p:stCondLst>
                            <p:childTnLst>
                              <p:par>
                                <p:cTn id="23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8183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Критерии успеха: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Уметь классифицировать уравнения;</a:t>
            </a:r>
          </a:p>
          <a:p>
            <a:r>
              <a:rPr lang="ru-RU" sz="3200" dirty="0" smtClean="0"/>
              <a:t>Решать простейшие приведенные квадратные уравнений;</a:t>
            </a:r>
          </a:p>
          <a:p>
            <a:r>
              <a:rPr lang="ru-RU" sz="3200" dirty="0" smtClean="0"/>
              <a:t>Решать квадратные уравнения по формулам;</a:t>
            </a:r>
          </a:p>
          <a:p>
            <a:r>
              <a:rPr lang="ru-RU" sz="3200" dirty="0" smtClean="0"/>
              <a:t>Решать задачи с использованием квадратных уравнений.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8215370" cy="2428892"/>
          </a:xfrm>
        </p:spPr>
        <p:txBody>
          <a:bodyPr/>
          <a:lstStyle/>
          <a:p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«Математику уже затем учить надо, что она ум в порядок приводит» </a:t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				М.В.Ломоносов.</a:t>
            </a:r>
            <a:br>
              <a:rPr lang="ru-RU" sz="44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3357562"/>
            <a:ext cx="7772400" cy="2214578"/>
          </a:xfrm>
        </p:spPr>
        <p:txBody>
          <a:bodyPr>
            <a:noAutofit/>
          </a:bodyPr>
          <a:lstStyle/>
          <a:p>
            <a:endParaRPr lang="ru-RU" sz="4000" b="1" i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Величие человека – в его   способности мыслить</a:t>
            </a:r>
          </a:p>
          <a:p>
            <a:r>
              <a:rPr lang="ru-RU" sz="4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			Б.Паскаль</a:t>
            </a:r>
            <a:endParaRPr lang="ru-RU" sz="4000" b="1" i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14348" y="692150"/>
            <a:ext cx="7858180" cy="5308618"/>
          </a:xfrm>
        </p:spPr>
        <p:txBody>
          <a:bodyPr/>
          <a:lstStyle/>
          <a:p>
            <a:pPr>
              <a:buNone/>
            </a:pPr>
            <a:endParaRPr lang="ru-RU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</a:rPr>
              <a:t>	Квадратные </a:t>
            </a:r>
            <a:r>
              <a:rPr lang="ru-RU" sz="2800" dirty="0">
                <a:solidFill>
                  <a:schemeClr val="tx2"/>
                </a:solidFill>
              </a:rPr>
              <a:t>уравнения зародились очень давно. И их изучали во многих странах</a:t>
            </a:r>
            <a:r>
              <a:rPr lang="ru-RU" sz="2800" dirty="0" smtClean="0">
                <a:solidFill>
                  <a:schemeClr val="tx2"/>
                </a:solidFill>
              </a:rPr>
              <a:t>:</a:t>
            </a:r>
          </a:p>
          <a:p>
            <a:pPr>
              <a:buNone/>
            </a:pPr>
            <a:endParaRPr lang="ru-RU" sz="2800" dirty="0">
              <a:solidFill>
                <a:schemeClr val="tx2"/>
              </a:solidFill>
            </a:endParaRPr>
          </a:p>
          <a:p>
            <a:pPr lvl="1"/>
            <a:r>
              <a:rPr lang="ru-RU" dirty="0"/>
              <a:t>1)Вавилон</a:t>
            </a:r>
          </a:p>
          <a:p>
            <a:pPr lvl="1"/>
            <a:r>
              <a:rPr lang="ru-RU" dirty="0"/>
              <a:t>2)Индия</a:t>
            </a:r>
          </a:p>
          <a:p>
            <a:pPr lvl="1"/>
            <a:r>
              <a:rPr lang="ru-RU" dirty="0"/>
              <a:t>3)Азия</a:t>
            </a:r>
          </a:p>
          <a:p>
            <a:pPr lvl="1"/>
            <a:r>
              <a:rPr lang="ru-RU" dirty="0"/>
              <a:t>4)Европа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55307" name="Picture 11" descr="13710983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011863" y="3213100"/>
            <a:ext cx="1889125" cy="18891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"/>
                                        <p:tgtEl>
                                          <p:spTgt spid="55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400" fill="hold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00" fill="hold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Квадратные уравнения в Древнем </a:t>
            </a:r>
            <a:r>
              <a:rPr lang="ru-RU" b="1" dirty="0" smtClean="0">
                <a:solidFill>
                  <a:schemeClr val="tx2"/>
                </a:solidFill>
              </a:rPr>
              <a:t>Вавилоне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57348" name="Picture 4" descr="ddiofa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55650" y="1844675"/>
            <a:ext cx="2951163" cy="3575050"/>
          </a:xfrm>
        </p:spPr>
      </p:pic>
      <p:sp>
        <p:nvSpPr>
          <p:cNvPr id="57350" name="Rectangle 6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endParaRPr lang="ru-RU" sz="2400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body" sz="half" idx="3"/>
          </p:nvPr>
        </p:nvSpPr>
        <p:spPr>
          <a:xfrm>
            <a:off x="3929058" y="1844675"/>
            <a:ext cx="4746630" cy="44640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Диофант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жил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предположительно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 tooltip="III век"/>
              </a:rPr>
              <a:t>		III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 tooltip="III век"/>
              </a:rPr>
              <a:t>веке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н. э. </a:t>
            </a:r>
          </a:p>
          <a:p>
            <a:pPr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	</a:t>
            </a:r>
            <a:r>
              <a:rPr lang="ru-RU" sz="2400" dirty="0" smtClean="0">
                <a:solidFill>
                  <a:srgbClr val="002060"/>
                </a:solidFill>
              </a:rPr>
              <a:t>В </a:t>
            </a:r>
            <a:r>
              <a:rPr lang="ru-RU" sz="2400" dirty="0">
                <a:solidFill>
                  <a:srgbClr val="002060"/>
                </a:solidFill>
              </a:rPr>
              <a:t>«Арифметике» Диофанта нет систематического изложения алгебры однако в ней содержится систематизированный ряд задач, сопровождаемых объяснениями и решаемых при помощи составления уравнений разных степеней.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7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73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73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73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71480"/>
            <a:ext cx="7600976" cy="11811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Квадратные уравнения в </a:t>
            </a:r>
            <a:r>
              <a:rPr lang="ru-RU" b="1" dirty="0" smtClean="0">
                <a:solidFill>
                  <a:schemeClr val="tx2"/>
                </a:solidFill>
              </a:rPr>
              <a:t>Индии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60421" name="Picture 5" descr="Aryabhata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71472" y="1643050"/>
            <a:ext cx="2590800" cy="2952750"/>
          </a:xfrm>
        </p:spPr>
      </p:pic>
      <p:sp>
        <p:nvSpPr>
          <p:cNvPr id="60423" name="Rectangle 7"/>
          <p:cNvSpPr>
            <a:spLocks noGrp="1" noChangeArrowheads="1"/>
          </p:cNvSpPr>
          <p:nvPr>
            <p:ph type="body" sz="half" idx="3"/>
          </p:nvPr>
        </p:nvSpPr>
        <p:spPr>
          <a:xfrm>
            <a:off x="785786" y="4786322"/>
            <a:ext cx="7696200" cy="1752600"/>
          </a:xfrm>
        </p:spPr>
        <p:txBody>
          <a:bodyPr>
            <a:normAutofit fontScale="92500" lnSpcReduction="10000"/>
          </a:bodyPr>
          <a:lstStyle/>
          <a:p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Задачи на квадратные уравнения встречаются уже в астрономическом трактате «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Ариабхаттиам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», составленном в 499 г. индийским математиком и астрономом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Ариабхаттой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Другой индийский ученый,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Брахмагупта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(VII в.), изложил общее правило решения квадратных уравнений, приведенных к единой канонической форме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:                                </a:t>
            </a:r>
            <a:r>
              <a:rPr lang="ru-RU" sz="19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ru-RU" sz="1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² 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bх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с, а&gt; 0. (1)</a:t>
            </a:r>
          </a:p>
          <a:p>
            <a:endParaRPr lang="ru-RU" sz="1400" dirty="0">
              <a:solidFill>
                <a:schemeClr val="tx2"/>
              </a:solidFill>
            </a:endParaRPr>
          </a:p>
        </p:txBody>
      </p:sp>
      <p:pic>
        <p:nvPicPr>
          <p:cNvPr id="60426" name="Picture 10" descr="3644_Brahmagupta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857884" y="1928802"/>
            <a:ext cx="2471737" cy="26638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0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"/>
                                        <p:tgtEl>
                                          <p:spTgt spid="60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60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60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"/>
                                        <p:tgtEl>
                                          <p:spTgt spid="60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60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60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00042"/>
            <a:ext cx="7600976" cy="1357322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tx2"/>
                </a:solidFill>
              </a:rPr>
              <a:t/>
            </a:r>
            <a:br>
              <a:rPr lang="ru-RU" sz="2400" dirty="0" smtClean="0">
                <a:solidFill>
                  <a:schemeClr val="tx2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	</a:t>
            </a:r>
            <a:r>
              <a:rPr lang="ru-RU" sz="31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Вот </a:t>
            </a:r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одна из задач знаменитого индийского математика XII в. </a:t>
            </a:r>
            <a:r>
              <a:rPr lang="ru-RU" sz="31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Бхаскары</a:t>
            </a:r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1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0034" y="5357826"/>
            <a:ext cx="6161117" cy="857256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«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Как солнце блеском своим затмевает звезды, так ученый человек затмит славу в народных собраниях, предлагая и решая алгебраические задачи». </a:t>
            </a:r>
          </a:p>
        </p:txBody>
      </p:sp>
      <p:graphicFrame>
        <p:nvGraphicFramePr>
          <p:cNvPr id="64532" name="Group 20"/>
          <p:cNvGraphicFramePr>
            <a:graphicFrameLocks noGrp="1"/>
          </p:cNvGraphicFramePr>
          <p:nvPr>
            <p:ph sz="quarter" idx="2"/>
          </p:nvPr>
        </p:nvGraphicFramePr>
        <p:xfrm>
          <a:off x="611188" y="1857365"/>
          <a:ext cx="7777162" cy="3217187"/>
        </p:xfrm>
        <a:graphic>
          <a:graphicData uri="http://schemas.openxmlformats.org/drawingml/2006/table">
            <a:tbl>
              <a:tblPr/>
              <a:tblGrid>
                <a:gridCol w="7777162"/>
              </a:tblGrid>
              <a:tr h="19768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«Обезьянок резвых стая                      А двенадцать по лианам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Всласть поевши, развлекалась            Стали прыгать, повисая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Их в квадрате часть восьмая                Сколько ж было обезьянок,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поляне забавлялась                          Ты скажи мне, в этой стае?»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Решение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Бхаскары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свидетельствует о том, что автор знал о двузначности корней квадратных уравнений.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26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4528" name="Picture 16" descr="шшшщшщ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2"/>
          <a:srcRect/>
          <a:stretch>
            <a:fillRect/>
          </a:stretch>
        </p:blipFill>
        <p:spPr>
          <a:xfrm>
            <a:off x="6804025" y="4797425"/>
            <a:ext cx="2089150" cy="14573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4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Квадратные уравнения </a:t>
            </a:r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>у </a:t>
            </a:r>
            <a:r>
              <a:rPr lang="ru-RU" b="1" dirty="0" err="1">
                <a:solidFill>
                  <a:schemeClr val="tx2"/>
                </a:solidFill>
              </a:rPr>
              <a:t>Аль-Хорезми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5720" y="1920085"/>
            <a:ext cx="4643470" cy="3652055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Автор насчитывает 6 видов уравнений, выражая их следующим образом: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«Квадраты равны корням»,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		             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е. 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ах² 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bх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«Квадраты равны числу», т. е. 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ах² 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с.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«Корни равны числу»,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е. 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ах = с.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«Квадраты и числа равны корням»,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		             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е. 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ах² 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с =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bх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«Квадраты и корни равны числу»,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		              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е. 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ах² 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bх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=с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«Корни и числа равны квадратам»,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		            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е.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bх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с == 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ах².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14283" y="5589588"/>
            <a:ext cx="8282018" cy="922337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  <a:buNone/>
            </a:pPr>
            <a:r>
              <a:rPr lang="ru-RU" sz="1800" dirty="0" smtClean="0"/>
              <a:t>	</a:t>
            </a:r>
            <a:r>
              <a:rPr lang="ru-RU" sz="2400" dirty="0" smtClean="0"/>
              <a:t>Трактат </a:t>
            </a:r>
            <a:r>
              <a:rPr lang="ru-RU" sz="2400" dirty="0" err="1"/>
              <a:t>Аль-Хорезми</a:t>
            </a:r>
            <a:r>
              <a:rPr lang="ru-RU" sz="2400" dirty="0"/>
              <a:t> является первой, дошедшей до нас книгой, в которой систематически изложена классификация квадратных уравнений и даны формулы их решения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67588" name="Picture 4" descr="no24_0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5572132" y="1357298"/>
            <a:ext cx="2854325" cy="3902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800" decel="100000"/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800" decel="100000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800" decel="100000"/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00" decel="100000" fill="hold"/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800" decel="100000"/>
                                        <p:tgtEl>
                                          <p:spTgt spid="67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800" decel="100000" fill="hold"/>
                                        <p:tgtEl>
                                          <p:spTgt spid="67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67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67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67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67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67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67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67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7" grpId="0" build="p"/>
      <p:bldP spid="67590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614</TotalTime>
  <Words>845</Words>
  <Application>Microsoft Office PowerPoint</Application>
  <PresentationFormat>Экран (4:3)</PresentationFormat>
  <Paragraphs>208</Paragraphs>
  <Slides>24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Поток</vt:lpstr>
      <vt:lpstr>Формула</vt:lpstr>
      <vt:lpstr>Тема «Решение квадратных уравнений»</vt:lpstr>
      <vt:lpstr>Цели и задачи урока:</vt:lpstr>
      <vt:lpstr>Критерии успеха:</vt:lpstr>
      <vt:lpstr>                   «Математику уже затем учить надо, что она ум в порядок приводит»      М.В.Ломоносов. </vt:lpstr>
      <vt:lpstr>Слайд 5</vt:lpstr>
      <vt:lpstr>Квадратные уравнения в Древнем Вавилоне</vt:lpstr>
      <vt:lpstr>Квадратные уравнения в Индии</vt:lpstr>
      <vt:lpstr>        Вот одна из задач знаменитого индийского математика XII в. Бхаскары. </vt:lpstr>
      <vt:lpstr>Квадратные уравнения  у Аль-Хорезми</vt:lpstr>
      <vt:lpstr>Квадратные уравнения в Европе XII-XVII в.</vt:lpstr>
      <vt:lpstr>Слайд 11</vt:lpstr>
      <vt:lpstr>Слайд 12</vt:lpstr>
      <vt:lpstr>Слайд 13</vt:lpstr>
      <vt:lpstr>Задание 1.  Провести классификацию уравнений по виду.</vt:lpstr>
      <vt:lpstr>Схема 1. Классификация уравнений по виду</vt:lpstr>
      <vt:lpstr>Проверка</vt:lpstr>
      <vt:lpstr>Схема 2. Связь между корнями квадратных уравнений и их коэффициентами.</vt:lpstr>
      <vt:lpstr>За 1 мин. решить максимальное количество уравнений.   Каждое верно решенное уравнение соответствует 1 баллу. </vt:lpstr>
      <vt:lpstr>Слайд 19</vt:lpstr>
      <vt:lpstr>Слайд 20</vt:lpstr>
      <vt:lpstr>Слайд 21</vt:lpstr>
      <vt:lpstr>Слайд 22</vt:lpstr>
      <vt:lpstr>Слайд 23</vt:lpstr>
      <vt:lpstr>Барометр настроения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«Решение квадратных уравнений»</dc:title>
  <dc:creator>Владелец</dc:creator>
  <cp:lastModifiedBy>user</cp:lastModifiedBy>
  <cp:revision>81</cp:revision>
  <dcterms:created xsi:type="dcterms:W3CDTF">2009-12-08T15:52:05Z</dcterms:created>
  <dcterms:modified xsi:type="dcterms:W3CDTF">2014-12-18T23:36:58Z</dcterms:modified>
</cp:coreProperties>
</file>