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3.xml" ContentType="application/vnd.openxmlformats-officedocument.theme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theme/theme4.xml" ContentType="application/vnd.openxmlformats-officedocument.theme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theme/theme5.xml" ContentType="application/vnd.openxmlformats-officedocument.theme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theme/theme6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5" r:id="rId3"/>
    <p:sldMasterId id="2147483690" r:id="rId4"/>
    <p:sldMasterId id="2147483705" r:id="rId5"/>
    <p:sldMasterId id="2147483720" r:id="rId6"/>
  </p:sldMasterIdLst>
  <p:sldIdLst>
    <p:sldId id="264" r:id="rId7"/>
    <p:sldId id="267" r:id="rId8"/>
    <p:sldId id="263" r:id="rId9"/>
    <p:sldId id="265" r:id="rId10"/>
    <p:sldId id="266" r:id="rId11"/>
    <p:sldId id="268" r:id="rId12"/>
    <p:sldId id="270" r:id="rId13"/>
    <p:sldId id="271" r:id="rId14"/>
    <p:sldId id="272" r:id="rId15"/>
    <p:sldId id="273" r:id="rId16"/>
    <p:sldId id="274" r:id="rId17"/>
    <p:sldId id="275" r:id="rId18"/>
    <p:sldId id="276" r:id="rId19"/>
    <p:sldId id="277" r:id="rId20"/>
    <p:sldId id="278" r:id="rId21"/>
    <p:sldId id="279" r:id="rId22"/>
    <p:sldId id="280" r:id="rId23"/>
    <p:sldId id="281" r:id="rId24"/>
    <p:sldId id="282" r:id="rId25"/>
    <p:sldId id="283" r:id="rId26"/>
    <p:sldId id="284" r:id="rId27"/>
    <p:sldId id="289" r:id="rId28"/>
    <p:sldId id="269" r:id="rId29"/>
    <p:sldId id="285" r:id="rId30"/>
    <p:sldId id="288" r:id="rId31"/>
    <p:sldId id="286" r:id="rId32"/>
    <p:sldId id="287" r:id="rId33"/>
    <p:sldId id="290" r:id="rId34"/>
    <p:sldId id="291" r:id="rId3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452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slide" Target="slides/slide20.xml"/><Relationship Id="rId39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5.xml"/><Relationship Id="rId34" Type="http://schemas.openxmlformats.org/officeDocument/2006/relationships/slide" Target="slides/slide28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33" Type="http://schemas.openxmlformats.org/officeDocument/2006/relationships/slide" Target="slides/slide27.xml"/><Relationship Id="rId38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slide" Target="slides/slide23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openxmlformats.org/officeDocument/2006/relationships/slide" Target="slides/slide26.xml"/><Relationship Id="rId37" Type="http://schemas.openxmlformats.org/officeDocument/2006/relationships/viewProps" Target="view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slide" Target="slides/slide22.xml"/><Relationship Id="rId36" Type="http://schemas.openxmlformats.org/officeDocument/2006/relationships/presProps" Target="presProps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slide" Target="slides/slide2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slide" Target="slides/slide21.xml"/><Relationship Id="rId30" Type="http://schemas.openxmlformats.org/officeDocument/2006/relationships/slide" Target="slides/slide24.xml"/><Relationship Id="rId35" Type="http://schemas.openxmlformats.org/officeDocument/2006/relationships/slide" Target="slides/slide2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41BDA73-A509-42E4-B3DD-C47199C9DB6C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392463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DEFA50B-99F6-4854-BDAD-9B7F659942D5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56981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27B41EB-FE2E-4FDA-A185-6F6FEDC2C08B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954796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33326F9-D94B-4199-A43D-EEB53FE21903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597000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460B99F-B1A1-416A-A189-1B136AF1A24B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692934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8697E6B-E22C-4A0B-9462-C6EB6D0FE2A4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563444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B4676A8-3276-4394-8321-29363CFB4DFD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250537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90BBD34-DBA8-4468-B312-DAD735D6886C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2427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D8A2D6E-B01D-42DF-9D11-2A85C8001F6D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525894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2A6B01F-D17B-4ED1-89FC-C1A035098077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967799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97D206A-575F-44E8-A5E7-6EAD22F22ACA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848586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dgm" preserve="1">
  <p:cSld name="Заголовок, схема или организационная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SmartArt 2"/>
          <p:cNvSpPr>
            <a:spLocks noGrp="1"/>
          </p:cNvSpPr>
          <p:nvPr>
            <p:ph type="dgm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ru-RU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10009C2-4DA0-4368-B9F7-F2B05BB7B17F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967392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ru-RU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A6623F4-DB7A-425F-95C1-FEF8DEB05C79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064832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Заголовок и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иаграмма 2"/>
          <p:cNvSpPr>
            <a:spLocks noGrp="1"/>
          </p:cNvSpPr>
          <p:nvPr>
            <p:ph type="chart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ru-RU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9AE2EE9-6F5F-4506-920D-B6C3187946F7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022554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41BDA73-A509-42E4-B3DD-C47199C9DB6C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46321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DEFA50B-99F6-4854-BDAD-9B7F659942D5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592951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27B41EB-FE2E-4FDA-A185-6F6FEDC2C08B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9237152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33326F9-D94B-4199-A43D-EEB53FE21903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06935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460B99F-B1A1-416A-A189-1B136AF1A24B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300549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8697E6B-E22C-4A0B-9462-C6EB6D0FE2A4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885078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B4676A8-3276-4394-8321-29363CFB4DFD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602771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90BBD34-DBA8-4468-B312-DAD735D6886C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486176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D8A2D6E-B01D-42DF-9D11-2A85C8001F6D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9682907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2A6B01F-D17B-4ED1-89FC-C1A035098077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9033466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97D206A-575F-44E8-A5E7-6EAD22F22ACA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3482012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dgm" preserve="1">
  <p:cSld name="Заголовок, схема или организационная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SmartArt 2"/>
          <p:cNvSpPr>
            <a:spLocks noGrp="1"/>
          </p:cNvSpPr>
          <p:nvPr>
            <p:ph type="dgm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ru-RU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10009C2-4DA0-4368-B9F7-F2B05BB7B17F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9815402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ru-RU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A6623F4-DB7A-425F-95C1-FEF8DEB05C79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4257122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Заголовок и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иаграмма 2"/>
          <p:cNvSpPr>
            <a:spLocks noGrp="1"/>
          </p:cNvSpPr>
          <p:nvPr>
            <p:ph type="chart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ru-RU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9AE2EE9-6F5F-4506-920D-B6C3187946F7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11694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29.11.2014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41BDA73-A509-42E4-B3DD-C47199C9DB6C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393530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DEFA50B-99F6-4854-BDAD-9B7F659942D5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9899507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27B41EB-FE2E-4FDA-A185-6F6FEDC2C08B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583871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33326F9-D94B-4199-A43D-EEB53FE21903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1855956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460B99F-B1A1-416A-A189-1B136AF1A24B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3105400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8697E6B-E22C-4A0B-9462-C6EB6D0FE2A4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2759220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B4676A8-3276-4394-8321-29363CFB4DFD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3856597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90BBD34-DBA8-4468-B312-DAD735D6886C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1981847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D8A2D6E-B01D-42DF-9D11-2A85C8001F6D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353214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2A6B01F-D17B-4ED1-89FC-C1A035098077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28697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29.11.2014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97D206A-575F-44E8-A5E7-6EAD22F22ACA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5642139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dgm" preserve="1">
  <p:cSld name="Заголовок, схема или организационная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SmartArt 2"/>
          <p:cNvSpPr>
            <a:spLocks noGrp="1"/>
          </p:cNvSpPr>
          <p:nvPr>
            <p:ph type="dgm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ru-RU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10009C2-4DA0-4368-B9F7-F2B05BB7B17F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0606490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ru-RU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A6623F4-DB7A-425F-95C1-FEF8DEB05C79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8822347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Заголовок и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иаграмма 2"/>
          <p:cNvSpPr>
            <a:spLocks noGrp="1"/>
          </p:cNvSpPr>
          <p:nvPr>
            <p:ph type="chart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ru-RU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9AE2EE9-6F5F-4506-920D-B6C3187946F7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3771793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41BDA73-A509-42E4-B3DD-C47199C9DB6C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7929370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DEFA50B-99F6-4854-BDAD-9B7F659942D5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142293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27B41EB-FE2E-4FDA-A185-6F6FEDC2C08B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280775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33326F9-D94B-4199-A43D-EEB53FE21903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4716982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460B99F-B1A1-416A-A189-1B136AF1A24B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5985256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8697E6B-E22C-4A0B-9462-C6EB6D0FE2A4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97599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29.11.2014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B4676A8-3276-4394-8321-29363CFB4DFD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3771757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90BBD34-DBA8-4468-B312-DAD735D6886C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0640111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D8A2D6E-B01D-42DF-9D11-2A85C8001F6D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790285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2A6B01F-D17B-4ED1-89FC-C1A035098077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7209282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97D206A-575F-44E8-A5E7-6EAD22F22ACA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2614258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dgm" preserve="1">
  <p:cSld name="Заголовок, схема или организационная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SmartArt 2"/>
          <p:cNvSpPr>
            <a:spLocks noGrp="1"/>
          </p:cNvSpPr>
          <p:nvPr>
            <p:ph type="dgm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ru-RU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10009C2-4DA0-4368-B9F7-F2B05BB7B17F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8257554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ru-RU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A6623F4-DB7A-425F-95C1-FEF8DEB05C79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4814083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Заголовок и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иаграмма 2"/>
          <p:cNvSpPr>
            <a:spLocks noGrp="1"/>
          </p:cNvSpPr>
          <p:nvPr>
            <p:ph type="chart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ru-RU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9AE2EE9-6F5F-4506-920D-B6C3187946F7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375235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5F0D6F9-F340-48D2-B3EC-B37C3D978087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6012532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4CA44EA-E619-4DD7-82E3-2BEE103FB2F1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72602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29.11.2014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0B58353-BD5D-4D0A-84F2-5FCA80FF15D4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6037201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642CFF-A23E-4A4F-B8AE-276F1E926967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7845955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9FF77E-B7F2-49CB-8724-C2BA4A00E612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4848101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9EE5633-0437-4244-AB57-71145EE56CD0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8516514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9776CB5-EF65-45E7-ACCA-865D2867D1BC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6486016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930CC5D-5094-424F-9406-E7C5C4AF2B19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1032758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54A36E9-CBEB-48F1-94E3-8F809274B9A1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8415379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0A1973B-B197-45AF-8143-FAE25470D349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2942252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0301E97-0E0F-4899-A101-D0DCA699F10B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1203624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dgm" preserve="1">
  <p:cSld name="Заголовок, схема или организационная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SmartArt 2"/>
          <p:cNvSpPr>
            <a:spLocks noGrp="1"/>
          </p:cNvSpPr>
          <p:nvPr>
            <p:ph type="dgm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ru-RU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9A8135A-5954-4C08-AAF1-03F87F799C24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79273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29.11.2014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ru-RU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C4A973E-826C-431A-A3F8-01E89E54D02B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2465923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Заголовок и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иаграмма 2"/>
          <p:cNvSpPr>
            <a:spLocks noGrp="1"/>
          </p:cNvSpPr>
          <p:nvPr>
            <p:ph type="chart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ru-RU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9CF8C47-7D65-4115-8228-D1D5163D9691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23213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29.11.2014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6" Type="http://schemas.openxmlformats.org/officeDocument/2006/relationships/image" Target="../media/image1.jpg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theme" Target="../theme/theme2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3.xml"/><Relationship Id="rId13" Type="http://schemas.openxmlformats.org/officeDocument/2006/relationships/slideLayout" Target="../slideLayouts/slideLayout38.xml"/><Relationship Id="rId3" Type="http://schemas.openxmlformats.org/officeDocument/2006/relationships/slideLayout" Target="../slideLayouts/slideLayout28.xml"/><Relationship Id="rId7" Type="http://schemas.openxmlformats.org/officeDocument/2006/relationships/slideLayout" Target="../slideLayouts/slideLayout32.xml"/><Relationship Id="rId12" Type="http://schemas.openxmlformats.org/officeDocument/2006/relationships/slideLayout" Target="../slideLayouts/slideLayout37.xml"/><Relationship Id="rId2" Type="http://schemas.openxmlformats.org/officeDocument/2006/relationships/slideLayout" Target="../slideLayouts/slideLayout27.xml"/><Relationship Id="rId16" Type="http://schemas.openxmlformats.org/officeDocument/2006/relationships/image" Target="../media/image1.jpg"/><Relationship Id="rId1" Type="http://schemas.openxmlformats.org/officeDocument/2006/relationships/slideLayout" Target="../slideLayouts/slideLayout26.xml"/><Relationship Id="rId6" Type="http://schemas.openxmlformats.org/officeDocument/2006/relationships/slideLayout" Target="../slideLayouts/slideLayout31.xml"/><Relationship Id="rId11" Type="http://schemas.openxmlformats.org/officeDocument/2006/relationships/slideLayout" Target="../slideLayouts/slideLayout36.xml"/><Relationship Id="rId5" Type="http://schemas.openxmlformats.org/officeDocument/2006/relationships/slideLayout" Target="../slideLayouts/slideLayout30.xml"/><Relationship Id="rId15" Type="http://schemas.openxmlformats.org/officeDocument/2006/relationships/theme" Target="../theme/theme3.xml"/><Relationship Id="rId10" Type="http://schemas.openxmlformats.org/officeDocument/2006/relationships/slideLayout" Target="../slideLayouts/slideLayout35.xml"/><Relationship Id="rId4" Type="http://schemas.openxmlformats.org/officeDocument/2006/relationships/slideLayout" Target="../slideLayouts/slideLayout29.xml"/><Relationship Id="rId9" Type="http://schemas.openxmlformats.org/officeDocument/2006/relationships/slideLayout" Target="../slideLayouts/slideLayout34.xml"/><Relationship Id="rId14" Type="http://schemas.openxmlformats.org/officeDocument/2006/relationships/slideLayout" Target="../slideLayouts/slideLayout39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7.xml"/><Relationship Id="rId13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2.xml"/><Relationship Id="rId7" Type="http://schemas.openxmlformats.org/officeDocument/2006/relationships/slideLayout" Target="../slideLayouts/slideLayout46.xml"/><Relationship Id="rId12" Type="http://schemas.openxmlformats.org/officeDocument/2006/relationships/slideLayout" Target="../slideLayouts/slideLayout51.xml"/><Relationship Id="rId2" Type="http://schemas.openxmlformats.org/officeDocument/2006/relationships/slideLayout" Target="../slideLayouts/slideLayout41.xml"/><Relationship Id="rId16" Type="http://schemas.openxmlformats.org/officeDocument/2006/relationships/image" Target="../media/image1.jpg"/><Relationship Id="rId1" Type="http://schemas.openxmlformats.org/officeDocument/2006/relationships/slideLayout" Target="../slideLayouts/slideLayout40.xml"/><Relationship Id="rId6" Type="http://schemas.openxmlformats.org/officeDocument/2006/relationships/slideLayout" Target="../slideLayouts/slideLayout45.xml"/><Relationship Id="rId11" Type="http://schemas.openxmlformats.org/officeDocument/2006/relationships/slideLayout" Target="../slideLayouts/slideLayout50.xml"/><Relationship Id="rId5" Type="http://schemas.openxmlformats.org/officeDocument/2006/relationships/slideLayout" Target="../slideLayouts/slideLayout44.xml"/><Relationship Id="rId15" Type="http://schemas.openxmlformats.org/officeDocument/2006/relationships/theme" Target="../theme/theme4.xml"/><Relationship Id="rId10" Type="http://schemas.openxmlformats.org/officeDocument/2006/relationships/slideLayout" Target="../slideLayouts/slideLayout49.xml"/><Relationship Id="rId4" Type="http://schemas.openxmlformats.org/officeDocument/2006/relationships/slideLayout" Target="../slideLayouts/slideLayout43.xml"/><Relationship Id="rId9" Type="http://schemas.openxmlformats.org/officeDocument/2006/relationships/slideLayout" Target="../slideLayouts/slideLayout48.xml"/><Relationship Id="rId14" Type="http://schemas.openxmlformats.org/officeDocument/2006/relationships/slideLayout" Target="../slideLayouts/slideLayout53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1.xml"/><Relationship Id="rId13" Type="http://schemas.openxmlformats.org/officeDocument/2006/relationships/slideLayout" Target="../slideLayouts/slideLayout66.xml"/><Relationship Id="rId3" Type="http://schemas.openxmlformats.org/officeDocument/2006/relationships/slideLayout" Target="../slideLayouts/slideLayout56.xml"/><Relationship Id="rId7" Type="http://schemas.openxmlformats.org/officeDocument/2006/relationships/slideLayout" Target="../slideLayouts/slideLayout60.xml"/><Relationship Id="rId12" Type="http://schemas.openxmlformats.org/officeDocument/2006/relationships/slideLayout" Target="../slideLayouts/slideLayout65.xml"/><Relationship Id="rId2" Type="http://schemas.openxmlformats.org/officeDocument/2006/relationships/slideLayout" Target="../slideLayouts/slideLayout55.xml"/><Relationship Id="rId16" Type="http://schemas.openxmlformats.org/officeDocument/2006/relationships/image" Target="../media/image1.jpg"/><Relationship Id="rId1" Type="http://schemas.openxmlformats.org/officeDocument/2006/relationships/slideLayout" Target="../slideLayouts/slideLayout54.xml"/><Relationship Id="rId6" Type="http://schemas.openxmlformats.org/officeDocument/2006/relationships/slideLayout" Target="../slideLayouts/slideLayout59.xml"/><Relationship Id="rId11" Type="http://schemas.openxmlformats.org/officeDocument/2006/relationships/slideLayout" Target="../slideLayouts/slideLayout64.xml"/><Relationship Id="rId5" Type="http://schemas.openxmlformats.org/officeDocument/2006/relationships/slideLayout" Target="../slideLayouts/slideLayout58.xml"/><Relationship Id="rId15" Type="http://schemas.openxmlformats.org/officeDocument/2006/relationships/theme" Target="../theme/theme5.xml"/><Relationship Id="rId10" Type="http://schemas.openxmlformats.org/officeDocument/2006/relationships/slideLayout" Target="../slideLayouts/slideLayout63.xml"/><Relationship Id="rId4" Type="http://schemas.openxmlformats.org/officeDocument/2006/relationships/slideLayout" Target="../slideLayouts/slideLayout57.xml"/><Relationship Id="rId9" Type="http://schemas.openxmlformats.org/officeDocument/2006/relationships/slideLayout" Target="../slideLayouts/slideLayout62.xml"/><Relationship Id="rId14" Type="http://schemas.openxmlformats.org/officeDocument/2006/relationships/slideLayout" Target="../slideLayouts/slideLayout67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5.xml"/><Relationship Id="rId13" Type="http://schemas.openxmlformats.org/officeDocument/2006/relationships/slideLayout" Target="../slideLayouts/slideLayout80.xml"/><Relationship Id="rId3" Type="http://schemas.openxmlformats.org/officeDocument/2006/relationships/slideLayout" Target="../slideLayouts/slideLayout70.xml"/><Relationship Id="rId7" Type="http://schemas.openxmlformats.org/officeDocument/2006/relationships/slideLayout" Target="../slideLayouts/slideLayout74.xml"/><Relationship Id="rId12" Type="http://schemas.openxmlformats.org/officeDocument/2006/relationships/slideLayout" Target="../slideLayouts/slideLayout79.xml"/><Relationship Id="rId2" Type="http://schemas.openxmlformats.org/officeDocument/2006/relationships/slideLayout" Target="../slideLayouts/slideLayout69.xml"/><Relationship Id="rId16" Type="http://schemas.openxmlformats.org/officeDocument/2006/relationships/image" Target="../media/image1.jpg"/><Relationship Id="rId1" Type="http://schemas.openxmlformats.org/officeDocument/2006/relationships/slideLayout" Target="../slideLayouts/slideLayout68.xml"/><Relationship Id="rId6" Type="http://schemas.openxmlformats.org/officeDocument/2006/relationships/slideLayout" Target="../slideLayouts/slideLayout73.xml"/><Relationship Id="rId11" Type="http://schemas.openxmlformats.org/officeDocument/2006/relationships/slideLayout" Target="../slideLayouts/slideLayout78.xml"/><Relationship Id="rId5" Type="http://schemas.openxmlformats.org/officeDocument/2006/relationships/slideLayout" Target="../slideLayouts/slideLayout72.xml"/><Relationship Id="rId15" Type="http://schemas.openxmlformats.org/officeDocument/2006/relationships/theme" Target="../theme/theme6.xml"/><Relationship Id="rId10" Type="http://schemas.openxmlformats.org/officeDocument/2006/relationships/slideLayout" Target="../slideLayouts/slideLayout77.xml"/><Relationship Id="rId4" Type="http://schemas.openxmlformats.org/officeDocument/2006/relationships/slideLayout" Target="../slideLayouts/slideLayout71.xml"/><Relationship Id="rId9" Type="http://schemas.openxmlformats.org/officeDocument/2006/relationships/slideLayout" Target="../slideLayouts/slideLayout76.xml"/><Relationship Id="rId14" Type="http://schemas.openxmlformats.org/officeDocument/2006/relationships/slideLayout" Target="../slideLayouts/slideLayout8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29.11.2014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6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 smtClean="0">
                <a:solidFill>
                  <a:schemeClr val="tx1"/>
                </a:solidFill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>
                <a:solidFill>
                  <a:schemeClr val="tx1"/>
                </a:solidFill>
                <a:latin typeface="Arial" charset="0"/>
              </a:defRPr>
            </a:lvl1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>
                <a:solidFill>
                  <a:schemeClr val="tx1"/>
                </a:solidFill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E505A73-EE2D-4D9F-87DA-2AFEB3FDA2A0}" type="slidenum">
              <a:rPr lang="ru-RU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11181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6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 smtClean="0">
                <a:solidFill>
                  <a:schemeClr val="tx1"/>
                </a:solidFill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>
                <a:solidFill>
                  <a:schemeClr val="tx1"/>
                </a:solidFill>
                <a:latin typeface="Arial" charset="0"/>
              </a:defRPr>
            </a:lvl1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>
                <a:solidFill>
                  <a:schemeClr val="tx1"/>
                </a:solidFill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E505A73-EE2D-4D9F-87DA-2AFEB3FDA2A0}" type="slidenum">
              <a:rPr lang="ru-RU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35112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77" r:id="rId2"/>
    <p:sldLayoutId id="2147483678" r:id="rId3"/>
    <p:sldLayoutId id="2147483679" r:id="rId4"/>
    <p:sldLayoutId id="2147483680" r:id="rId5"/>
    <p:sldLayoutId id="2147483681" r:id="rId6"/>
    <p:sldLayoutId id="2147483682" r:id="rId7"/>
    <p:sldLayoutId id="2147483683" r:id="rId8"/>
    <p:sldLayoutId id="2147483684" r:id="rId9"/>
    <p:sldLayoutId id="2147483685" r:id="rId10"/>
    <p:sldLayoutId id="2147483686" r:id="rId11"/>
    <p:sldLayoutId id="2147483687" r:id="rId12"/>
    <p:sldLayoutId id="2147483688" r:id="rId13"/>
    <p:sldLayoutId id="2147483689" r:id="rId14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6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 smtClean="0">
                <a:solidFill>
                  <a:schemeClr val="tx1"/>
                </a:solidFill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>
                <a:solidFill>
                  <a:schemeClr val="tx1"/>
                </a:solidFill>
                <a:latin typeface="Arial" charset="0"/>
              </a:defRPr>
            </a:lvl1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>
                <a:solidFill>
                  <a:schemeClr val="tx1"/>
                </a:solidFill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E505A73-EE2D-4D9F-87DA-2AFEB3FDA2A0}" type="slidenum">
              <a:rPr lang="ru-RU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72347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3" r:id="rId3"/>
    <p:sldLayoutId id="2147483694" r:id="rId4"/>
    <p:sldLayoutId id="2147483695" r:id="rId5"/>
    <p:sldLayoutId id="2147483696" r:id="rId6"/>
    <p:sldLayoutId id="2147483697" r:id="rId7"/>
    <p:sldLayoutId id="2147483698" r:id="rId8"/>
    <p:sldLayoutId id="2147483699" r:id="rId9"/>
    <p:sldLayoutId id="2147483700" r:id="rId10"/>
    <p:sldLayoutId id="2147483701" r:id="rId11"/>
    <p:sldLayoutId id="2147483702" r:id="rId12"/>
    <p:sldLayoutId id="2147483703" r:id="rId13"/>
    <p:sldLayoutId id="2147483704" r:id="rId14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6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 smtClean="0">
                <a:solidFill>
                  <a:schemeClr val="tx1"/>
                </a:solidFill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>
                <a:solidFill>
                  <a:schemeClr val="tx1"/>
                </a:solidFill>
                <a:latin typeface="Arial" charset="0"/>
              </a:defRPr>
            </a:lvl1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>
                <a:solidFill>
                  <a:schemeClr val="tx1"/>
                </a:solidFill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E505A73-EE2D-4D9F-87DA-2AFEB3FDA2A0}" type="slidenum">
              <a:rPr lang="ru-RU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19288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6" r:id="rId1"/>
    <p:sldLayoutId id="2147483707" r:id="rId2"/>
    <p:sldLayoutId id="2147483708" r:id="rId3"/>
    <p:sldLayoutId id="2147483709" r:id="rId4"/>
    <p:sldLayoutId id="2147483710" r:id="rId5"/>
    <p:sldLayoutId id="2147483711" r:id="rId6"/>
    <p:sldLayoutId id="2147483712" r:id="rId7"/>
    <p:sldLayoutId id="2147483713" r:id="rId8"/>
    <p:sldLayoutId id="2147483714" r:id="rId9"/>
    <p:sldLayoutId id="2147483715" r:id="rId10"/>
    <p:sldLayoutId id="2147483716" r:id="rId11"/>
    <p:sldLayoutId id="2147483717" r:id="rId12"/>
    <p:sldLayoutId id="2147483718" r:id="rId13"/>
    <p:sldLayoutId id="2147483719" r:id="rId14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6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 smtClean="0">
                <a:solidFill>
                  <a:schemeClr val="tx1"/>
                </a:solidFill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>
                <a:solidFill>
                  <a:schemeClr val="tx1"/>
                </a:solidFill>
                <a:latin typeface="Arial" charset="0"/>
              </a:defRPr>
            </a:lvl1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>
                <a:solidFill>
                  <a:schemeClr val="tx1"/>
                </a:solidFill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98F0111-074B-4513-B9A9-B59A2AB341B1}" type="slidenum">
              <a:rPr lang="ru-RU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48666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  <p:sldLayoutId id="2147483732" r:id="rId12"/>
    <p:sldLayoutId id="2147483733" r:id="rId13"/>
    <p:sldLayoutId id="2147483734" r:id="rId14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41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9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9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3.xml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jpeg"/><Relationship Id="rId3" Type="http://schemas.openxmlformats.org/officeDocument/2006/relationships/image" Target="../media/image29.jpeg"/><Relationship Id="rId7" Type="http://schemas.openxmlformats.org/officeDocument/2006/relationships/image" Target="../media/image33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3.xml"/><Relationship Id="rId6" Type="http://schemas.openxmlformats.org/officeDocument/2006/relationships/image" Target="../media/image32.jpeg"/><Relationship Id="rId5" Type="http://schemas.openxmlformats.org/officeDocument/2006/relationships/image" Target="../media/image31.jpeg"/><Relationship Id="rId4" Type="http://schemas.openxmlformats.org/officeDocument/2006/relationships/image" Target="../media/image30.jpeg"/><Relationship Id="rId9" Type="http://schemas.openxmlformats.org/officeDocument/2006/relationships/image" Target="../media/image35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69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69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8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9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69.xml"/><Relationship Id="rId5" Type="http://schemas.openxmlformats.org/officeDocument/2006/relationships/image" Target="../media/image42.jpeg"/><Relationship Id="rId4" Type="http://schemas.openxmlformats.org/officeDocument/2006/relationships/image" Target="../media/image41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7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7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emf"/><Relationship Id="rId1" Type="http://schemas.openxmlformats.org/officeDocument/2006/relationships/slideLayout" Target="../slideLayouts/slideLayout13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13.xml"/><Relationship Id="rId6" Type="http://schemas.microsoft.com/office/2007/relationships/hdphoto" Target="../media/hdphoto4.wdp"/><Relationship Id="rId5" Type="http://schemas.openxmlformats.org/officeDocument/2006/relationships/image" Target="../media/image49.png"/><Relationship Id="rId4" Type="http://schemas.microsoft.com/office/2007/relationships/hdphoto" Target="../media/hdphoto3.wd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9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45" name="Picture 5" descr="http://www.inform.kz/fotoarticles/2012100208443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5139763" cy="31409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6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39762" y="0"/>
            <a:ext cx="3991110" cy="31409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8" name="Picture 8" descr="http://kazprofmet.kz/ckfinder/userfiles/images/250px-%D0%90%D0%97%D0%A41(1)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26852" y="3140968"/>
            <a:ext cx="4904020" cy="37270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9" name="Picture 9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111073"/>
            <a:ext cx="4239827" cy="37170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374697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Rectangle 8"/>
          <p:cNvSpPr>
            <a:spLocks noGrp="1" noChangeArrowheads="1"/>
          </p:cNvSpPr>
          <p:nvPr>
            <p:ph type="title"/>
          </p:nvPr>
        </p:nvSpPr>
        <p:spPr>
          <a:xfrm>
            <a:off x="457200" y="188913"/>
            <a:ext cx="8229600" cy="503237"/>
          </a:xfrm>
        </p:spPr>
        <p:txBody>
          <a:bodyPr/>
          <a:lstStyle/>
          <a:p>
            <a:pPr eaLnBrk="1" hangingPunct="1"/>
            <a:r>
              <a:rPr lang="ru-RU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Добыча и обогащение железной руды</a:t>
            </a:r>
          </a:p>
        </p:txBody>
      </p:sp>
      <p:pic>
        <p:nvPicPr>
          <p:cNvPr id="9220" name="Picture 1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3800" y="836613"/>
            <a:ext cx="3671888" cy="2363787"/>
          </a:xfrm>
          <a:prstGeom prst="rect">
            <a:avLst/>
          </a:prstGeom>
          <a:noFill/>
          <a:ln w="57150" cmpd="thickThin" algn="ctr">
            <a:solidFill>
              <a:schemeClr val="bg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1" name="Picture 1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836613"/>
            <a:ext cx="3602038" cy="2379662"/>
          </a:xfrm>
          <a:prstGeom prst="rect">
            <a:avLst/>
          </a:prstGeom>
          <a:noFill/>
          <a:ln w="57150" cmpd="thickThin" algn="ctr">
            <a:solidFill>
              <a:schemeClr val="bg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2" name="Picture 1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163" y="4149725"/>
            <a:ext cx="3295650" cy="2422525"/>
          </a:xfrm>
          <a:prstGeom prst="rect">
            <a:avLst/>
          </a:prstGeom>
          <a:noFill/>
          <a:ln w="57150" cmpd="thinThick" algn="ctr">
            <a:solidFill>
              <a:schemeClr val="bg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3" name="Picture 1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875" y="2852738"/>
            <a:ext cx="3241675" cy="2278062"/>
          </a:xfrm>
          <a:prstGeom prst="rect">
            <a:avLst/>
          </a:prstGeom>
          <a:noFill/>
          <a:ln w="57150" cmpd="thinThick" algn="ctr">
            <a:solidFill>
              <a:schemeClr val="bg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4" name="Picture 1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4365625"/>
            <a:ext cx="3097212" cy="2181225"/>
          </a:xfrm>
          <a:prstGeom prst="rect">
            <a:avLst/>
          </a:prstGeom>
          <a:noFill/>
          <a:ln w="57150" cmpd="thickThin" algn="ctr">
            <a:solidFill>
              <a:schemeClr val="bg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649360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Rectangle 6"/>
          <p:cNvSpPr>
            <a:spLocks noChangeArrowheads="1"/>
          </p:cNvSpPr>
          <p:nvPr/>
        </p:nvSpPr>
        <p:spPr bwMode="auto">
          <a:xfrm>
            <a:off x="1331913" y="620713"/>
            <a:ext cx="6840537" cy="1419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ru-RU" sz="4000" smtClean="0">
              <a:solidFill>
                <a:srgbClr val="000000"/>
              </a:solidFill>
            </a:endParaRPr>
          </a:p>
        </p:txBody>
      </p:sp>
      <p:sp>
        <p:nvSpPr>
          <p:cNvPr id="67594" name="AutoShape 10"/>
          <p:cNvSpPr>
            <a:spLocks noGrp="1" noChangeArrowheads="1"/>
          </p:cNvSpPr>
          <p:nvPr>
            <p:ph type="body" idx="4294967295"/>
          </p:nvPr>
        </p:nvSpPr>
        <p:spPr bwMode="gray">
          <a:xfrm>
            <a:off x="539750" y="620713"/>
            <a:ext cx="8085138" cy="792162"/>
          </a:xfrm>
          <a:prstGeom prst="roundRect">
            <a:avLst>
              <a:gd name="adj" fmla="val 9106"/>
            </a:avLst>
          </a:prstGeom>
          <a:gradFill rotWithShape="1">
            <a:gsLst>
              <a:gs pos="0">
                <a:schemeClr val="accent2"/>
              </a:gs>
              <a:gs pos="100000">
                <a:schemeClr val="accent2">
                  <a:gamma/>
                  <a:tint val="69804"/>
                  <a:invGamma/>
                </a:schemeClr>
              </a:gs>
            </a:gsLst>
            <a:lin ang="5400000" scaled="1"/>
          </a:gradFill>
          <a:ln w="25400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pPr algn="ctr">
              <a:spcBef>
                <a:spcPct val="0"/>
              </a:spcBef>
              <a:buFontTx/>
              <a:buNone/>
              <a:defRPr/>
            </a:pPr>
            <a:r>
              <a:rPr lang="ru-RU" b="1" smtClean="0">
                <a:solidFill>
                  <a:schemeClr val="bg1"/>
                </a:solidFill>
              </a:rPr>
              <a:t>Типы металлургических предприятий</a:t>
            </a:r>
            <a:endParaRPr lang="en-US" b="1" smtClean="0">
              <a:solidFill>
                <a:schemeClr val="bg1"/>
              </a:solidFill>
            </a:endParaRPr>
          </a:p>
        </p:txBody>
      </p:sp>
      <p:sp>
        <p:nvSpPr>
          <p:cNvPr id="67596" name="AutoShape 12"/>
          <p:cNvSpPr>
            <a:spLocks noChangeArrowheads="1"/>
          </p:cNvSpPr>
          <p:nvPr/>
        </p:nvSpPr>
        <p:spPr bwMode="gray">
          <a:xfrm>
            <a:off x="323850" y="2276475"/>
            <a:ext cx="3168650" cy="990600"/>
          </a:xfrm>
          <a:prstGeom prst="roundRect">
            <a:avLst>
              <a:gd name="adj" fmla="val 9106"/>
            </a:avLst>
          </a:prstGeom>
          <a:gradFill rotWithShape="1">
            <a:gsLst>
              <a:gs pos="0">
                <a:schemeClr val="accent2"/>
              </a:gs>
              <a:gs pos="100000">
                <a:schemeClr val="accent2">
                  <a:gamma/>
                  <a:tint val="69804"/>
                  <a:invGamma/>
                </a:schemeClr>
              </a:gs>
            </a:gsLst>
            <a:lin ang="5400000" scaled="1"/>
          </a:gradFill>
          <a:ln w="25400">
            <a:solidFill>
              <a:schemeClr val="bg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ru-RU" b="1">
                <a:solidFill>
                  <a:srgbClr val="FFFFFF"/>
                </a:solidFill>
              </a:rPr>
              <a:t>Металлургическое 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ru-RU" b="1">
                <a:solidFill>
                  <a:srgbClr val="FFFFFF"/>
                </a:solidFill>
              </a:rPr>
              <a:t>предприятие 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ru-RU" b="1">
                <a:solidFill>
                  <a:srgbClr val="FFFFFF"/>
                </a:solidFill>
              </a:rPr>
              <a:t>полного цикла</a:t>
            </a:r>
            <a:endParaRPr lang="en-US" b="1">
              <a:solidFill>
                <a:srgbClr val="FFFFFF"/>
              </a:solidFill>
            </a:endParaRPr>
          </a:p>
        </p:txBody>
      </p:sp>
      <p:sp>
        <p:nvSpPr>
          <p:cNvPr id="67597" name="AutoShape 13"/>
          <p:cNvSpPr>
            <a:spLocks noChangeArrowheads="1"/>
          </p:cNvSpPr>
          <p:nvPr/>
        </p:nvSpPr>
        <p:spPr bwMode="gray">
          <a:xfrm>
            <a:off x="539750" y="4076700"/>
            <a:ext cx="3101975" cy="990600"/>
          </a:xfrm>
          <a:prstGeom prst="roundRect">
            <a:avLst>
              <a:gd name="adj" fmla="val 9106"/>
            </a:avLst>
          </a:prstGeom>
          <a:gradFill rotWithShape="1">
            <a:gsLst>
              <a:gs pos="0">
                <a:schemeClr val="accent2"/>
              </a:gs>
              <a:gs pos="100000">
                <a:schemeClr val="accent2">
                  <a:gamma/>
                  <a:tint val="69804"/>
                  <a:invGamma/>
                </a:schemeClr>
              </a:gs>
            </a:gsLst>
            <a:lin ang="5400000" scaled="1"/>
          </a:gradFill>
          <a:ln w="25400">
            <a:solidFill>
              <a:schemeClr val="bg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ru-RU" b="1">
                <a:solidFill>
                  <a:srgbClr val="FFFFFF"/>
                </a:solidFill>
              </a:rPr>
              <a:t>Передельная 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ru-RU" b="1">
                <a:solidFill>
                  <a:srgbClr val="FFFFFF"/>
                </a:solidFill>
              </a:rPr>
              <a:t>металлургия</a:t>
            </a:r>
            <a:endParaRPr lang="en-US" b="1">
              <a:solidFill>
                <a:srgbClr val="FFFFFF"/>
              </a:solidFill>
            </a:endParaRPr>
          </a:p>
        </p:txBody>
      </p:sp>
      <p:sp>
        <p:nvSpPr>
          <p:cNvPr id="67598" name="AutoShape 14"/>
          <p:cNvSpPr>
            <a:spLocks noChangeArrowheads="1"/>
          </p:cNvSpPr>
          <p:nvPr/>
        </p:nvSpPr>
        <p:spPr bwMode="gray">
          <a:xfrm>
            <a:off x="6011863" y="1773238"/>
            <a:ext cx="2959100" cy="990600"/>
          </a:xfrm>
          <a:prstGeom prst="roundRect">
            <a:avLst>
              <a:gd name="adj" fmla="val 9106"/>
            </a:avLst>
          </a:prstGeom>
          <a:gradFill rotWithShape="1">
            <a:gsLst>
              <a:gs pos="0">
                <a:schemeClr val="accent2"/>
              </a:gs>
              <a:gs pos="100000">
                <a:schemeClr val="accent2">
                  <a:gamma/>
                  <a:tint val="69804"/>
                  <a:invGamma/>
                </a:schemeClr>
              </a:gs>
            </a:gsLst>
            <a:lin ang="5400000" scaled="1"/>
          </a:gradFill>
          <a:ln w="25400">
            <a:solidFill>
              <a:schemeClr val="bg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ru-RU" b="1">
                <a:solidFill>
                  <a:srgbClr val="FFFFFF"/>
                </a:solidFill>
              </a:rPr>
              <a:t>Сталеплавильные и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ru-RU" b="1">
                <a:solidFill>
                  <a:srgbClr val="FFFFFF"/>
                </a:solidFill>
              </a:rPr>
              <a:t>сталепрокатные 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ru-RU" b="1">
                <a:solidFill>
                  <a:srgbClr val="FFFFFF"/>
                </a:solidFill>
              </a:rPr>
              <a:t>заводы</a:t>
            </a:r>
            <a:endParaRPr lang="en-US" b="1">
              <a:solidFill>
                <a:srgbClr val="FFFFFF"/>
              </a:solidFill>
            </a:endParaRPr>
          </a:p>
        </p:txBody>
      </p:sp>
      <p:sp>
        <p:nvSpPr>
          <p:cNvPr id="67599" name="AutoShape 15"/>
          <p:cNvSpPr>
            <a:spLocks noChangeArrowheads="1"/>
          </p:cNvSpPr>
          <p:nvPr/>
        </p:nvSpPr>
        <p:spPr bwMode="gray">
          <a:xfrm>
            <a:off x="6011863" y="3573463"/>
            <a:ext cx="2814637" cy="990600"/>
          </a:xfrm>
          <a:prstGeom prst="roundRect">
            <a:avLst>
              <a:gd name="adj" fmla="val 9106"/>
            </a:avLst>
          </a:prstGeom>
          <a:gradFill rotWithShape="1">
            <a:gsLst>
              <a:gs pos="0">
                <a:schemeClr val="accent2"/>
              </a:gs>
              <a:gs pos="100000">
                <a:schemeClr val="accent2">
                  <a:gamma/>
                  <a:tint val="69804"/>
                  <a:invGamma/>
                </a:schemeClr>
              </a:gs>
            </a:gsLst>
            <a:lin ang="5400000" scaled="1"/>
          </a:gradFill>
          <a:ln w="25400">
            <a:solidFill>
              <a:schemeClr val="bg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ru-RU" b="1">
                <a:solidFill>
                  <a:srgbClr val="FFFFFF"/>
                </a:solidFill>
              </a:rPr>
              <a:t>Малая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ru-RU" b="1">
                <a:solidFill>
                  <a:srgbClr val="FFFFFF"/>
                </a:solidFill>
              </a:rPr>
              <a:t>металлургия</a:t>
            </a:r>
            <a:endParaRPr lang="en-US" b="1">
              <a:solidFill>
                <a:srgbClr val="FFFFFF"/>
              </a:solidFill>
            </a:endParaRPr>
          </a:p>
        </p:txBody>
      </p:sp>
      <p:sp>
        <p:nvSpPr>
          <p:cNvPr id="67600" name="AutoShape 16"/>
          <p:cNvSpPr>
            <a:spLocks noChangeArrowheads="1"/>
          </p:cNvSpPr>
          <p:nvPr/>
        </p:nvSpPr>
        <p:spPr bwMode="gray">
          <a:xfrm>
            <a:off x="3348038" y="5373688"/>
            <a:ext cx="3313112" cy="990600"/>
          </a:xfrm>
          <a:prstGeom prst="roundRect">
            <a:avLst>
              <a:gd name="adj" fmla="val 9106"/>
            </a:avLst>
          </a:prstGeom>
          <a:gradFill rotWithShape="1">
            <a:gsLst>
              <a:gs pos="0">
                <a:schemeClr val="accent2"/>
              </a:gs>
              <a:gs pos="100000">
                <a:schemeClr val="accent2">
                  <a:gamma/>
                  <a:tint val="69804"/>
                  <a:invGamma/>
                </a:schemeClr>
              </a:gs>
            </a:gsLst>
            <a:lin ang="5400000" scaled="1"/>
          </a:gradFill>
          <a:ln w="25400">
            <a:solidFill>
              <a:schemeClr val="bg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ru-RU" b="1">
                <a:solidFill>
                  <a:srgbClr val="FFFFFF"/>
                </a:solidFill>
              </a:rPr>
              <a:t>Производство 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ru-RU" b="1">
                <a:solidFill>
                  <a:srgbClr val="FFFFFF"/>
                </a:solidFill>
              </a:rPr>
              <a:t>ферросплавов</a:t>
            </a:r>
            <a:endParaRPr lang="en-US" b="1">
              <a:solidFill>
                <a:srgbClr val="FFFFFF"/>
              </a:solidFill>
            </a:endParaRPr>
          </a:p>
        </p:txBody>
      </p:sp>
      <p:sp>
        <p:nvSpPr>
          <p:cNvPr id="11274" name="Line 20"/>
          <p:cNvSpPr>
            <a:spLocks noChangeShapeType="1"/>
          </p:cNvSpPr>
          <p:nvPr/>
        </p:nvSpPr>
        <p:spPr bwMode="auto">
          <a:xfrm>
            <a:off x="4859338" y="1484313"/>
            <a:ext cx="0" cy="0"/>
          </a:xfrm>
          <a:prstGeom prst="lin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 type="triangl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ru-RU" sz="4000" smtClean="0">
              <a:solidFill>
                <a:srgbClr val="000000"/>
              </a:solidFill>
            </a:endParaRPr>
          </a:p>
        </p:txBody>
      </p:sp>
      <p:sp>
        <p:nvSpPr>
          <p:cNvPr id="11275" name="Line 22"/>
          <p:cNvSpPr>
            <a:spLocks noChangeShapeType="1"/>
          </p:cNvSpPr>
          <p:nvPr/>
        </p:nvSpPr>
        <p:spPr bwMode="auto">
          <a:xfrm>
            <a:off x="4716463" y="1484313"/>
            <a:ext cx="0" cy="3889375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stealth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ru-RU" sz="4000" smtClean="0">
              <a:solidFill>
                <a:srgbClr val="000000"/>
              </a:solidFill>
            </a:endParaRPr>
          </a:p>
        </p:txBody>
      </p:sp>
      <p:sp>
        <p:nvSpPr>
          <p:cNvPr id="11276" name="Line 23"/>
          <p:cNvSpPr>
            <a:spLocks noChangeShapeType="1"/>
          </p:cNvSpPr>
          <p:nvPr/>
        </p:nvSpPr>
        <p:spPr bwMode="auto">
          <a:xfrm flipH="1">
            <a:off x="3492500" y="2708275"/>
            <a:ext cx="1150938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ru-RU" sz="4000" smtClean="0">
              <a:solidFill>
                <a:srgbClr val="000000"/>
              </a:solidFill>
            </a:endParaRPr>
          </a:p>
        </p:txBody>
      </p:sp>
      <p:sp>
        <p:nvSpPr>
          <p:cNvPr id="11277" name="Line 24"/>
          <p:cNvSpPr>
            <a:spLocks noChangeShapeType="1"/>
          </p:cNvSpPr>
          <p:nvPr/>
        </p:nvSpPr>
        <p:spPr bwMode="auto">
          <a:xfrm>
            <a:off x="4716463" y="2205038"/>
            <a:ext cx="1295400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ru-RU" sz="4000" smtClean="0">
              <a:solidFill>
                <a:srgbClr val="000000"/>
              </a:solidFill>
            </a:endParaRPr>
          </a:p>
        </p:txBody>
      </p:sp>
      <p:sp>
        <p:nvSpPr>
          <p:cNvPr id="11278" name="Line 25"/>
          <p:cNvSpPr>
            <a:spLocks noChangeShapeType="1"/>
          </p:cNvSpPr>
          <p:nvPr/>
        </p:nvSpPr>
        <p:spPr bwMode="auto">
          <a:xfrm flipH="1">
            <a:off x="3635375" y="4581525"/>
            <a:ext cx="1008063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ru-RU" sz="4000" smtClean="0">
              <a:solidFill>
                <a:srgbClr val="000000"/>
              </a:solidFill>
            </a:endParaRPr>
          </a:p>
        </p:txBody>
      </p:sp>
      <p:sp>
        <p:nvSpPr>
          <p:cNvPr id="11279" name="Line 26"/>
          <p:cNvSpPr>
            <a:spLocks noChangeShapeType="1"/>
          </p:cNvSpPr>
          <p:nvPr/>
        </p:nvSpPr>
        <p:spPr bwMode="auto">
          <a:xfrm>
            <a:off x="4716463" y="4005263"/>
            <a:ext cx="1223962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stealth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ru-RU" sz="4000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85886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8" name="Rectangle 8"/>
          <p:cNvSpPr>
            <a:spLocks noGrp="1" noChangeArrowheads="1"/>
          </p:cNvSpPr>
          <p:nvPr>
            <p:ph type="body" idx="1"/>
          </p:nvPr>
        </p:nvSpPr>
        <p:spPr>
          <a:xfrm>
            <a:off x="0" y="1772816"/>
            <a:ext cx="9036496" cy="4248150"/>
          </a:xfrm>
        </p:spPr>
        <p:txBody>
          <a:bodyPr/>
          <a:lstStyle/>
          <a:p>
            <a:pPr algn="ctr" eaLnBrk="1" hangingPunct="1">
              <a:lnSpc>
                <a:spcPct val="90000"/>
              </a:lnSpc>
            </a:pPr>
            <a:r>
              <a:rPr lang="ru-RU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Производство чугуна – доменное производство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ru-RU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                       </a:t>
            </a:r>
          </a:p>
          <a:p>
            <a:pPr algn="ctr" eaLnBrk="1" hangingPunct="1">
              <a:lnSpc>
                <a:spcPct val="90000"/>
              </a:lnSpc>
            </a:pPr>
            <a:r>
              <a:rPr lang="ru-RU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Производство стали – мартеновское,       кислородно-конвертерное и электросталеплавильное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ru-RU" sz="2800" b="1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 eaLnBrk="1" hangingPunct="1">
              <a:lnSpc>
                <a:spcPct val="90000"/>
              </a:lnSpc>
            </a:pPr>
            <a:r>
              <a:rPr lang="ru-RU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Производство  проката – прокатное производство</a:t>
            </a:r>
          </a:p>
          <a:p>
            <a:pPr algn="ctr" eaLnBrk="1" hangingPunct="1">
              <a:lnSpc>
                <a:spcPct val="90000"/>
              </a:lnSpc>
            </a:pPr>
            <a:endParaRPr lang="ru-RU" sz="2800" b="1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 eaLnBrk="1" hangingPunct="1">
              <a:lnSpc>
                <a:spcPct val="90000"/>
              </a:lnSpc>
              <a:buFontTx/>
              <a:buNone/>
            </a:pPr>
            <a:r>
              <a:rPr lang="ru-RU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                             </a:t>
            </a:r>
          </a:p>
        </p:txBody>
      </p:sp>
      <p:sp>
        <p:nvSpPr>
          <p:cNvPr id="12292" name="Rectangle 7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850900"/>
          </a:xfrm>
        </p:spPr>
        <p:txBody>
          <a:bodyPr/>
          <a:lstStyle/>
          <a:p>
            <a:pPr eaLnBrk="1" hangingPunct="1"/>
            <a:r>
              <a:rPr lang="ru-RU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Металлургический цикл производства стали на предприятии полного цикла</a:t>
            </a:r>
          </a:p>
        </p:txBody>
      </p:sp>
    </p:spTree>
    <p:extLst>
      <p:ext uri="{BB962C8B-B14F-4D97-AF65-F5344CB8AC3E}">
        <p14:creationId xmlns:p14="http://schemas.microsoft.com/office/powerpoint/2010/main" val="24355933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2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024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1024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1024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1024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Rectangle 11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908050"/>
          </a:xfrm>
        </p:spPr>
        <p:txBody>
          <a:bodyPr/>
          <a:lstStyle/>
          <a:p>
            <a:pPr eaLnBrk="1" hangingPunct="1"/>
            <a:r>
              <a:rPr lang="ru-RU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Производство чугуна в доменной печи</a:t>
            </a:r>
          </a:p>
        </p:txBody>
      </p:sp>
      <p:pic>
        <p:nvPicPr>
          <p:cNvPr id="35845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908050"/>
            <a:ext cx="8207375" cy="5738813"/>
          </a:xfrm>
          <a:prstGeom prst="rect">
            <a:avLst/>
          </a:prstGeom>
          <a:noFill/>
          <a:ln w="76200" cmpd="tri" algn="ctr">
            <a:solidFill>
              <a:schemeClr val="bg2"/>
            </a:solidFill>
            <a:miter lim="800000"/>
            <a:headEnd/>
            <a:tailEnd/>
          </a:ln>
          <a:effectLst>
            <a:outerShdw dist="107763" dir="18900000" algn="ctr" rotWithShape="0">
              <a:schemeClr val="bg2">
                <a:alpha val="5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35846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908050"/>
            <a:ext cx="8135937" cy="5751513"/>
          </a:xfrm>
          <a:prstGeom prst="rect">
            <a:avLst/>
          </a:prstGeom>
          <a:noFill/>
          <a:ln w="76200" cmpd="tri" algn="ctr">
            <a:solidFill>
              <a:schemeClr val="bg2"/>
            </a:solidFill>
            <a:miter lim="800000"/>
            <a:headEnd/>
            <a:tailEnd/>
          </a:ln>
          <a:effectLst>
            <a:outerShdw dist="107763" dir="18900000" algn="ctr" rotWithShape="0">
              <a:schemeClr val="bg2">
                <a:alpha val="5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35852" name="Picture 1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908050"/>
            <a:ext cx="8207375" cy="5761038"/>
          </a:xfrm>
          <a:prstGeom prst="rect">
            <a:avLst/>
          </a:prstGeom>
          <a:noFill/>
          <a:ln w="76200" cmpd="tri" algn="ctr">
            <a:solidFill>
              <a:schemeClr val="bg2"/>
            </a:solidFill>
            <a:miter lim="800000"/>
            <a:headEnd/>
            <a:tailEnd/>
          </a:ln>
          <a:effectLst>
            <a:outerShdw dist="107763" dir="18900000" algn="ctr" rotWithShape="0">
              <a:schemeClr val="bg2">
                <a:alpha val="5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35854" name="Picture 1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908050"/>
            <a:ext cx="8280400" cy="5740400"/>
          </a:xfrm>
          <a:prstGeom prst="rect">
            <a:avLst/>
          </a:prstGeom>
          <a:noFill/>
          <a:ln w="76200" cmpd="tri" algn="ctr">
            <a:solidFill>
              <a:schemeClr val="bg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076503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58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58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58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17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" dur="500"/>
                                        <p:tgtEl>
                                          <p:spTgt spid="358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358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8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58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58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58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7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6" dur="500"/>
                                        <p:tgtEl>
                                          <p:spTgt spid="358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/>
                                        <p:tgtEl>
                                          <p:spTgt spid="358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8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58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58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58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17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9" dur="500"/>
                                        <p:tgtEl>
                                          <p:spTgt spid="358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/>
                                        <p:tgtEl>
                                          <p:spTgt spid="358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8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358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358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358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17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2" dur="500"/>
                                        <p:tgtEl>
                                          <p:spTgt spid="358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/>
                                        <p:tgtEl>
                                          <p:spTgt spid="358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8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4" descr="bv1010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39" name="Rectangle 5"/>
          <p:cNvSpPr>
            <a:spLocks noGrp="1" noChangeArrowheads="1"/>
          </p:cNvSpPr>
          <p:nvPr>
            <p:ph type="title"/>
          </p:nvPr>
        </p:nvSpPr>
        <p:spPr>
          <a:xfrm>
            <a:off x="457200" y="188913"/>
            <a:ext cx="8229600" cy="431800"/>
          </a:xfrm>
        </p:spPr>
        <p:txBody>
          <a:bodyPr/>
          <a:lstStyle/>
          <a:p>
            <a:pPr eaLnBrk="1" hangingPunct="1"/>
            <a:r>
              <a:rPr lang="ru-RU" sz="3200" b="1" smtClean="0">
                <a:solidFill>
                  <a:schemeClr val="bg1"/>
                </a:solidFill>
              </a:rPr>
              <a:t>Выплавка и прокат стали</a:t>
            </a:r>
          </a:p>
        </p:txBody>
      </p:sp>
      <p:pic>
        <p:nvPicPr>
          <p:cNvPr id="51206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1052513"/>
            <a:ext cx="8281988" cy="5567362"/>
          </a:xfrm>
          <a:prstGeom prst="rect">
            <a:avLst/>
          </a:prstGeom>
          <a:noFill/>
          <a:ln w="76200" cmpd="tri" algn="ctr">
            <a:solidFill>
              <a:schemeClr val="bg2"/>
            </a:solidFill>
            <a:miter lim="800000"/>
            <a:headEnd/>
            <a:tailEnd/>
          </a:ln>
          <a:effectLst>
            <a:outerShdw dist="107763" dir="18900000" algn="ctr" rotWithShape="0">
              <a:schemeClr val="bg2">
                <a:alpha val="5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51207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1125538"/>
            <a:ext cx="3927475" cy="5399087"/>
          </a:xfrm>
          <a:prstGeom prst="rect">
            <a:avLst/>
          </a:prstGeom>
          <a:noFill/>
          <a:ln w="76200" cmpd="tri" algn="ctr">
            <a:solidFill>
              <a:schemeClr val="bg2"/>
            </a:solidFill>
            <a:miter lim="800000"/>
            <a:headEnd/>
            <a:tailEnd/>
          </a:ln>
          <a:effectLst>
            <a:outerShdw dist="107763" dir="18900000" algn="ctr" rotWithShape="0">
              <a:schemeClr val="bg2">
                <a:alpha val="5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51208" name="Picture 8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1052513"/>
            <a:ext cx="8423275" cy="5614987"/>
          </a:xfrm>
          <a:prstGeom prst="rect">
            <a:avLst/>
          </a:prstGeom>
          <a:noFill/>
          <a:ln w="76200" cmpd="tri" algn="ctr">
            <a:solidFill>
              <a:schemeClr val="bg2"/>
            </a:solidFill>
            <a:miter lim="800000"/>
            <a:headEnd/>
            <a:tailEnd/>
          </a:ln>
          <a:effectLst>
            <a:outerShdw dist="107763" dir="18900000" algn="ctr" rotWithShape="0">
              <a:schemeClr val="bg2">
                <a:alpha val="5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51210" name="Picture 10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463" y="1125538"/>
            <a:ext cx="3838575" cy="5327650"/>
          </a:xfrm>
          <a:prstGeom prst="rect">
            <a:avLst/>
          </a:prstGeom>
          <a:noFill/>
          <a:ln w="76200" cmpd="tri" algn="ctr">
            <a:solidFill>
              <a:schemeClr val="bg2"/>
            </a:solidFill>
            <a:miter lim="800000"/>
            <a:headEnd/>
            <a:tailEnd/>
          </a:ln>
          <a:effectLst>
            <a:outerShdw dist="107763" dir="18900000" algn="ctr" rotWithShape="0">
              <a:schemeClr val="bg2">
                <a:alpha val="5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51212" name="Picture 1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1052513"/>
            <a:ext cx="8137525" cy="5554662"/>
          </a:xfrm>
          <a:prstGeom prst="rect">
            <a:avLst/>
          </a:prstGeom>
          <a:noFill/>
          <a:ln w="76200" cmpd="tri" algn="ctr">
            <a:solidFill>
              <a:schemeClr val="bg2"/>
            </a:solidFill>
            <a:miter lim="800000"/>
            <a:headEnd/>
            <a:tailEnd/>
          </a:ln>
          <a:effectLst>
            <a:outerShdw dist="107763" dir="18900000" algn="ctr" rotWithShape="0">
              <a:schemeClr val="bg2">
                <a:alpha val="5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51213" name="Picture 13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1052513"/>
            <a:ext cx="8353425" cy="5578475"/>
          </a:xfrm>
          <a:prstGeom prst="rect">
            <a:avLst/>
          </a:prstGeom>
          <a:noFill/>
          <a:ln w="76200" cmpd="tri" algn="ctr">
            <a:solidFill>
              <a:schemeClr val="bg2"/>
            </a:solidFill>
            <a:miter lim="800000"/>
            <a:headEnd/>
            <a:tailEnd/>
          </a:ln>
          <a:effectLst>
            <a:outerShdw dist="107763" dir="18900000" algn="ctr" rotWithShape="0">
              <a:schemeClr val="bg2">
                <a:alpha val="5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51214" name="Picture 14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995363"/>
            <a:ext cx="8280400" cy="5762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359037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12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12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12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17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" dur="500"/>
                                        <p:tgtEl>
                                          <p:spTgt spid="512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512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12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12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12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7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6" dur="500"/>
                                        <p:tgtEl>
                                          <p:spTgt spid="512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/>
                                        <p:tgtEl>
                                          <p:spTgt spid="512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512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512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512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17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9" dur="500"/>
                                        <p:tgtEl>
                                          <p:spTgt spid="512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/>
                                        <p:tgtEl>
                                          <p:spTgt spid="512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512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512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17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1" dur="500"/>
                                        <p:tgtEl>
                                          <p:spTgt spid="512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/>
                                        <p:tgtEl>
                                          <p:spTgt spid="512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 nodeType="clickPar">
                      <p:stCondLst>
                        <p:cond delay="indefinite"/>
                      </p:stCondLst>
                      <p:childTnLst>
                        <p:par>
                          <p:cTn id="5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6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512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512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512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512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512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512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 nodeType="clickPar">
                      <p:stCondLst>
                        <p:cond delay="indefinite"/>
                      </p:stCondLst>
                      <p:childTnLst>
                        <p:par>
                          <p:cTn id="6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8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512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512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512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 nodeType="clickPar">
                      <p:stCondLst>
                        <p:cond delay="indefinite"/>
                      </p:stCondLst>
                      <p:childTnLst>
                        <p:par>
                          <p:cTn id="7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5" presetID="17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6" dur="500"/>
                                        <p:tgtEl>
                                          <p:spTgt spid="512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/>
                                        <p:tgtEl>
                                          <p:spTgt spid="512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7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0" dur="500"/>
                                        <p:tgtEl>
                                          <p:spTgt spid="512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/>
                                        <p:tgtEl>
                                          <p:spTgt spid="512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561975"/>
          </a:xfrm>
        </p:spPr>
        <p:txBody>
          <a:bodyPr/>
          <a:lstStyle/>
          <a:p>
            <a:pPr eaLnBrk="1" hangingPunct="1"/>
            <a:r>
              <a:rPr lang="ru-RU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Факторы размещения предприятий </a:t>
            </a:r>
            <a:br>
              <a:rPr lang="ru-RU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полного цикла</a:t>
            </a:r>
          </a:p>
        </p:txBody>
      </p:sp>
      <p:sp>
        <p:nvSpPr>
          <p:cNvPr id="1536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27088" y="1600200"/>
            <a:ext cx="7859712" cy="4525963"/>
          </a:xfrm>
        </p:spPr>
        <p:txBody>
          <a:bodyPr/>
          <a:lstStyle/>
          <a:p>
            <a:pPr eaLnBrk="1" hangingPunct="1"/>
            <a:r>
              <a:rPr lang="ru-RU" dirty="0" smtClean="0">
                <a:solidFill>
                  <a:srgbClr val="002060"/>
                </a:solidFill>
              </a:rPr>
              <a:t>Ориентация на железорудные месторождения</a:t>
            </a:r>
          </a:p>
          <a:p>
            <a:pPr eaLnBrk="1" hangingPunct="1"/>
            <a:r>
              <a:rPr lang="ru-RU" dirty="0" smtClean="0">
                <a:solidFill>
                  <a:srgbClr val="002060"/>
                </a:solidFill>
              </a:rPr>
              <a:t>Ориентация на месторождения коксующегося угля</a:t>
            </a:r>
          </a:p>
          <a:p>
            <a:pPr eaLnBrk="1" hangingPunct="1"/>
            <a:r>
              <a:rPr lang="ru-RU" dirty="0" smtClean="0">
                <a:solidFill>
                  <a:srgbClr val="002060"/>
                </a:solidFill>
              </a:rPr>
              <a:t>Транспортный</a:t>
            </a:r>
          </a:p>
          <a:p>
            <a:pPr eaLnBrk="1" hangingPunct="1"/>
            <a:r>
              <a:rPr lang="ru-RU" dirty="0" smtClean="0">
                <a:solidFill>
                  <a:srgbClr val="002060"/>
                </a:solidFill>
              </a:rPr>
              <a:t>Водный</a:t>
            </a:r>
          </a:p>
          <a:p>
            <a:pPr eaLnBrk="1" hangingPunct="1"/>
            <a:r>
              <a:rPr lang="ru-RU" dirty="0" smtClean="0">
                <a:solidFill>
                  <a:srgbClr val="002060"/>
                </a:solidFill>
              </a:rPr>
              <a:t>Потребительский</a:t>
            </a:r>
          </a:p>
          <a:p>
            <a:pPr eaLnBrk="1" hangingPunct="1"/>
            <a:r>
              <a:rPr lang="ru-RU" dirty="0" smtClean="0">
                <a:solidFill>
                  <a:srgbClr val="002060"/>
                </a:solidFill>
              </a:rPr>
              <a:t>Экологический</a:t>
            </a:r>
          </a:p>
          <a:p>
            <a:pPr eaLnBrk="1" hangingPunct="1"/>
            <a:endParaRPr lang="ru-RU" dirty="0" smtClean="0">
              <a:solidFill>
                <a:schemeClr val="bg1"/>
              </a:solidFill>
            </a:endParaRPr>
          </a:p>
          <a:p>
            <a:pPr eaLnBrk="1" hangingPunct="1"/>
            <a:endParaRPr lang="ru-RU" dirty="0" smtClean="0"/>
          </a:p>
        </p:txBody>
      </p:sp>
      <p:pic>
        <p:nvPicPr>
          <p:cNvPr id="71686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5600" y="3860800"/>
            <a:ext cx="3341688" cy="2508250"/>
          </a:xfrm>
          <a:prstGeom prst="rect">
            <a:avLst/>
          </a:prstGeom>
          <a:noFill/>
          <a:ln w="57150" cmpd="thickThin" algn="ctr">
            <a:solidFill>
              <a:schemeClr val="bg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682244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16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16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716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55650" y="1773238"/>
            <a:ext cx="3816350" cy="4352925"/>
          </a:xfrm>
        </p:spPr>
        <p:txBody>
          <a:bodyPr/>
          <a:lstStyle/>
          <a:p>
            <a:pPr eaLnBrk="1" hangingPunct="1"/>
            <a:r>
              <a:rPr lang="ru-RU" dirty="0" smtClean="0">
                <a:solidFill>
                  <a:srgbClr val="002060"/>
                </a:solidFill>
              </a:rPr>
              <a:t>Концентрация производства </a:t>
            </a:r>
          </a:p>
          <a:p>
            <a:pPr eaLnBrk="1" hangingPunct="1"/>
            <a:endParaRPr lang="ru-RU" dirty="0" smtClean="0">
              <a:solidFill>
                <a:srgbClr val="002060"/>
              </a:solidFill>
            </a:endParaRPr>
          </a:p>
          <a:p>
            <a:pPr eaLnBrk="1" hangingPunct="1"/>
            <a:r>
              <a:rPr lang="ru-RU" dirty="0" smtClean="0">
                <a:solidFill>
                  <a:srgbClr val="002060"/>
                </a:solidFill>
              </a:rPr>
              <a:t>Комбинирование производства </a:t>
            </a:r>
          </a:p>
        </p:txBody>
      </p:sp>
      <p:sp>
        <p:nvSpPr>
          <p:cNvPr id="16388" name="Rectangle 5"/>
          <p:cNvSpPr>
            <a:spLocks noGrp="1" noChangeArrowheads="1"/>
          </p:cNvSpPr>
          <p:nvPr>
            <p:ph type="title"/>
          </p:nvPr>
        </p:nvSpPr>
        <p:spPr>
          <a:xfrm>
            <a:off x="457200" y="188913"/>
            <a:ext cx="8229600" cy="719137"/>
          </a:xfrm>
        </p:spPr>
        <p:txBody>
          <a:bodyPr/>
          <a:lstStyle/>
          <a:p>
            <a:pPr eaLnBrk="1" hangingPunct="1"/>
            <a:r>
              <a:rPr lang="ru-RU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Для черной металлургии характерны</a:t>
            </a:r>
            <a:r>
              <a:rPr lang="ru-RU" sz="3200" b="1" dirty="0" smtClean="0">
                <a:solidFill>
                  <a:schemeClr val="bg1"/>
                </a:solidFill>
              </a:rPr>
              <a:t>:</a:t>
            </a:r>
            <a:r>
              <a:rPr lang="ru-RU" sz="3200" dirty="0" smtClean="0"/>
              <a:t>                                                                          </a:t>
            </a:r>
          </a:p>
        </p:txBody>
      </p:sp>
      <p:pic>
        <p:nvPicPr>
          <p:cNvPr id="68614" name="Picture 6" descr="komb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363" y="2349500"/>
            <a:ext cx="3790950" cy="4071938"/>
          </a:xfrm>
          <a:prstGeom prst="rect">
            <a:avLst/>
          </a:prstGeom>
          <a:noFill/>
          <a:ln w="76200" cmpd="tri">
            <a:solidFill>
              <a:schemeClr val="bg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844135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86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86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86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2" name="Rectangle 43"/>
          <p:cNvSpPr>
            <a:spLocks noChangeArrowheads="1"/>
          </p:cNvSpPr>
          <p:nvPr/>
        </p:nvSpPr>
        <p:spPr bwMode="auto">
          <a:xfrm>
            <a:off x="395536" y="260648"/>
            <a:ext cx="8569647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20000"/>
              </a:spcBef>
            </a:pPr>
            <a:r>
              <a:rPr lang="ru-RU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Концентрация производства - производство большей части металла на крупных предприятиях</a:t>
            </a:r>
          </a:p>
        </p:txBody>
      </p:sp>
      <p:pic>
        <p:nvPicPr>
          <p:cNvPr id="34860" name="Picture 4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8" y="2006600"/>
            <a:ext cx="6408737" cy="4645025"/>
          </a:xfrm>
          <a:prstGeom prst="rect">
            <a:avLst/>
          </a:prstGeom>
          <a:noFill/>
          <a:ln w="76200" cmpd="tri" algn="ctr">
            <a:solidFill>
              <a:schemeClr val="bg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299974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48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48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48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7" name="Rectangle 5"/>
          <p:cNvSpPr>
            <a:spLocks noChangeArrowheads="1"/>
          </p:cNvSpPr>
          <p:nvPr/>
        </p:nvSpPr>
        <p:spPr bwMode="auto">
          <a:xfrm>
            <a:off x="576262" y="195898"/>
            <a:ext cx="8135938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20000"/>
              </a:spcBef>
            </a:pPr>
            <a:r>
              <a:rPr lang="ru-RU" sz="3200" b="1" dirty="0">
                <a:solidFill>
                  <a:srgbClr val="FF0000"/>
                </a:solidFill>
              </a:rPr>
              <a:t>Комбинирование производства –</a:t>
            </a:r>
            <a:r>
              <a:rPr lang="ru-RU" sz="3200" dirty="0">
                <a:solidFill>
                  <a:srgbClr val="FF0000"/>
                </a:solidFill>
              </a:rPr>
              <a:t> объединение всех стадий металлургического производства </a:t>
            </a:r>
          </a:p>
        </p:txBody>
      </p:sp>
      <p:sp>
        <p:nvSpPr>
          <p:cNvPr id="70662" name="AutoShape 6"/>
          <p:cNvSpPr>
            <a:spLocks noChangeArrowheads="1"/>
          </p:cNvSpPr>
          <p:nvPr/>
        </p:nvSpPr>
        <p:spPr bwMode="gray">
          <a:xfrm>
            <a:off x="250825" y="2060575"/>
            <a:ext cx="2160588" cy="720725"/>
          </a:xfrm>
          <a:prstGeom prst="roundRect">
            <a:avLst>
              <a:gd name="adj" fmla="val 9106"/>
            </a:avLst>
          </a:prstGeom>
          <a:gradFill rotWithShape="1">
            <a:gsLst>
              <a:gs pos="0">
                <a:schemeClr val="accent2"/>
              </a:gs>
              <a:gs pos="100000">
                <a:schemeClr val="accent2">
                  <a:gamma/>
                  <a:tint val="69804"/>
                  <a:invGamma/>
                </a:schemeClr>
              </a:gs>
            </a:gsLst>
            <a:lin ang="5400000" scaled="1"/>
          </a:gradFill>
          <a:ln w="25400">
            <a:solidFill>
              <a:schemeClr val="bg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hangingPunct="0">
              <a:defRPr/>
            </a:pPr>
            <a:r>
              <a:rPr lang="ru-RU" sz="1800" b="1">
                <a:solidFill>
                  <a:schemeClr val="bg1"/>
                </a:solidFill>
                <a:latin typeface="Arial" charset="0"/>
              </a:rPr>
              <a:t>Добыча руды</a:t>
            </a:r>
            <a:endParaRPr lang="en-US" sz="1800" b="1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70663" name="AutoShape 7"/>
          <p:cNvSpPr>
            <a:spLocks noChangeArrowheads="1"/>
          </p:cNvSpPr>
          <p:nvPr/>
        </p:nvSpPr>
        <p:spPr bwMode="gray">
          <a:xfrm>
            <a:off x="1979613" y="2852738"/>
            <a:ext cx="2160587" cy="719137"/>
          </a:xfrm>
          <a:prstGeom prst="roundRect">
            <a:avLst>
              <a:gd name="adj" fmla="val 9106"/>
            </a:avLst>
          </a:prstGeom>
          <a:gradFill rotWithShape="1">
            <a:gsLst>
              <a:gs pos="0">
                <a:schemeClr val="accent2"/>
              </a:gs>
              <a:gs pos="100000">
                <a:schemeClr val="accent2">
                  <a:gamma/>
                  <a:tint val="69804"/>
                  <a:invGamma/>
                </a:schemeClr>
              </a:gs>
            </a:gsLst>
            <a:lin ang="5400000" scaled="1"/>
          </a:gradFill>
          <a:ln w="25400">
            <a:solidFill>
              <a:schemeClr val="bg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hangingPunct="0">
              <a:defRPr/>
            </a:pPr>
            <a:r>
              <a:rPr lang="ru-RU" sz="1800" b="1">
                <a:solidFill>
                  <a:schemeClr val="bg1"/>
                </a:solidFill>
                <a:latin typeface="Arial" charset="0"/>
              </a:rPr>
              <a:t>Обогащение </a:t>
            </a:r>
          </a:p>
          <a:p>
            <a:pPr eaLnBrk="0" hangingPunct="0">
              <a:defRPr/>
            </a:pPr>
            <a:r>
              <a:rPr lang="ru-RU" sz="1800" b="1">
                <a:solidFill>
                  <a:schemeClr val="bg1"/>
                </a:solidFill>
                <a:latin typeface="Arial" charset="0"/>
              </a:rPr>
              <a:t>руды</a:t>
            </a:r>
            <a:endParaRPr lang="en-US" sz="1800" b="1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70664" name="AutoShape 8"/>
          <p:cNvSpPr>
            <a:spLocks noChangeArrowheads="1"/>
          </p:cNvSpPr>
          <p:nvPr/>
        </p:nvSpPr>
        <p:spPr bwMode="gray">
          <a:xfrm>
            <a:off x="3563938" y="3716338"/>
            <a:ext cx="2160587" cy="701675"/>
          </a:xfrm>
          <a:prstGeom prst="roundRect">
            <a:avLst>
              <a:gd name="adj" fmla="val 9106"/>
            </a:avLst>
          </a:prstGeom>
          <a:gradFill rotWithShape="1">
            <a:gsLst>
              <a:gs pos="0">
                <a:schemeClr val="accent2"/>
              </a:gs>
              <a:gs pos="100000">
                <a:schemeClr val="accent2">
                  <a:gamma/>
                  <a:tint val="69804"/>
                  <a:invGamma/>
                </a:schemeClr>
              </a:gs>
            </a:gsLst>
            <a:lin ang="5400000" scaled="1"/>
          </a:gradFill>
          <a:ln w="25400">
            <a:solidFill>
              <a:schemeClr val="bg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hangingPunct="0">
              <a:defRPr/>
            </a:pPr>
            <a:r>
              <a:rPr lang="ru-RU" sz="1800" b="1">
                <a:solidFill>
                  <a:schemeClr val="bg1"/>
                </a:solidFill>
                <a:latin typeface="Arial" charset="0"/>
              </a:rPr>
              <a:t>Производство</a:t>
            </a:r>
          </a:p>
          <a:p>
            <a:pPr eaLnBrk="0" hangingPunct="0">
              <a:defRPr/>
            </a:pPr>
            <a:r>
              <a:rPr lang="ru-RU" sz="1800" b="1">
                <a:solidFill>
                  <a:schemeClr val="bg1"/>
                </a:solidFill>
                <a:latin typeface="Arial" charset="0"/>
              </a:rPr>
              <a:t> чугуна</a:t>
            </a:r>
            <a:endParaRPr lang="en-US" sz="1800" b="1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70665" name="AutoShape 9"/>
          <p:cNvSpPr>
            <a:spLocks noChangeArrowheads="1"/>
          </p:cNvSpPr>
          <p:nvPr/>
        </p:nvSpPr>
        <p:spPr bwMode="gray">
          <a:xfrm>
            <a:off x="6372225" y="5589588"/>
            <a:ext cx="2160588" cy="647700"/>
          </a:xfrm>
          <a:prstGeom prst="roundRect">
            <a:avLst>
              <a:gd name="adj" fmla="val 9106"/>
            </a:avLst>
          </a:prstGeom>
          <a:gradFill rotWithShape="1">
            <a:gsLst>
              <a:gs pos="0">
                <a:schemeClr val="accent2"/>
              </a:gs>
              <a:gs pos="100000">
                <a:schemeClr val="accent2">
                  <a:gamma/>
                  <a:tint val="69804"/>
                  <a:invGamma/>
                </a:schemeClr>
              </a:gs>
            </a:gsLst>
            <a:lin ang="5400000" scaled="1"/>
          </a:gradFill>
          <a:ln w="25400">
            <a:solidFill>
              <a:schemeClr val="bg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hangingPunct="0">
              <a:defRPr/>
            </a:pPr>
            <a:r>
              <a:rPr lang="ru-RU" sz="1800" b="1">
                <a:solidFill>
                  <a:schemeClr val="bg1"/>
                </a:solidFill>
                <a:latin typeface="Arial" charset="0"/>
              </a:rPr>
              <a:t>Производство</a:t>
            </a:r>
          </a:p>
          <a:p>
            <a:pPr eaLnBrk="0" hangingPunct="0">
              <a:defRPr/>
            </a:pPr>
            <a:r>
              <a:rPr lang="ru-RU" sz="1800" b="1">
                <a:solidFill>
                  <a:schemeClr val="bg1"/>
                </a:solidFill>
                <a:latin typeface="Arial" charset="0"/>
              </a:rPr>
              <a:t>проката</a:t>
            </a:r>
            <a:endParaRPr lang="en-US" sz="1800" b="1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70666" name="AutoShape 10"/>
          <p:cNvSpPr>
            <a:spLocks noChangeArrowheads="1"/>
          </p:cNvSpPr>
          <p:nvPr/>
        </p:nvSpPr>
        <p:spPr bwMode="gray">
          <a:xfrm>
            <a:off x="5003800" y="4652963"/>
            <a:ext cx="2087563" cy="703262"/>
          </a:xfrm>
          <a:prstGeom prst="roundRect">
            <a:avLst>
              <a:gd name="adj" fmla="val 9106"/>
            </a:avLst>
          </a:prstGeom>
          <a:gradFill rotWithShape="1">
            <a:gsLst>
              <a:gs pos="0">
                <a:schemeClr val="accent2"/>
              </a:gs>
              <a:gs pos="100000">
                <a:schemeClr val="accent2">
                  <a:gamma/>
                  <a:tint val="69804"/>
                  <a:invGamma/>
                </a:schemeClr>
              </a:gs>
            </a:gsLst>
            <a:lin ang="5400000" scaled="1"/>
          </a:gradFill>
          <a:ln w="25400">
            <a:solidFill>
              <a:schemeClr val="bg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hangingPunct="0">
              <a:defRPr/>
            </a:pPr>
            <a:r>
              <a:rPr lang="ru-RU" sz="1800" b="1">
                <a:solidFill>
                  <a:schemeClr val="bg1"/>
                </a:solidFill>
                <a:latin typeface="Arial" charset="0"/>
              </a:rPr>
              <a:t>Производство </a:t>
            </a:r>
          </a:p>
          <a:p>
            <a:pPr eaLnBrk="0" hangingPunct="0">
              <a:defRPr/>
            </a:pPr>
            <a:r>
              <a:rPr lang="ru-RU" sz="1800" b="1">
                <a:solidFill>
                  <a:schemeClr val="bg1"/>
                </a:solidFill>
                <a:latin typeface="Arial" charset="0"/>
              </a:rPr>
              <a:t>стали</a:t>
            </a:r>
            <a:endParaRPr lang="en-US" sz="1800" b="1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18443" name="Freeform 11"/>
          <p:cNvSpPr>
            <a:spLocks/>
          </p:cNvSpPr>
          <p:nvPr/>
        </p:nvSpPr>
        <p:spPr bwMode="gray">
          <a:xfrm rot="810536" flipH="1">
            <a:off x="1003300" y="2927350"/>
            <a:ext cx="839788" cy="500063"/>
          </a:xfrm>
          <a:custGeom>
            <a:avLst/>
            <a:gdLst>
              <a:gd name="T0" fmla="*/ 839788 w 580"/>
              <a:gd name="T1" fmla="*/ 0 h 798"/>
              <a:gd name="T2" fmla="*/ 836892 w 580"/>
              <a:gd name="T3" fmla="*/ 56398 h 798"/>
              <a:gd name="T4" fmla="*/ 822413 w 580"/>
              <a:gd name="T5" fmla="*/ 109036 h 798"/>
              <a:gd name="T6" fmla="*/ 799247 w 580"/>
              <a:gd name="T7" fmla="*/ 157915 h 798"/>
              <a:gd name="T8" fmla="*/ 761601 w 580"/>
              <a:gd name="T9" fmla="*/ 203033 h 798"/>
              <a:gd name="T10" fmla="*/ 715268 w 580"/>
              <a:gd name="T11" fmla="*/ 244392 h 798"/>
              <a:gd name="T12" fmla="*/ 654455 w 580"/>
              <a:gd name="T13" fmla="*/ 281990 h 798"/>
              <a:gd name="T14" fmla="*/ 582060 w 580"/>
              <a:gd name="T15" fmla="*/ 318336 h 798"/>
              <a:gd name="T16" fmla="*/ 495185 w 580"/>
              <a:gd name="T17" fmla="*/ 350921 h 798"/>
              <a:gd name="T18" fmla="*/ 390936 w 580"/>
              <a:gd name="T19" fmla="*/ 382254 h 798"/>
              <a:gd name="T20" fmla="*/ 272207 w 580"/>
              <a:gd name="T21" fmla="*/ 411079 h 798"/>
              <a:gd name="T22" fmla="*/ 272207 w 580"/>
              <a:gd name="T23" fmla="*/ 500063 h 798"/>
              <a:gd name="T24" fmla="*/ 0 w 580"/>
              <a:gd name="T25" fmla="*/ 322096 h 798"/>
              <a:gd name="T26" fmla="*/ 272207 w 580"/>
              <a:gd name="T27" fmla="*/ 144128 h 798"/>
              <a:gd name="T28" fmla="*/ 272207 w 580"/>
              <a:gd name="T29" fmla="*/ 233112 h 798"/>
              <a:gd name="T30" fmla="*/ 324332 w 580"/>
              <a:gd name="T31" fmla="*/ 230605 h 798"/>
              <a:gd name="T32" fmla="*/ 382248 w 580"/>
              <a:gd name="T33" fmla="*/ 223086 h 798"/>
              <a:gd name="T34" fmla="*/ 443061 w 580"/>
              <a:gd name="T35" fmla="*/ 210553 h 798"/>
              <a:gd name="T36" fmla="*/ 503873 w 580"/>
              <a:gd name="T37" fmla="*/ 194260 h 798"/>
              <a:gd name="T38" fmla="*/ 567581 w 580"/>
              <a:gd name="T39" fmla="*/ 175461 h 798"/>
              <a:gd name="T40" fmla="*/ 625497 w 580"/>
              <a:gd name="T41" fmla="*/ 154155 h 798"/>
              <a:gd name="T42" fmla="*/ 683414 w 580"/>
              <a:gd name="T43" fmla="*/ 130342 h 798"/>
              <a:gd name="T44" fmla="*/ 732643 w 580"/>
              <a:gd name="T45" fmla="*/ 104023 h 798"/>
              <a:gd name="T46" fmla="*/ 776080 w 580"/>
              <a:gd name="T47" fmla="*/ 77704 h 798"/>
              <a:gd name="T48" fmla="*/ 807934 w 580"/>
              <a:gd name="T49" fmla="*/ 51385 h 798"/>
              <a:gd name="T50" fmla="*/ 831101 w 580"/>
              <a:gd name="T51" fmla="*/ 25066 h 798"/>
              <a:gd name="T52" fmla="*/ 836892 w 580"/>
              <a:gd name="T53" fmla="*/ 0 h 798"/>
              <a:gd name="T54" fmla="*/ 839788 w 580"/>
              <a:gd name="T55" fmla="*/ 0 h 798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</a:gdLst>
            <a:ahLst/>
            <a:cxnLst>
              <a:cxn ang="T56">
                <a:pos x="T0" y="T1"/>
              </a:cxn>
              <a:cxn ang="T57">
                <a:pos x="T2" y="T3"/>
              </a:cxn>
              <a:cxn ang="T58">
                <a:pos x="T4" y="T5"/>
              </a:cxn>
              <a:cxn ang="T59">
                <a:pos x="T6" y="T7"/>
              </a:cxn>
              <a:cxn ang="T60">
                <a:pos x="T8" y="T9"/>
              </a:cxn>
              <a:cxn ang="T61">
                <a:pos x="T10" y="T11"/>
              </a:cxn>
              <a:cxn ang="T62">
                <a:pos x="T12" y="T13"/>
              </a:cxn>
              <a:cxn ang="T63">
                <a:pos x="T14" y="T15"/>
              </a:cxn>
              <a:cxn ang="T64">
                <a:pos x="T16" y="T17"/>
              </a:cxn>
              <a:cxn ang="T65">
                <a:pos x="T18" y="T19"/>
              </a:cxn>
              <a:cxn ang="T66">
                <a:pos x="T20" y="T21"/>
              </a:cxn>
              <a:cxn ang="T67">
                <a:pos x="T22" y="T23"/>
              </a:cxn>
              <a:cxn ang="T68">
                <a:pos x="T24" y="T25"/>
              </a:cxn>
              <a:cxn ang="T69">
                <a:pos x="T26" y="T27"/>
              </a:cxn>
              <a:cxn ang="T70">
                <a:pos x="T28" y="T29"/>
              </a:cxn>
              <a:cxn ang="T71">
                <a:pos x="T30" y="T31"/>
              </a:cxn>
              <a:cxn ang="T72">
                <a:pos x="T32" y="T33"/>
              </a:cxn>
              <a:cxn ang="T73">
                <a:pos x="T34" y="T35"/>
              </a:cxn>
              <a:cxn ang="T74">
                <a:pos x="T36" y="T37"/>
              </a:cxn>
              <a:cxn ang="T75">
                <a:pos x="T38" y="T39"/>
              </a:cxn>
              <a:cxn ang="T76">
                <a:pos x="T40" y="T41"/>
              </a:cxn>
              <a:cxn ang="T77">
                <a:pos x="T42" y="T43"/>
              </a:cxn>
              <a:cxn ang="T78">
                <a:pos x="T44" y="T45"/>
              </a:cxn>
              <a:cxn ang="T79">
                <a:pos x="T46" y="T47"/>
              </a:cxn>
              <a:cxn ang="T80">
                <a:pos x="T48" y="T49"/>
              </a:cxn>
              <a:cxn ang="T81">
                <a:pos x="T50" y="T51"/>
              </a:cxn>
              <a:cxn ang="T82">
                <a:pos x="T52" y="T53"/>
              </a:cxn>
              <a:cxn ang="T83">
                <a:pos x="T54" y="T55"/>
              </a:cxn>
            </a:cxnLst>
            <a:rect l="0" t="0" r="r" b="b"/>
            <a:pathLst>
              <a:path w="580" h="798">
                <a:moveTo>
                  <a:pt x="580" y="0"/>
                </a:moveTo>
                <a:lnTo>
                  <a:pt x="578" y="90"/>
                </a:lnTo>
                <a:lnTo>
                  <a:pt x="568" y="174"/>
                </a:lnTo>
                <a:lnTo>
                  <a:pt x="552" y="252"/>
                </a:lnTo>
                <a:lnTo>
                  <a:pt x="526" y="324"/>
                </a:lnTo>
                <a:lnTo>
                  <a:pt x="494" y="390"/>
                </a:lnTo>
                <a:lnTo>
                  <a:pt x="452" y="450"/>
                </a:lnTo>
                <a:lnTo>
                  <a:pt x="402" y="508"/>
                </a:lnTo>
                <a:lnTo>
                  <a:pt x="342" y="560"/>
                </a:lnTo>
                <a:lnTo>
                  <a:pt x="270" y="610"/>
                </a:lnTo>
                <a:lnTo>
                  <a:pt x="188" y="656"/>
                </a:lnTo>
                <a:lnTo>
                  <a:pt x="188" y="798"/>
                </a:lnTo>
                <a:lnTo>
                  <a:pt x="0" y="514"/>
                </a:lnTo>
                <a:lnTo>
                  <a:pt x="188" y="230"/>
                </a:lnTo>
                <a:lnTo>
                  <a:pt x="188" y="372"/>
                </a:lnTo>
                <a:lnTo>
                  <a:pt x="224" y="368"/>
                </a:lnTo>
                <a:lnTo>
                  <a:pt x="264" y="356"/>
                </a:lnTo>
                <a:lnTo>
                  <a:pt x="306" y="336"/>
                </a:lnTo>
                <a:lnTo>
                  <a:pt x="348" y="310"/>
                </a:lnTo>
                <a:lnTo>
                  <a:pt x="392" y="280"/>
                </a:lnTo>
                <a:lnTo>
                  <a:pt x="432" y="246"/>
                </a:lnTo>
                <a:lnTo>
                  <a:pt x="472" y="208"/>
                </a:lnTo>
                <a:lnTo>
                  <a:pt x="506" y="166"/>
                </a:lnTo>
                <a:lnTo>
                  <a:pt x="536" y="124"/>
                </a:lnTo>
                <a:lnTo>
                  <a:pt x="558" y="82"/>
                </a:lnTo>
                <a:lnTo>
                  <a:pt x="574" y="40"/>
                </a:lnTo>
                <a:lnTo>
                  <a:pt x="578" y="0"/>
                </a:lnTo>
                <a:lnTo>
                  <a:pt x="580" y="0"/>
                </a:lnTo>
                <a:close/>
              </a:path>
            </a:pathLst>
          </a:custGeom>
          <a:solidFill>
            <a:srgbClr val="F6BEA8"/>
          </a:solidFill>
          <a:ln>
            <a:noFill/>
          </a:ln>
          <a:extLst>
            <a:ext uri="{91240B29-F687-4F45-9708-019B960494DF}">
              <a14:hiddenLine xmlns:a14="http://schemas.microsoft.com/office/drawing/2010/main" w="0">
                <a:solidFill>
                  <a:srgbClr val="00A06C"/>
                </a:solidFill>
                <a:prstDash val="solid"/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8444" name="Freeform 13"/>
          <p:cNvSpPr>
            <a:spLocks/>
          </p:cNvSpPr>
          <p:nvPr/>
        </p:nvSpPr>
        <p:spPr bwMode="gray">
          <a:xfrm rot="810536" flipH="1">
            <a:off x="2555875" y="3789363"/>
            <a:ext cx="798513" cy="511175"/>
          </a:xfrm>
          <a:custGeom>
            <a:avLst/>
            <a:gdLst>
              <a:gd name="T0" fmla="*/ 798513 w 580"/>
              <a:gd name="T1" fmla="*/ 0 h 798"/>
              <a:gd name="T2" fmla="*/ 795760 w 580"/>
              <a:gd name="T3" fmla="*/ 57651 h 798"/>
              <a:gd name="T4" fmla="*/ 781992 w 580"/>
              <a:gd name="T5" fmla="*/ 111459 h 798"/>
              <a:gd name="T6" fmla="*/ 759964 w 580"/>
              <a:gd name="T7" fmla="*/ 161424 h 798"/>
              <a:gd name="T8" fmla="*/ 724169 w 580"/>
              <a:gd name="T9" fmla="*/ 207545 h 798"/>
              <a:gd name="T10" fmla="*/ 680113 w 580"/>
              <a:gd name="T11" fmla="*/ 249822 h 798"/>
              <a:gd name="T12" fmla="*/ 622289 w 580"/>
              <a:gd name="T13" fmla="*/ 288257 h 798"/>
              <a:gd name="T14" fmla="*/ 553452 w 580"/>
              <a:gd name="T15" fmla="*/ 325410 h 798"/>
              <a:gd name="T16" fmla="*/ 470847 w 580"/>
              <a:gd name="T17" fmla="*/ 358719 h 798"/>
              <a:gd name="T18" fmla="*/ 371722 w 580"/>
              <a:gd name="T19" fmla="*/ 390748 h 798"/>
              <a:gd name="T20" fmla="*/ 258828 w 580"/>
              <a:gd name="T21" fmla="*/ 420214 h 798"/>
              <a:gd name="T22" fmla="*/ 258828 w 580"/>
              <a:gd name="T23" fmla="*/ 511175 h 798"/>
              <a:gd name="T24" fmla="*/ 0 w 580"/>
              <a:gd name="T25" fmla="*/ 329253 h 798"/>
              <a:gd name="T26" fmla="*/ 258828 w 580"/>
              <a:gd name="T27" fmla="*/ 147331 h 798"/>
              <a:gd name="T28" fmla="*/ 258828 w 580"/>
              <a:gd name="T29" fmla="*/ 238292 h 798"/>
              <a:gd name="T30" fmla="*/ 308391 w 580"/>
              <a:gd name="T31" fmla="*/ 235730 h 798"/>
              <a:gd name="T32" fmla="*/ 363461 w 580"/>
              <a:gd name="T33" fmla="*/ 228043 h 798"/>
              <a:gd name="T34" fmla="*/ 421284 w 580"/>
              <a:gd name="T35" fmla="*/ 215232 h 798"/>
              <a:gd name="T36" fmla="*/ 479108 w 580"/>
              <a:gd name="T37" fmla="*/ 198577 h 798"/>
              <a:gd name="T38" fmla="*/ 539685 w 580"/>
              <a:gd name="T39" fmla="*/ 179360 h 798"/>
              <a:gd name="T40" fmla="*/ 594755 w 580"/>
              <a:gd name="T41" fmla="*/ 157580 h 798"/>
              <a:gd name="T42" fmla="*/ 649824 w 580"/>
              <a:gd name="T43" fmla="*/ 133239 h 798"/>
              <a:gd name="T44" fmla="*/ 696634 w 580"/>
              <a:gd name="T45" fmla="*/ 106335 h 798"/>
              <a:gd name="T46" fmla="*/ 737936 w 580"/>
              <a:gd name="T47" fmla="*/ 79431 h 798"/>
              <a:gd name="T48" fmla="*/ 768225 w 580"/>
              <a:gd name="T49" fmla="*/ 52527 h 798"/>
              <a:gd name="T50" fmla="*/ 790253 w 580"/>
              <a:gd name="T51" fmla="*/ 25623 h 798"/>
              <a:gd name="T52" fmla="*/ 795760 w 580"/>
              <a:gd name="T53" fmla="*/ 0 h 798"/>
              <a:gd name="T54" fmla="*/ 798513 w 580"/>
              <a:gd name="T55" fmla="*/ 0 h 798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</a:gdLst>
            <a:ahLst/>
            <a:cxnLst>
              <a:cxn ang="T56">
                <a:pos x="T0" y="T1"/>
              </a:cxn>
              <a:cxn ang="T57">
                <a:pos x="T2" y="T3"/>
              </a:cxn>
              <a:cxn ang="T58">
                <a:pos x="T4" y="T5"/>
              </a:cxn>
              <a:cxn ang="T59">
                <a:pos x="T6" y="T7"/>
              </a:cxn>
              <a:cxn ang="T60">
                <a:pos x="T8" y="T9"/>
              </a:cxn>
              <a:cxn ang="T61">
                <a:pos x="T10" y="T11"/>
              </a:cxn>
              <a:cxn ang="T62">
                <a:pos x="T12" y="T13"/>
              </a:cxn>
              <a:cxn ang="T63">
                <a:pos x="T14" y="T15"/>
              </a:cxn>
              <a:cxn ang="T64">
                <a:pos x="T16" y="T17"/>
              </a:cxn>
              <a:cxn ang="T65">
                <a:pos x="T18" y="T19"/>
              </a:cxn>
              <a:cxn ang="T66">
                <a:pos x="T20" y="T21"/>
              </a:cxn>
              <a:cxn ang="T67">
                <a:pos x="T22" y="T23"/>
              </a:cxn>
              <a:cxn ang="T68">
                <a:pos x="T24" y="T25"/>
              </a:cxn>
              <a:cxn ang="T69">
                <a:pos x="T26" y="T27"/>
              </a:cxn>
              <a:cxn ang="T70">
                <a:pos x="T28" y="T29"/>
              </a:cxn>
              <a:cxn ang="T71">
                <a:pos x="T30" y="T31"/>
              </a:cxn>
              <a:cxn ang="T72">
                <a:pos x="T32" y="T33"/>
              </a:cxn>
              <a:cxn ang="T73">
                <a:pos x="T34" y="T35"/>
              </a:cxn>
              <a:cxn ang="T74">
                <a:pos x="T36" y="T37"/>
              </a:cxn>
              <a:cxn ang="T75">
                <a:pos x="T38" y="T39"/>
              </a:cxn>
              <a:cxn ang="T76">
                <a:pos x="T40" y="T41"/>
              </a:cxn>
              <a:cxn ang="T77">
                <a:pos x="T42" y="T43"/>
              </a:cxn>
              <a:cxn ang="T78">
                <a:pos x="T44" y="T45"/>
              </a:cxn>
              <a:cxn ang="T79">
                <a:pos x="T46" y="T47"/>
              </a:cxn>
              <a:cxn ang="T80">
                <a:pos x="T48" y="T49"/>
              </a:cxn>
              <a:cxn ang="T81">
                <a:pos x="T50" y="T51"/>
              </a:cxn>
              <a:cxn ang="T82">
                <a:pos x="T52" y="T53"/>
              </a:cxn>
              <a:cxn ang="T83">
                <a:pos x="T54" y="T55"/>
              </a:cxn>
            </a:cxnLst>
            <a:rect l="0" t="0" r="r" b="b"/>
            <a:pathLst>
              <a:path w="580" h="798">
                <a:moveTo>
                  <a:pt x="580" y="0"/>
                </a:moveTo>
                <a:lnTo>
                  <a:pt x="578" y="90"/>
                </a:lnTo>
                <a:lnTo>
                  <a:pt x="568" y="174"/>
                </a:lnTo>
                <a:lnTo>
                  <a:pt x="552" y="252"/>
                </a:lnTo>
                <a:lnTo>
                  <a:pt x="526" y="324"/>
                </a:lnTo>
                <a:lnTo>
                  <a:pt x="494" y="390"/>
                </a:lnTo>
                <a:lnTo>
                  <a:pt x="452" y="450"/>
                </a:lnTo>
                <a:lnTo>
                  <a:pt x="402" y="508"/>
                </a:lnTo>
                <a:lnTo>
                  <a:pt x="342" y="560"/>
                </a:lnTo>
                <a:lnTo>
                  <a:pt x="270" y="610"/>
                </a:lnTo>
                <a:lnTo>
                  <a:pt x="188" y="656"/>
                </a:lnTo>
                <a:lnTo>
                  <a:pt x="188" y="798"/>
                </a:lnTo>
                <a:lnTo>
                  <a:pt x="0" y="514"/>
                </a:lnTo>
                <a:lnTo>
                  <a:pt x="188" y="230"/>
                </a:lnTo>
                <a:lnTo>
                  <a:pt x="188" y="372"/>
                </a:lnTo>
                <a:lnTo>
                  <a:pt x="224" y="368"/>
                </a:lnTo>
                <a:lnTo>
                  <a:pt x="264" y="356"/>
                </a:lnTo>
                <a:lnTo>
                  <a:pt x="306" y="336"/>
                </a:lnTo>
                <a:lnTo>
                  <a:pt x="348" y="310"/>
                </a:lnTo>
                <a:lnTo>
                  <a:pt x="392" y="280"/>
                </a:lnTo>
                <a:lnTo>
                  <a:pt x="432" y="246"/>
                </a:lnTo>
                <a:lnTo>
                  <a:pt x="472" y="208"/>
                </a:lnTo>
                <a:lnTo>
                  <a:pt x="506" y="166"/>
                </a:lnTo>
                <a:lnTo>
                  <a:pt x="536" y="124"/>
                </a:lnTo>
                <a:lnTo>
                  <a:pt x="558" y="82"/>
                </a:lnTo>
                <a:lnTo>
                  <a:pt x="574" y="40"/>
                </a:lnTo>
                <a:lnTo>
                  <a:pt x="578" y="0"/>
                </a:lnTo>
                <a:lnTo>
                  <a:pt x="580" y="0"/>
                </a:lnTo>
                <a:close/>
              </a:path>
            </a:pathLst>
          </a:custGeom>
          <a:solidFill>
            <a:srgbClr val="F6BEA8"/>
          </a:solidFill>
          <a:ln>
            <a:noFill/>
          </a:ln>
          <a:extLst>
            <a:ext uri="{91240B29-F687-4F45-9708-019B960494DF}">
              <a14:hiddenLine xmlns:a14="http://schemas.microsoft.com/office/drawing/2010/main" w="0">
                <a:solidFill>
                  <a:srgbClr val="00A06C"/>
                </a:solidFill>
                <a:prstDash val="solid"/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8445" name="Freeform 14"/>
          <p:cNvSpPr>
            <a:spLocks/>
          </p:cNvSpPr>
          <p:nvPr/>
        </p:nvSpPr>
        <p:spPr bwMode="gray">
          <a:xfrm rot="810536" flipH="1">
            <a:off x="4067175" y="4652963"/>
            <a:ext cx="790575" cy="520700"/>
          </a:xfrm>
          <a:custGeom>
            <a:avLst/>
            <a:gdLst>
              <a:gd name="T0" fmla="*/ 790575 w 580"/>
              <a:gd name="T1" fmla="*/ 0 h 798"/>
              <a:gd name="T2" fmla="*/ 787849 w 580"/>
              <a:gd name="T3" fmla="*/ 58726 h 798"/>
              <a:gd name="T4" fmla="*/ 774218 w 580"/>
              <a:gd name="T5" fmla="*/ 113536 h 798"/>
              <a:gd name="T6" fmla="*/ 752409 w 580"/>
              <a:gd name="T7" fmla="*/ 164432 h 798"/>
              <a:gd name="T8" fmla="*/ 716970 w 580"/>
              <a:gd name="T9" fmla="*/ 211412 h 798"/>
              <a:gd name="T10" fmla="*/ 673352 w 580"/>
              <a:gd name="T11" fmla="*/ 254477 h 798"/>
              <a:gd name="T12" fmla="*/ 616103 w 580"/>
              <a:gd name="T13" fmla="*/ 293628 h 798"/>
              <a:gd name="T14" fmla="*/ 547950 w 580"/>
              <a:gd name="T15" fmla="*/ 331473 h 798"/>
              <a:gd name="T16" fmla="*/ 466167 w 580"/>
              <a:gd name="T17" fmla="*/ 365404 h 798"/>
              <a:gd name="T18" fmla="*/ 368026 w 580"/>
              <a:gd name="T19" fmla="*/ 398029 h 798"/>
              <a:gd name="T20" fmla="*/ 256255 w 580"/>
              <a:gd name="T21" fmla="*/ 428044 h 798"/>
              <a:gd name="T22" fmla="*/ 256255 w 580"/>
              <a:gd name="T23" fmla="*/ 520700 h 798"/>
              <a:gd name="T24" fmla="*/ 0 w 580"/>
              <a:gd name="T25" fmla="*/ 335388 h 798"/>
              <a:gd name="T26" fmla="*/ 256255 w 580"/>
              <a:gd name="T27" fmla="*/ 150076 h 798"/>
              <a:gd name="T28" fmla="*/ 256255 w 580"/>
              <a:gd name="T29" fmla="*/ 242732 h 798"/>
              <a:gd name="T30" fmla="*/ 305326 w 580"/>
              <a:gd name="T31" fmla="*/ 240122 h 798"/>
              <a:gd name="T32" fmla="*/ 359848 w 580"/>
              <a:gd name="T33" fmla="*/ 232292 h 798"/>
              <a:gd name="T34" fmla="*/ 417096 w 580"/>
              <a:gd name="T35" fmla="*/ 219242 h 798"/>
              <a:gd name="T36" fmla="*/ 474345 w 580"/>
              <a:gd name="T37" fmla="*/ 202277 h 798"/>
              <a:gd name="T38" fmla="*/ 534320 w 580"/>
              <a:gd name="T39" fmla="*/ 182702 h 798"/>
              <a:gd name="T40" fmla="*/ 588842 w 580"/>
              <a:gd name="T41" fmla="*/ 160517 h 798"/>
              <a:gd name="T42" fmla="*/ 643364 w 580"/>
              <a:gd name="T43" fmla="*/ 135721 h 798"/>
              <a:gd name="T44" fmla="*/ 689709 w 580"/>
              <a:gd name="T45" fmla="*/ 108316 h 798"/>
              <a:gd name="T46" fmla="*/ 730600 w 580"/>
              <a:gd name="T47" fmla="*/ 80911 h 798"/>
              <a:gd name="T48" fmla="*/ 760588 w 580"/>
              <a:gd name="T49" fmla="*/ 53506 h 798"/>
              <a:gd name="T50" fmla="*/ 782397 w 580"/>
              <a:gd name="T51" fmla="*/ 26100 h 798"/>
              <a:gd name="T52" fmla="*/ 787849 w 580"/>
              <a:gd name="T53" fmla="*/ 0 h 798"/>
              <a:gd name="T54" fmla="*/ 790575 w 580"/>
              <a:gd name="T55" fmla="*/ 0 h 798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</a:gdLst>
            <a:ahLst/>
            <a:cxnLst>
              <a:cxn ang="T56">
                <a:pos x="T0" y="T1"/>
              </a:cxn>
              <a:cxn ang="T57">
                <a:pos x="T2" y="T3"/>
              </a:cxn>
              <a:cxn ang="T58">
                <a:pos x="T4" y="T5"/>
              </a:cxn>
              <a:cxn ang="T59">
                <a:pos x="T6" y="T7"/>
              </a:cxn>
              <a:cxn ang="T60">
                <a:pos x="T8" y="T9"/>
              </a:cxn>
              <a:cxn ang="T61">
                <a:pos x="T10" y="T11"/>
              </a:cxn>
              <a:cxn ang="T62">
                <a:pos x="T12" y="T13"/>
              </a:cxn>
              <a:cxn ang="T63">
                <a:pos x="T14" y="T15"/>
              </a:cxn>
              <a:cxn ang="T64">
                <a:pos x="T16" y="T17"/>
              </a:cxn>
              <a:cxn ang="T65">
                <a:pos x="T18" y="T19"/>
              </a:cxn>
              <a:cxn ang="T66">
                <a:pos x="T20" y="T21"/>
              </a:cxn>
              <a:cxn ang="T67">
                <a:pos x="T22" y="T23"/>
              </a:cxn>
              <a:cxn ang="T68">
                <a:pos x="T24" y="T25"/>
              </a:cxn>
              <a:cxn ang="T69">
                <a:pos x="T26" y="T27"/>
              </a:cxn>
              <a:cxn ang="T70">
                <a:pos x="T28" y="T29"/>
              </a:cxn>
              <a:cxn ang="T71">
                <a:pos x="T30" y="T31"/>
              </a:cxn>
              <a:cxn ang="T72">
                <a:pos x="T32" y="T33"/>
              </a:cxn>
              <a:cxn ang="T73">
                <a:pos x="T34" y="T35"/>
              </a:cxn>
              <a:cxn ang="T74">
                <a:pos x="T36" y="T37"/>
              </a:cxn>
              <a:cxn ang="T75">
                <a:pos x="T38" y="T39"/>
              </a:cxn>
              <a:cxn ang="T76">
                <a:pos x="T40" y="T41"/>
              </a:cxn>
              <a:cxn ang="T77">
                <a:pos x="T42" y="T43"/>
              </a:cxn>
              <a:cxn ang="T78">
                <a:pos x="T44" y="T45"/>
              </a:cxn>
              <a:cxn ang="T79">
                <a:pos x="T46" y="T47"/>
              </a:cxn>
              <a:cxn ang="T80">
                <a:pos x="T48" y="T49"/>
              </a:cxn>
              <a:cxn ang="T81">
                <a:pos x="T50" y="T51"/>
              </a:cxn>
              <a:cxn ang="T82">
                <a:pos x="T52" y="T53"/>
              </a:cxn>
              <a:cxn ang="T83">
                <a:pos x="T54" y="T55"/>
              </a:cxn>
            </a:cxnLst>
            <a:rect l="0" t="0" r="r" b="b"/>
            <a:pathLst>
              <a:path w="580" h="798">
                <a:moveTo>
                  <a:pt x="580" y="0"/>
                </a:moveTo>
                <a:lnTo>
                  <a:pt x="578" y="90"/>
                </a:lnTo>
                <a:lnTo>
                  <a:pt x="568" y="174"/>
                </a:lnTo>
                <a:lnTo>
                  <a:pt x="552" y="252"/>
                </a:lnTo>
                <a:lnTo>
                  <a:pt x="526" y="324"/>
                </a:lnTo>
                <a:lnTo>
                  <a:pt x="494" y="390"/>
                </a:lnTo>
                <a:lnTo>
                  <a:pt x="452" y="450"/>
                </a:lnTo>
                <a:lnTo>
                  <a:pt x="402" y="508"/>
                </a:lnTo>
                <a:lnTo>
                  <a:pt x="342" y="560"/>
                </a:lnTo>
                <a:lnTo>
                  <a:pt x="270" y="610"/>
                </a:lnTo>
                <a:lnTo>
                  <a:pt x="188" y="656"/>
                </a:lnTo>
                <a:lnTo>
                  <a:pt x="188" y="798"/>
                </a:lnTo>
                <a:lnTo>
                  <a:pt x="0" y="514"/>
                </a:lnTo>
                <a:lnTo>
                  <a:pt x="188" y="230"/>
                </a:lnTo>
                <a:lnTo>
                  <a:pt x="188" y="372"/>
                </a:lnTo>
                <a:lnTo>
                  <a:pt x="224" y="368"/>
                </a:lnTo>
                <a:lnTo>
                  <a:pt x="264" y="356"/>
                </a:lnTo>
                <a:lnTo>
                  <a:pt x="306" y="336"/>
                </a:lnTo>
                <a:lnTo>
                  <a:pt x="348" y="310"/>
                </a:lnTo>
                <a:lnTo>
                  <a:pt x="392" y="280"/>
                </a:lnTo>
                <a:lnTo>
                  <a:pt x="432" y="246"/>
                </a:lnTo>
                <a:lnTo>
                  <a:pt x="472" y="208"/>
                </a:lnTo>
                <a:lnTo>
                  <a:pt x="506" y="166"/>
                </a:lnTo>
                <a:lnTo>
                  <a:pt x="536" y="124"/>
                </a:lnTo>
                <a:lnTo>
                  <a:pt x="558" y="82"/>
                </a:lnTo>
                <a:lnTo>
                  <a:pt x="574" y="40"/>
                </a:lnTo>
                <a:lnTo>
                  <a:pt x="578" y="0"/>
                </a:lnTo>
                <a:lnTo>
                  <a:pt x="580" y="0"/>
                </a:lnTo>
                <a:close/>
              </a:path>
            </a:pathLst>
          </a:custGeom>
          <a:solidFill>
            <a:srgbClr val="F6BEA8"/>
          </a:solidFill>
          <a:ln>
            <a:noFill/>
          </a:ln>
          <a:extLst>
            <a:ext uri="{91240B29-F687-4F45-9708-019B960494DF}">
              <a14:hiddenLine xmlns:a14="http://schemas.microsoft.com/office/drawing/2010/main" w="0">
                <a:solidFill>
                  <a:srgbClr val="00A06C"/>
                </a:solidFill>
                <a:prstDash val="solid"/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8446" name="Freeform 15"/>
          <p:cNvSpPr>
            <a:spLocks/>
          </p:cNvSpPr>
          <p:nvPr/>
        </p:nvSpPr>
        <p:spPr bwMode="gray">
          <a:xfrm rot="810536" flipH="1">
            <a:off x="5324475" y="5530850"/>
            <a:ext cx="935038" cy="504825"/>
          </a:xfrm>
          <a:custGeom>
            <a:avLst/>
            <a:gdLst>
              <a:gd name="T0" fmla="*/ 935038 w 580"/>
              <a:gd name="T1" fmla="*/ 0 h 798"/>
              <a:gd name="T2" fmla="*/ 931814 w 580"/>
              <a:gd name="T3" fmla="*/ 56935 h 798"/>
              <a:gd name="T4" fmla="*/ 915692 w 580"/>
              <a:gd name="T5" fmla="*/ 110075 h 798"/>
              <a:gd name="T6" fmla="*/ 889898 w 580"/>
              <a:gd name="T7" fmla="*/ 159418 h 798"/>
              <a:gd name="T8" fmla="*/ 847983 w 580"/>
              <a:gd name="T9" fmla="*/ 204967 h 798"/>
              <a:gd name="T10" fmla="*/ 796394 w 580"/>
              <a:gd name="T11" fmla="*/ 246719 h 798"/>
              <a:gd name="T12" fmla="*/ 728685 w 580"/>
              <a:gd name="T13" fmla="*/ 284676 h 798"/>
              <a:gd name="T14" fmla="*/ 648078 w 580"/>
              <a:gd name="T15" fmla="*/ 321367 h 798"/>
              <a:gd name="T16" fmla="*/ 551350 w 580"/>
              <a:gd name="T17" fmla="*/ 354263 h 798"/>
              <a:gd name="T18" fmla="*/ 435276 w 580"/>
              <a:gd name="T19" fmla="*/ 385894 h 798"/>
              <a:gd name="T20" fmla="*/ 303081 w 580"/>
              <a:gd name="T21" fmla="*/ 414994 h 798"/>
              <a:gd name="T22" fmla="*/ 303081 w 580"/>
              <a:gd name="T23" fmla="*/ 504825 h 798"/>
              <a:gd name="T24" fmla="*/ 0 w 580"/>
              <a:gd name="T25" fmla="*/ 325163 h 798"/>
              <a:gd name="T26" fmla="*/ 303081 w 580"/>
              <a:gd name="T27" fmla="*/ 145501 h 798"/>
              <a:gd name="T28" fmla="*/ 303081 w 580"/>
              <a:gd name="T29" fmla="*/ 235332 h 798"/>
              <a:gd name="T30" fmla="*/ 361118 w 580"/>
              <a:gd name="T31" fmla="*/ 232802 h 798"/>
              <a:gd name="T32" fmla="*/ 425604 w 580"/>
              <a:gd name="T33" fmla="*/ 225210 h 798"/>
              <a:gd name="T34" fmla="*/ 493313 w 580"/>
              <a:gd name="T35" fmla="*/ 212558 h 798"/>
              <a:gd name="T36" fmla="*/ 561023 w 580"/>
              <a:gd name="T37" fmla="*/ 196110 h 798"/>
              <a:gd name="T38" fmla="*/ 631957 w 580"/>
              <a:gd name="T39" fmla="*/ 177132 h 798"/>
              <a:gd name="T40" fmla="*/ 696442 w 580"/>
              <a:gd name="T41" fmla="*/ 155623 h 798"/>
              <a:gd name="T42" fmla="*/ 760927 w 580"/>
              <a:gd name="T43" fmla="*/ 131583 h 798"/>
              <a:gd name="T44" fmla="*/ 815740 w 580"/>
              <a:gd name="T45" fmla="*/ 105014 h 798"/>
              <a:gd name="T46" fmla="*/ 864104 w 580"/>
              <a:gd name="T47" fmla="*/ 78444 h 798"/>
              <a:gd name="T48" fmla="*/ 899571 w 580"/>
              <a:gd name="T49" fmla="*/ 51874 h 798"/>
              <a:gd name="T50" fmla="*/ 925365 w 580"/>
              <a:gd name="T51" fmla="*/ 25305 h 798"/>
              <a:gd name="T52" fmla="*/ 931814 w 580"/>
              <a:gd name="T53" fmla="*/ 0 h 798"/>
              <a:gd name="T54" fmla="*/ 935038 w 580"/>
              <a:gd name="T55" fmla="*/ 0 h 798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</a:gdLst>
            <a:ahLst/>
            <a:cxnLst>
              <a:cxn ang="T56">
                <a:pos x="T0" y="T1"/>
              </a:cxn>
              <a:cxn ang="T57">
                <a:pos x="T2" y="T3"/>
              </a:cxn>
              <a:cxn ang="T58">
                <a:pos x="T4" y="T5"/>
              </a:cxn>
              <a:cxn ang="T59">
                <a:pos x="T6" y="T7"/>
              </a:cxn>
              <a:cxn ang="T60">
                <a:pos x="T8" y="T9"/>
              </a:cxn>
              <a:cxn ang="T61">
                <a:pos x="T10" y="T11"/>
              </a:cxn>
              <a:cxn ang="T62">
                <a:pos x="T12" y="T13"/>
              </a:cxn>
              <a:cxn ang="T63">
                <a:pos x="T14" y="T15"/>
              </a:cxn>
              <a:cxn ang="T64">
                <a:pos x="T16" y="T17"/>
              </a:cxn>
              <a:cxn ang="T65">
                <a:pos x="T18" y="T19"/>
              </a:cxn>
              <a:cxn ang="T66">
                <a:pos x="T20" y="T21"/>
              </a:cxn>
              <a:cxn ang="T67">
                <a:pos x="T22" y="T23"/>
              </a:cxn>
              <a:cxn ang="T68">
                <a:pos x="T24" y="T25"/>
              </a:cxn>
              <a:cxn ang="T69">
                <a:pos x="T26" y="T27"/>
              </a:cxn>
              <a:cxn ang="T70">
                <a:pos x="T28" y="T29"/>
              </a:cxn>
              <a:cxn ang="T71">
                <a:pos x="T30" y="T31"/>
              </a:cxn>
              <a:cxn ang="T72">
                <a:pos x="T32" y="T33"/>
              </a:cxn>
              <a:cxn ang="T73">
                <a:pos x="T34" y="T35"/>
              </a:cxn>
              <a:cxn ang="T74">
                <a:pos x="T36" y="T37"/>
              </a:cxn>
              <a:cxn ang="T75">
                <a:pos x="T38" y="T39"/>
              </a:cxn>
              <a:cxn ang="T76">
                <a:pos x="T40" y="T41"/>
              </a:cxn>
              <a:cxn ang="T77">
                <a:pos x="T42" y="T43"/>
              </a:cxn>
              <a:cxn ang="T78">
                <a:pos x="T44" y="T45"/>
              </a:cxn>
              <a:cxn ang="T79">
                <a:pos x="T46" y="T47"/>
              </a:cxn>
              <a:cxn ang="T80">
                <a:pos x="T48" y="T49"/>
              </a:cxn>
              <a:cxn ang="T81">
                <a:pos x="T50" y="T51"/>
              </a:cxn>
              <a:cxn ang="T82">
                <a:pos x="T52" y="T53"/>
              </a:cxn>
              <a:cxn ang="T83">
                <a:pos x="T54" y="T55"/>
              </a:cxn>
            </a:cxnLst>
            <a:rect l="0" t="0" r="r" b="b"/>
            <a:pathLst>
              <a:path w="580" h="798">
                <a:moveTo>
                  <a:pt x="580" y="0"/>
                </a:moveTo>
                <a:lnTo>
                  <a:pt x="578" y="90"/>
                </a:lnTo>
                <a:lnTo>
                  <a:pt x="568" y="174"/>
                </a:lnTo>
                <a:lnTo>
                  <a:pt x="552" y="252"/>
                </a:lnTo>
                <a:lnTo>
                  <a:pt x="526" y="324"/>
                </a:lnTo>
                <a:lnTo>
                  <a:pt x="494" y="390"/>
                </a:lnTo>
                <a:lnTo>
                  <a:pt x="452" y="450"/>
                </a:lnTo>
                <a:lnTo>
                  <a:pt x="402" y="508"/>
                </a:lnTo>
                <a:lnTo>
                  <a:pt x="342" y="560"/>
                </a:lnTo>
                <a:lnTo>
                  <a:pt x="270" y="610"/>
                </a:lnTo>
                <a:lnTo>
                  <a:pt x="188" y="656"/>
                </a:lnTo>
                <a:lnTo>
                  <a:pt x="188" y="798"/>
                </a:lnTo>
                <a:lnTo>
                  <a:pt x="0" y="514"/>
                </a:lnTo>
                <a:lnTo>
                  <a:pt x="188" y="230"/>
                </a:lnTo>
                <a:lnTo>
                  <a:pt x="188" y="372"/>
                </a:lnTo>
                <a:lnTo>
                  <a:pt x="224" y="368"/>
                </a:lnTo>
                <a:lnTo>
                  <a:pt x="264" y="356"/>
                </a:lnTo>
                <a:lnTo>
                  <a:pt x="306" y="336"/>
                </a:lnTo>
                <a:lnTo>
                  <a:pt x="348" y="310"/>
                </a:lnTo>
                <a:lnTo>
                  <a:pt x="392" y="280"/>
                </a:lnTo>
                <a:lnTo>
                  <a:pt x="432" y="246"/>
                </a:lnTo>
                <a:lnTo>
                  <a:pt x="472" y="208"/>
                </a:lnTo>
                <a:lnTo>
                  <a:pt x="506" y="166"/>
                </a:lnTo>
                <a:lnTo>
                  <a:pt x="536" y="124"/>
                </a:lnTo>
                <a:lnTo>
                  <a:pt x="558" y="82"/>
                </a:lnTo>
                <a:lnTo>
                  <a:pt x="574" y="40"/>
                </a:lnTo>
                <a:lnTo>
                  <a:pt x="578" y="0"/>
                </a:lnTo>
                <a:lnTo>
                  <a:pt x="580" y="0"/>
                </a:lnTo>
                <a:close/>
              </a:path>
            </a:pathLst>
          </a:custGeom>
          <a:solidFill>
            <a:srgbClr val="F6BEA8"/>
          </a:solidFill>
          <a:ln>
            <a:noFill/>
          </a:ln>
          <a:extLst>
            <a:ext uri="{91240B29-F687-4F45-9708-019B960494DF}">
              <a14:hiddenLine xmlns:a14="http://schemas.microsoft.com/office/drawing/2010/main" w="0">
                <a:solidFill>
                  <a:srgbClr val="00A06C"/>
                </a:solidFill>
                <a:prstDash val="solid"/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217136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5" descr="bv1030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7" y="-35097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59" name="Rectangle 28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052513"/>
          </a:xfrm>
        </p:spPr>
        <p:txBody>
          <a:bodyPr/>
          <a:lstStyle/>
          <a:p>
            <a:pPr eaLnBrk="1" hangingPunct="1"/>
            <a:r>
              <a:rPr lang="ru-RU" sz="3200" b="1" smtClean="0">
                <a:solidFill>
                  <a:schemeClr val="bg1"/>
                </a:solidFill>
              </a:rPr>
              <a:t>Сталеплавильный завод</a:t>
            </a:r>
          </a:p>
        </p:txBody>
      </p:sp>
      <p:sp>
        <p:nvSpPr>
          <p:cNvPr id="19460" name="Rectangle 37"/>
          <p:cNvSpPr>
            <a:spLocks noGrp="1" noChangeArrowheads="1"/>
          </p:cNvSpPr>
          <p:nvPr>
            <p:ph type="body" idx="1"/>
          </p:nvPr>
        </p:nvSpPr>
        <p:spPr>
          <a:xfrm>
            <a:off x="457200" y="2060575"/>
            <a:ext cx="6419850" cy="4065588"/>
          </a:xfrm>
        </p:spPr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16422" name="Picture 3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1052513"/>
            <a:ext cx="8207375" cy="5486400"/>
          </a:xfrm>
          <a:prstGeom prst="rect">
            <a:avLst/>
          </a:prstGeom>
          <a:noFill/>
          <a:ln w="76200" cmpd="tri" algn="ctr">
            <a:solidFill>
              <a:schemeClr val="bg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423" name="Picture 3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1052513"/>
            <a:ext cx="4032250" cy="5472112"/>
          </a:xfrm>
          <a:prstGeom prst="rect">
            <a:avLst/>
          </a:prstGeom>
          <a:noFill/>
          <a:ln w="57150" cmpd="thickThin" algn="ctr">
            <a:solidFill>
              <a:schemeClr val="bg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425" name="Picture 41" descr="039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3438" y="1052513"/>
            <a:ext cx="3960812" cy="5472112"/>
          </a:xfrm>
          <a:prstGeom prst="rect">
            <a:avLst/>
          </a:prstGeom>
          <a:noFill/>
          <a:ln w="57150" cmpd="thickThin">
            <a:solidFill>
              <a:schemeClr val="bg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900508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64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4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64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17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" dur="500"/>
                                        <p:tgtEl>
                                          <p:spTgt spid="164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164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4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64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64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64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64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64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64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Хлопаем вместе</a:t>
            </a:r>
            <a:endParaRPr lang="ru-RU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1266" name="Picture 2" descr="C:\Users\Александр\Pictures\фоны презентаций\ebe8963d5e68.gif"/>
          <p:cNvPicPr>
            <a:picLocks noGrp="1" noChangeAspect="1" noChangeArrowheads="1" noCro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1412776"/>
            <a:ext cx="5464793" cy="39604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70832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Rectangle 5"/>
          <p:cNvSpPr>
            <a:spLocks noGrp="1" noChangeArrowheads="1"/>
          </p:cNvSpPr>
          <p:nvPr>
            <p:ph type="title"/>
          </p:nvPr>
        </p:nvSpPr>
        <p:spPr>
          <a:xfrm>
            <a:off x="457200" y="188640"/>
            <a:ext cx="8229600" cy="576262"/>
          </a:xfrm>
        </p:spPr>
        <p:txBody>
          <a:bodyPr/>
          <a:lstStyle/>
          <a:p>
            <a:pPr eaLnBrk="1" hangingPunct="1"/>
            <a:r>
              <a:rPr lang="ru-RU" sz="32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Передельная</a:t>
            </a:r>
            <a:r>
              <a:rPr lang="ru-RU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металлургия</a:t>
            </a:r>
          </a:p>
        </p:txBody>
      </p:sp>
      <p:pic>
        <p:nvPicPr>
          <p:cNvPr id="53255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9338" y="1341438"/>
            <a:ext cx="4105275" cy="4962525"/>
          </a:xfrm>
          <a:prstGeom prst="rect">
            <a:avLst/>
          </a:prstGeom>
          <a:noFill/>
          <a:ln w="57150" cmpd="thickThin" algn="ctr">
            <a:solidFill>
              <a:schemeClr val="bg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3256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1341438"/>
            <a:ext cx="4321175" cy="4967287"/>
          </a:xfrm>
          <a:prstGeom prst="rect">
            <a:avLst/>
          </a:prstGeom>
          <a:noFill/>
          <a:ln w="57150" cmpd="thickThin" algn="ctr">
            <a:solidFill>
              <a:schemeClr val="bg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986169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32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32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32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32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32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32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15" r="4771"/>
          <a:stretch/>
        </p:blipFill>
        <p:spPr bwMode="auto">
          <a:xfrm>
            <a:off x="467544" y="476672"/>
            <a:ext cx="8280920" cy="5903174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glow rad="228600">
              <a:schemeClr val="accent2">
                <a:satMod val="175000"/>
                <a:alpha val="40000"/>
              </a:schemeClr>
            </a:glow>
            <a:outerShdw dist="35921" dir="2700000" algn="ctr" rotWithShape="0">
              <a:schemeClr val="bg2"/>
            </a:outerShdw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31493151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ru-RU" sz="3600" b="1" i="1" dirty="0">
                <a:solidFill>
                  <a:srgbClr val="FF0000"/>
                </a:solidFill>
              </a:rPr>
              <a:t>Творческое </a:t>
            </a:r>
            <a:r>
              <a:rPr lang="ru-RU" sz="3600" b="1" i="1" dirty="0" smtClean="0">
                <a:solidFill>
                  <a:srgbClr val="FF0000"/>
                </a:solidFill>
              </a:rPr>
              <a:t>задание</a:t>
            </a:r>
            <a:r>
              <a:rPr lang="ru-RU" sz="3600" b="1" i="1" dirty="0">
                <a:solidFill>
                  <a:srgbClr val="FF0000"/>
                </a:solidFill>
              </a:rPr>
              <a:t/>
            </a:r>
            <a:br>
              <a:rPr lang="ru-RU" sz="3600" b="1" i="1" dirty="0">
                <a:solidFill>
                  <a:srgbClr val="FF0000"/>
                </a:solidFill>
              </a:rPr>
            </a:br>
            <a:endParaRPr lang="ru-RU" sz="3600" b="1" i="1" dirty="0">
              <a:solidFill>
                <a:srgbClr val="FF000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0" y="692696"/>
            <a:ext cx="9144000" cy="59400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/>
              <a:t>Карточка 1</a:t>
            </a:r>
            <a:endParaRPr lang="ru-RU" sz="2000" b="1" dirty="0"/>
          </a:p>
          <a:p>
            <a:r>
              <a:rPr lang="ru-RU" sz="2000" b="1" dirty="0"/>
              <a:t>Вы - проектировщики.</a:t>
            </a:r>
          </a:p>
          <a:p>
            <a:r>
              <a:rPr lang="ru-RU" sz="2000" b="1" dirty="0"/>
              <a:t>Выберите на территории страны место, где можно создать инновационное производство - </a:t>
            </a:r>
            <a:r>
              <a:rPr lang="ru-RU" sz="2000" b="1" dirty="0" smtClean="0"/>
              <a:t>электрометаллургический </a:t>
            </a:r>
            <a:r>
              <a:rPr lang="ru-RU" sz="2000" b="1" dirty="0"/>
              <a:t>комбинат. </a:t>
            </a:r>
          </a:p>
          <a:p>
            <a:endParaRPr lang="ru-RU" sz="2000" b="1" dirty="0" smtClean="0"/>
          </a:p>
          <a:p>
            <a:r>
              <a:rPr lang="ru-RU" sz="2000" b="1" dirty="0" smtClean="0"/>
              <a:t>Карточка 2</a:t>
            </a:r>
            <a:endParaRPr lang="ru-RU" sz="2000" b="1" dirty="0"/>
          </a:p>
          <a:p>
            <a:r>
              <a:rPr lang="ru-RU" sz="2000" b="1" dirty="0"/>
              <a:t>Вы - проектировщики. </a:t>
            </a:r>
          </a:p>
          <a:p>
            <a:r>
              <a:rPr lang="ru-RU" sz="2000" b="1" dirty="0"/>
              <a:t>Выберите на территории страны место, где можно было бы построить еще один комбинат полного цикла. Обоснуйте свой выбор.</a:t>
            </a:r>
          </a:p>
          <a:p>
            <a:endParaRPr lang="ru-RU" sz="2000" b="1" dirty="0" smtClean="0"/>
          </a:p>
          <a:p>
            <a:r>
              <a:rPr lang="ru-RU" sz="2000" b="1" dirty="0" smtClean="0"/>
              <a:t>Карточка </a:t>
            </a:r>
            <a:r>
              <a:rPr lang="ru-RU" sz="2000" b="1" dirty="0"/>
              <a:t>3</a:t>
            </a:r>
          </a:p>
          <a:p>
            <a:r>
              <a:rPr lang="ru-RU" sz="2000" b="1" dirty="0"/>
              <a:t>Вы - проектировщики. </a:t>
            </a:r>
          </a:p>
          <a:p>
            <a:r>
              <a:rPr lang="ru-RU" sz="2000" b="1" dirty="0"/>
              <a:t>Выберите на территории страны место, где можно было бы построить еще </a:t>
            </a:r>
            <a:r>
              <a:rPr lang="ru-RU" sz="2000" b="1" dirty="0" err="1"/>
              <a:t>передельные</a:t>
            </a:r>
            <a:r>
              <a:rPr lang="ru-RU" sz="2000" b="1" dirty="0"/>
              <a:t> заводы. Обоснуйте свой выбор.</a:t>
            </a:r>
          </a:p>
          <a:p>
            <a:endParaRPr lang="ru-RU" sz="2000" b="1" dirty="0" smtClean="0"/>
          </a:p>
          <a:p>
            <a:r>
              <a:rPr lang="ru-RU" sz="2000" b="1" dirty="0" smtClean="0"/>
              <a:t>Карточка 4</a:t>
            </a:r>
            <a:endParaRPr lang="ru-RU" sz="2000" b="1" dirty="0"/>
          </a:p>
          <a:p>
            <a:r>
              <a:rPr lang="ru-RU" sz="2000" b="1" dirty="0"/>
              <a:t>Вы - проектировщики. </a:t>
            </a:r>
          </a:p>
          <a:p>
            <a:r>
              <a:rPr lang="ru-RU" sz="2000" b="1" dirty="0"/>
              <a:t>Выберите на территории страны место, где можно было бы построить еще ферросплавные заводы. Обоснуйте свой выбор.</a:t>
            </a:r>
          </a:p>
        </p:txBody>
      </p:sp>
    </p:spTree>
    <p:extLst>
      <p:ext uri="{BB962C8B-B14F-4D97-AF65-F5344CB8AC3E}">
        <p14:creationId xmlns:p14="http://schemas.microsoft.com/office/powerpoint/2010/main" val="322430811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Размещение черной металлургии</a:t>
            </a:r>
            <a:br>
              <a:rPr lang="ru-RU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(заполните таблицу)</a:t>
            </a:r>
            <a:endParaRPr lang="ru-RU" sz="3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33786391"/>
              </p:ext>
            </p:extLst>
          </p:nvPr>
        </p:nvGraphicFramePr>
        <p:xfrm>
          <a:off x="457200" y="1600200"/>
          <a:ext cx="8229549" cy="497864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113122"/>
                <a:gridCol w="1573535"/>
                <a:gridCol w="2795958"/>
                <a:gridCol w="1746934"/>
              </a:tblGrid>
              <a:tr h="69888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900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40832" marR="40832" marT="7934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 dirty="0">
                          <a:solidFill>
                            <a:srgbClr val="FF0000"/>
                          </a:solidFill>
                          <a:effectLst/>
                        </a:rPr>
                        <a:t>Центры</a:t>
                      </a:r>
                      <a:endParaRPr lang="ru-RU" sz="2000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832" marR="40832" marT="7934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 dirty="0">
                          <a:solidFill>
                            <a:srgbClr val="FF0000"/>
                          </a:solidFill>
                          <a:effectLst/>
                        </a:rPr>
                        <a:t>Факторы размещения</a:t>
                      </a:r>
                      <a:endParaRPr lang="ru-RU" sz="2000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832" marR="40832" marT="7934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 dirty="0">
                          <a:solidFill>
                            <a:srgbClr val="FF0000"/>
                          </a:solidFill>
                          <a:effectLst/>
                        </a:rPr>
                        <a:t>Продукция</a:t>
                      </a:r>
                      <a:endParaRPr lang="ru-RU" sz="2000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832" marR="40832" marT="7934" marB="0"/>
                </a:tc>
              </a:tr>
              <a:tr h="110485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 dirty="0">
                          <a:solidFill>
                            <a:srgbClr val="FF0000"/>
                          </a:solidFill>
                          <a:effectLst/>
                        </a:rPr>
                        <a:t>Горно-обогатительные комбинаты</a:t>
                      </a:r>
                      <a:endParaRPr lang="ru-RU" sz="2000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832" marR="40832" marT="7934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900" b="1" dirty="0">
                        <a:solidFill>
                          <a:srgbClr val="002060"/>
                        </a:solidFill>
                        <a:effectLst/>
                        <a:latin typeface="Calibri"/>
                      </a:endParaRPr>
                    </a:p>
                  </a:txBody>
                  <a:tcPr marL="40832" marR="40832" marT="7934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 b="1" dirty="0">
                          <a:solidFill>
                            <a:srgbClr val="002060"/>
                          </a:solidFill>
                          <a:effectLst/>
                        </a:rPr>
                        <a:t>Сырьевой (руда)</a:t>
                      </a:r>
                      <a:endParaRPr lang="ru-RU" sz="2000" b="1" dirty="0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832" marR="40832" marT="7934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 b="1" dirty="0">
                          <a:solidFill>
                            <a:srgbClr val="002060"/>
                          </a:solidFill>
                          <a:effectLst/>
                        </a:rPr>
                        <a:t>Агломерат</a:t>
                      </a:r>
                      <a:endParaRPr lang="ru-RU" sz="2000" b="1" dirty="0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832" marR="40832" marT="7934" marB="0"/>
                </a:tc>
              </a:tr>
              <a:tr h="98403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900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40832" marR="40832" marT="7934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 b="1" dirty="0">
                          <a:solidFill>
                            <a:srgbClr val="002060"/>
                          </a:solidFill>
                          <a:effectLst/>
                        </a:rPr>
                        <a:t>Темиртау</a:t>
                      </a:r>
                      <a:endParaRPr lang="ru-RU" sz="2000" b="1" dirty="0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832" marR="40832" marT="7934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 b="1" dirty="0">
                          <a:solidFill>
                            <a:srgbClr val="002060"/>
                          </a:solidFill>
                          <a:effectLst/>
                        </a:rPr>
                        <a:t>Топливный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 b="1" dirty="0">
                          <a:solidFill>
                            <a:srgbClr val="002060"/>
                          </a:solidFill>
                          <a:effectLst/>
                        </a:rPr>
                        <a:t>(коксующийся уголь)</a:t>
                      </a:r>
                      <a:endParaRPr lang="ru-RU" sz="2000" b="1" dirty="0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832" marR="40832" marT="7934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900" b="1">
                        <a:solidFill>
                          <a:srgbClr val="002060"/>
                        </a:solidFill>
                        <a:effectLst/>
                        <a:latin typeface="Calibri"/>
                      </a:endParaRPr>
                    </a:p>
                  </a:txBody>
                  <a:tcPr marL="40832" marR="40832" marT="7934" marB="0"/>
                </a:tc>
              </a:tr>
              <a:tr h="146765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 dirty="0" err="1">
                          <a:solidFill>
                            <a:srgbClr val="FF0000"/>
                          </a:solidFill>
                          <a:effectLst/>
                        </a:rPr>
                        <a:t>Передельные</a:t>
                      </a:r>
                      <a:r>
                        <a:rPr lang="ru-RU" sz="2000" dirty="0">
                          <a:solidFill>
                            <a:srgbClr val="FF0000"/>
                          </a:solidFill>
                          <a:effectLst/>
                        </a:rPr>
                        <a:t> заводы</a:t>
                      </a:r>
                      <a:endParaRPr lang="ru-RU" sz="2000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832" marR="40832" marT="7934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900" b="1">
                        <a:solidFill>
                          <a:srgbClr val="002060"/>
                        </a:solidFill>
                        <a:effectLst/>
                        <a:latin typeface="Calibri"/>
                      </a:endParaRPr>
                    </a:p>
                  </a:txBody>
                  <a:tcPr marL="40832" marR="40832" marT="7934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 b="1" dirty="0">
                          <a:solidFill>
                            <a:srgbClr val="002060"/>
                          </a:solidFill>
                          <a:effectLst/>
                        </a:rPr>
                        <a:t>Близость к потребителю (машиностроению) и сырью (металлолом)</a:t>
                      </a:r>
                      <a:endParaRPr lang="ru-RU" sz="2000" b="1" dirty="0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832" marR="40832" marT="7934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900" b="1" dirty="0">
                        <a:solidFill>
                          <a:srgbClr val="002060"/>
                        </a:solidFill>
                        <a:effectLst/>
                        <a:latin typeface="Calibri"/>
                      </a:endParaRPr>
                    </a:p>
                  </a:txBody>
                  <a:tcPr marL="40832" marR="40832" marT="7934" marB="0"/>
                </a:tc>
              </a:tr>
              <a:tr h="71312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900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40832" marR="40832" marT="7934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900" b="1">
                        <a:effectLst/>
                        <a:latin typeface="Calibri"/>
                      </a:endParaRPr>
                    </a:p>
                  </a:txBody>
                  <a:tcPr marL="40832" marR="40832" marT="7934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900" b="1">
                        <a:effectLst/>
                        <a:latin typeface="Calibri"/>
                      </a:endParaRPr>
                    </a:p>
                  </a:txBody>
                  <a:tcPr marL="40832" marR="40832" marT="7934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900" b="1" dirty="0">
                        <a:effectLst/>
                        <a:latin typeface="Calibri"/>
                      </a:endParaRPr>
                    </a:p>
                  </a:txBody>
                  <a:tcPr marL="40832" marR="40832" marT="7934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246938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908720"/>
          </a:xfrm>
        </p:spPr>
        <p:txBody>
          <a:bodyPr/>
          <a:lstStyle/>
          <a:p>
            <a:r>
              <a:rPr lang="ru-RU" sz="36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Взаимопроверка</a:t>
            </a:r>
            <a:r>
              <a:rPr lang="ru-RU" dirty="0" smtClean="0"/>
              <a:t> </a:t>
            </a:r>
            <a:endParaRPr lang="ru-RU" dirty="0"/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1730107"/>
              </p:ext>
            </p:extLst>
          </p:nvPr>
        </p:nvGraphicFramePr>
        <p:xfrm>
          <a:off x="323527" y="980728"/>
          <a:ext cx="8445813" cy="534816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232249"/>
                <a:gridCol w="1296144"/>
                <a:gridCol w="2634505"/>
                <a:gridCol w="2282915"/>
              </a:tblGrid>
              <a:tr h="644249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ru-RU" sz="2000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37971" marR="37971" marT="7767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ru-RU" sz="2000">
                          <a:solidFill>
                            <a:srgbClr val="FF0000"/>
                          </a:solidFill>
                          <a:effectLst/>
                        </a:rPr>
                        <a:t>Центры </a:t>
                      </a:r>
                      <a:endParaRPr lang="ru-RU" sz="200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971" marR="37971" marT="7767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ru-RU" sz="2000" dirty="0">
                          <a:solidFill>
                            <a:srgbClr val="FF0000"/>
                          </a:solidFill>
                          <a:effectLst/>
                        </a:rPr>
                        <a:t>Факторы размещения </a:t>
                      </a:r>
                      <a:endParaRPr lang="ru-RU" sz="2000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971" marR="37971" marT="7767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ru-RU" sz="2000" dirty="0">
                          <a:solidFill>
                            <a:srgbClr val="FF0000"/>
                          </a:solidFill>
                          <a:effectLst/>
                        </a:rPr>
                        <a:t>Продукция </a:t>
                      </a:r>
                      <a:endParaRPr lang="ru-RU" sz="2000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971" marR="37971" marT="7767" marB="0"/>
                </a:tc>
              </a:tr>
              <a:tr h="1083943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ru-RU" sz="2000" dirty="0">
                          <a:solidFill>
                            <a:srgbClr val="FF0000"/>
                          </a:solidFill>
                          <a:effectLst/>
                        </a:rPr>
                        <a:t>Горно-обогатительные комбинаты </a:t>
                      </a:r>
                      <a:endParaRPr lang="ru-RU" sz="2000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971" marR="37971" marT="7767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ru-RU" sz="2000" dirty="0" smtClean="0">
                          <a:effectLst/>
                        </a:rPr>
                        <a:t>Рудный</a:t>
                      </a:r>
                      <a:r>
                        <a:rPr lang="ru-RU" sz="2000" baseline="0" dirty="0" smtClean="0">
                          <a:effectLst/>
                        </a:rPr>
                        <a:t> </a:t>
                      </a:r>
                      <a:r>
                        <a:rPr lang="ru-RU" sz="2000" dirty="0" err="1" smtClean="0">
                          <a:effectLst/>
                        </a:rPr>
                        <a:t>Лисаковск</a:t>
                      </a:r>
                      <a:r>
                        <a:rPr lang="ru-RU" sz="2000" dirty="0" smtClean="0">
                          <a:effectLst/>
                        </a:rPr>
                        <a:t> Каражал </a:t>
                      </a:r>
                      <a:endParaRPr lang="ru-RU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971" marR="37971" marT="7767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ru-RU" sz="2000">
                          <a:effectLst/>
                        </a:rPr>
                        <a:t>Сырьевой (руда) </a:t>
                      </a:r>
                      <a:endParaRPr lang="ru-RU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971" marR="37971" marT="7767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ru-RU" sz="2000">
                          <a:effectLst/>
                        </a:rPr>
                        <a:t>Агломерат </a:t>
                      </a:r>
                      <a:endParaRPr lang="ru-RU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971" marR="37971" marT="7767" marB="0"/>
                </a:tc>
              </a:tr>
              <a:tr h="74111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ru-RU" sz="2000">
                          <a:solidFill>
                            <a:srgbClr val="FF0000"/>
                          </a:solidFill>
                          <a:effectLst/>
                        </a:rPr>
                        <a:t>Комбинат полного цикла </a:t>
                      </a:r>
                      <a:endParaRPr lang="ru-RU" sz="200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971" marR="37971" marT="7767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ru-RU" sz="2000" dirty="0">
                          <a:effectLst/>
                        </a:rPr>
                        <a:t>Темиртау </a:t>
                      </a:r>
                      <a:endParaRPr lang="ru-RU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971" marR="37971" marT="7767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ru-RU" sz="2000" dirty="0" smtClean="0">
                          <a:effectLst/>
                        </a:rPr>
                        <a:t>Топливный</a:t>
                      </a:r>
                      <a:r>
                        <a:rPr lang="ru-RU" sz="2000" baseline="0" dirty="0" smtClean="0">
                          <a:effectLst/>
                        </a:rPr>
                        <a:t> </a:t>
                      </a:r>
                      <a:r>
                        <a:rPr lang="ru-RU" sz="2000" dirty="0" smtClean="0">
                          <a:effectLst/>
                        </a:rPr>
                        <a:t>(коксующийся </a:t>
                      </a:r>
                      <a:r>
                        <a:rPr lang="ru-RU" sz="2000" dirty="0">
                          <a:effectLst/>
                        </a:rPr>
                        <a:t>уголь) </a:t>
                      </a:r>
                      <a:endParaRPr lang="ru-RU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971" marR="37971" marT="7767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ru-RU" sz="2000">
                          <a:effectLst/>
                        </a:rPr>
                        <a:t>Чугун, сталь, прокат </a:t>
                      </a:r>
                      <a:endParaRPr lang="ru-RU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971" marR="37971" marT="7767" marB="0"/>
                </a:tc>
              </a:tr>
              <a:tr h="1280393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ru-RU" sz="2000">
                          <a:solidFill>
                            <a:srgbClr val="FF0000"/>
                          </a:solidFill>
                          <a:effectLst/>
                        </a:rPr>
                        <a:t>Передельные заводы </a:t>
                      </a:r>
                      <a:endParaRPr lang="ru-RU" sz="200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971" marR="37971" marT="7767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ru-RU" sz="2000" dirty="0">
                          <a:effectLst/>
                        </a:rPr>
                        <a:t>Павлодар</a:t>
                      </a: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ru-RU" sz="2000" dirty="0">
                          <a:effectLst/>
                        </a:rPr>
                        <a:t>Темиртау </a:t>
                      </a:r>
                      <a:endParaRPr lang="ru-RU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971" marR="37971" marT="7767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ru-RU" sz="2000" dirty="0">
                          <a:effectLst/>
                        </a:rPr>
                        <a:t>Близость к потребителю (машиностроению) и сырью (металлолом) </a:t>
                      </a:r>
                      <a:endParaRPr lang="ru-RU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971" marR="37971" marT="7767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ru-RU" sz="2000">
                          <a:effectLst/>
                        </a:rPr>
                        <a:t>Сталь, прокат </a:t>
                      </a:r>
                      <a:endParaRPr lang="ru-RU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971" marR="37971" marT="7767" marB="0"/>
                </a:tc>
              </a:tr>
              <a:tr h="159846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rgbClr val="FF0000"/>
                          </a:solidFill>
                          <a:effectLst/>
                        </a:rPr>
                        <a:t>Качественная металлургия (ферросплавные заводы) </a:t>
                      </a:r>
                      <a:endParaRPr lang="ru-RU" sz="2000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971" marR="37971" marT="7767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Аксу</a:t>
                      </a: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Актобе </a:t>
                      </a: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Экибастуз</a:t>
                      </a: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Абай </a:t>
                      </a:r>
                      <a:endParaRPr lang="ru-RU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971" marR="37971" marT="7767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Энергетический</a:t>
                      </a: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Сырьевой (хром)</a:t>
                      </a: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Энергетический</a:t>
                      </a: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Сырьевой (железо) </a:t>
                      </a:r>
                      <a:endParaRPr lang="ru-RU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971" marR="37971" marT="7767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Феррохром</a:t>
                      </a: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Ферросилиций</a:t>
                      </a: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err="1">
                          <a:effectLst/>
                        </a:rPr>
                        <a:t>ферросиликоалюминий</a:t>
                      </a:r>
                      <a:r>
                        <a:rPr lang="ru-RU" sz="2000" dirty="0">
                          <a:effectLst/>
                        </a:rPr>
                        <a:t> </a:t>
                      </a: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Ферромарганец </a:t>
                      </a:r>
                      <a:endParaRPr lang="ru-RU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971" marR="37971" marT="7767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1565859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Проверь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«5» Верно заполнена вся таблица</a:t>
            </a:r>
          </a:p>
          <a:p>
            <a:r>
              <a:rPr lang="ru-RU" dirty="0"/>
              <a:t>«4» Допущены 1-2 ошибки</a:t>
            </a:r>
          </a:p>
          <a:p>
            <a:r>
              <a:rPr lang="ru-RU" dirty="0"/>
              <a:t>«3» Допущены 3-5 ошибок</a:t>
            </a:r>
          </a:p>
          <a:p>
            <a:r>
              <a:rPr lang="ru-RU" dirty="0"/>
              <a:t>«2» Допущено 6 и более ошибок</a:t>
            </a:r>
          </a:p>
        </p:txBody>
      </p:sp>
    </p:spTree>
    <p:extLst>
      <p:ext uri="{BB962C8B-B14F-4D97-AF65-F5344CB8AC3E}">
        <p14:creationId xmlns:p14="http://schemas.microsoft.com/office/powerpoint/2010/main" val="109489483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706090"/>
          </a:xfrm>
        </p:spPr>
        <p:txBody>
          <a:bodyPr/>
          <a:lstStyle/>
          <a:p>
            <a:r>
              <a:rPr lang="ru-RU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Тесты </a:t>
            </a:r>
            <a:endParaRPr lang="ru-RU" sz="3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1" y="980728"/>
            <a:ext cx="8640960" cy="57251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2792617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2074"/>
          </a:xfrm>
        </p:spPr>
        <p:txBody>
          <a:bodyPr/>
          <a:lstStyle/>
          <a:p>
            <a:r>
              <a:rPr lang="ru-RU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Проверь </a:t>
            </a:r>
            <a:endParaRPr lang="ru-RU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90720582"/>
              </p:ext>
            </p:extLst>
          </p:nvPr>
        </p:nvGraphicFramePr>
        <p:xfrm>
          <a:off x="223720" y="1117450"/>
          <a:ext cx="4176461" cy="105986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695756"/>
                <a:gridCol w="696141"/>
                <a:gridCol w="696141"/>
                <a:gridCol w="696141"/>
                <a:gridCol w="696141"/>
                <a:gridCol w="696141"/>
              </a:tblGrid>
              <a:tr h="50405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</a:t>
                      </a:r>
                      <a:endParaRPr lang="ru-RU" sz="1100" b="1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   </a:t>
                      </a:r>
                      <a:endParaRPr lang="ru-RU" sz="1100" b="1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 3   </a:t>
                      </a:r>
                      <a:endParaRPr lang="ru-RU" sz="1100" b="1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4</a:t>
                      </a:r>
                      <a:endParaRPr lang="ru-RU" sz="1100" b="1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 5  </a:t>
                      </a:r>
                      <a:endParaRPr lang="ru-RU" sz="1100" b="1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6 </a:t>
                      </a:r>
                      <a:endParaRPr lang="ru-RU" sz="1100" b="1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55581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В</a:t>
                      </a:r>
                      <a:endParaRPr lang="ru-RU" sz="1100" b="1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А  </a:t>
                      </a:r>
                      <a:endParaRPr lang="ru-RU" sz="1100" b="1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А  </a:t>
                      </a:r>
                      <a:endParaRPr lang="ru-RU" sz="1100" b="1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Б</a:t>
                      </a:r>
                      <a:endParaRPr lang="ru-RU" sz="1100" b="1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Д</a:t>
                      </a:r>
                      <a:endParaRPr lang="ru-RU" sz="1100" b="1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   Б </a:t>
                      </a:r>
                      <a:endParaRPr lang="ru-RU" sz="1100" b="1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4572000" y="908720"/>
            <a:ext cx="432048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Оцените работу по следующей схеме </a:t>
            </a:r>
          </a:p>
          <a:p>
            <a:r>
              <a:rPr lang="ru-RU" dirty="0"/>
              <a:t>6 правильных ответов – «5»; </a:t>
            </a:r>
            <a:endParaRPr lang="ru-RU" dirty="0" smtClean="0"/>
          </a:p>
          <a:p>
            <a:r>
              <a:rPr lang="ru-RU" dirty="0" smtClean="0"/>
              <a:t>5 </a:t>
            </a:r>
            <a:r>
              <a:rPr lang="ru-RU" dirty="0"/>
              <a:t>- правильных ответов – «4»; </a:t>
            </a:r>
            <a:endParaRPr lang="ru-RU" dirty="0" smtClean="0"/>
          </a:p>
          <a:p>
            <a:r>
              <a:rPr lang="ru-RU" dirty="0" smtClean="0"/>
              <a:t>3-4 </a:t>
            </a:r>
            <a:r>
              <a:rPr lang="ru-RU" dirty="0"/>
              <a:t>правильных ответов – «3»; </a:t>
            </a:r>
            <a:endParaRPr lang="ru-RU" dirty="0" smtClean="0"/>
          </a:p>
          <a:p>
            <a:r>
              <a:rPr lang="ru-RU" dirty="0" smtClean="0"/>
              <a:t>менее </a:t>
            </a:r>
            <a:r>
              <a:rPr lang="ru-RU" dirty="0"/>
              <a:t>3 правильных ответов – «2». 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1652130" y="2598003"/>
            <a:ext cx="583974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Закончить предложение</a:t>
            </a:r>
            <a:r>
              <a:rPr lang="ru-RU" dirty="0"/>
              <a:t>:</a:t>
            </a: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251520" y="3501008"/>
            <a:ext cx="864096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/>
              <a:t>1. По запасам железной руды Казахстан занимает_____ место в СНГ. </a:t>
            </a:r>
            <a:br>
              <a:rPr lang="ru-RU" sz="2400" b="1" dirty="0"/>
            </a:br>
            <a:r>
              <a:rPr lang="ru-RU" sz="2400" b="1" dirty="0"/>
              <a:t>2. 90% железной руды добывается на </a:t>
            </a:r>
            <a:r>
              <a:rPr lang="ru-RU" sz="2400" b="1" dirty="0" smtClean="0"/>
              <a:t>_________________  железорудных </a:t>
            </a:r>
            <a:r>
              <a:rPr lang="ru-RU" sz="2400" b="1" dirty="0"/>
              <a:t>месторождениях. </a:t>
            </a:r>
            <a:br>
              <a:rPr lang="ru-RU" sz="2400" b="1" dirty="0"/>
            </a:br>
            <a:r>
              <a:rPr lang="ru-RU" sz="2400" b="1" dirty="0"/>
              <a:t>3. По запасам хромитов Казахстан занимает в СНГ ____место, а в мире _____место.</a:t>
            </a:r>
          </a:p>
        </p:txBody>
      </p:sp>
    </p:spTree>
    <p:extLst>
      <p:ext uri="{BB962C8B-B14F-4D97-AF65-F5344CB8AC3E}">
        <p14:creationId xmlns:p14="http://schemas.microsoft.com/office/powerpoint/2010/main" val="286148601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7504" y="1340768"/>
            <a:ext cx="9036496" cy="4525963"/>
          </a:xfrm>
        </p:spPr>
        <p:txBody>
          <a:bodyPr/>
          <a:lstStyle/>
          <a:p>
            <a:pPr algn="ctr"/>
            <a:r>
              <a:rPr lang="ru-RU" dirty="0"/>
              <a:t>Какую тему изучили</a:t>
            </a:r>
            <a:r>
              <a:rPr lang="ru-RU" dirty="0" smtClean="0"/>
              <a:t>?</a:t>
            </a:r>
          </a:p>
          <a:p>
            <a:pPr algn="ctr"/>
            <a:endParaRPr lang="ru-RU" dirty="0"/>
          </a:p>
          <a:p>
            <a:pPr algn="ctr"/>
            <a:r>
              <a:rPr lang="ru-RU" dirty="0"/>
              <a:t>Что вам хочется узнать дополнительно</a:t>
            </a:r>
            <a:r>
              <a:rPr lang="ru-RU" dirty="0" smtClean="0"/>
              <a:t>?</a:t>
            </a:r>
          </a:p>
          <a:p>
            <a:pPr algn="ctr"/>
            <a:endParaRPr lang="ru-RU" dirty="0"/>
          </a:p>
          <a:p>
            <a:pPr algn="ctr"/>
            <a:r>
              <a:rPr lang="ru-RU" dirty="0"/>
              <a:t>Какие знания будут востребованы в жизни?</a:t>
            </a:r>
          </a:p>
        </p:txBody>
      </p:sp>
    </p:spTree>
    <p:extLst>
      <p:ext uri="{BB962C8B-B14F-4D97-AF65-F5344CB8AC3E}">
        <p14:creationId xmlns:p14="http://schemas.microsoft.com/office/powerpoint/2010/main" val="97540651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Ваше настроение?</a:t>
            </a:r>
            <a:endParaRPr lang="ru-RU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099" name="Picture 3" descr="C:\Users\Александр\Pictures\фоны презентаций\%D1%81%D0%BC%D0%B0%D0%B9%D0%BB%D0%B8%D0%BA1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268760"/>
            <a:ext cx="2905125" cy="2352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C:\Users\Александр\Pictures\фоны презентаций\images (14).jp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632" b="95614" l="741" r="97778">
                        <a14:foregroundMark x1="22222" y1="57895" x2="22222" y2="57895"/>
                        <a14:foregroundMark x1="20741" y1="54386" x2="20741" y2="54386"/>
                        <a14:foregroundMark x1="6667" y1="67544" x2="6667" y2="67544"/>
                        <a14:foregroundMark x1="40741" y1="89474" x2="40741" y2="89474"/>
                        <a14:foregroundMark x1="64444" y1="80702" x2="64444" y2="80702"/>
                        <a14:foregroundMark x1="91111" y1="60526" x2="91111" y2="60526"/>
                        <a14:foregroundMark x1="94074" y1="52632" x2="94074" y2="5263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00" y="1610403"/>
            <a:ext cx="2302361" cy="19442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1" name="Picture 5" descr="C:\Users\Александр\Pictures\фоны презентаций\i.jpeg"/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4412" b="97059" l="3540" r="9646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912" y="2852936"/>
            <a:ext cx="2096613" cy="25233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2679789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6" name="Picture 4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419" t="11936" r="19032" b="14086"/>
          <a:stretch/>
        </p:blipFill>
        <p:spPr bwMode="auto">
          <a:xfrm>
            <a:off x="323528" y="3861048"/>
            <a:ext cx="3096344" cy="270340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>
            <a:glow rad="139700">
              <a:schemeClr val="accent2">
                <a:satMod val="175000"/>
                <a:alpha val="40000"/>
              </a:schemeClr>
            </a:glow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755576" y="30007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Задай</a:t>
            </a:r>
            <a:br>
              <a:rPr lang="ru-RU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вопрос</a:t>
            </a:r>
            <a:endParaRPr lang="ru-RU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/>
        </p:blipFill>
        <p:spPr bwMode="auto">
          <a:xfrm>
            <a:off x="3134684" y="2148443"/>
            <a:ext cx="3723634" cy="279272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>
            <a:glow rad="139700">
              <a:schemeClr val="accent2">
                <a:satMod val="175000"/>
                <a:alpha val="40000"/>
              </a:schemeClr>
            </a:glow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968" t="17527" r="11612" b="7204"/>
          <a:stretch/>
        </p:blipFill>
        <p:spPr bwMode="auto">
          <a:xfrm>
            <a:off x="101893" y="260648"/>
            <a:ext cx="3539613" cy="2580969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>
            <a:glow rad="139700">
              <a:schemeClr val="accent2">
                <a:satMod val="175000"/>
                <a:alpha val="40000"/>
              </a:schemeClr>
            </a:glow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8197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46261" y="4000179"/>
            <a:ext cx="3419035" cy="256427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>
            <a:glow rad="139700">
              <a:schemeClr val="accent2">
                <a:satMod val="175000"/>
                <a:alpha val="40000"/>
              </a:schemeClr>
            </a:glow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8198" name="Picture 6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4839" b="45484"/>
          <a:stretch/>
        </p:blipFill>
        <p:spPr bwMode="auto">
          <a:xfrm>
            <a:off x="6381555" y="-22142"/>
            <a:ext cx="2783741" cy="25202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72792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9" name="Picture 3" descr="C:\Users\Александр\Pictures\imgpreview (3)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2449" b="93878" l="9816" r="92638">
                        <a14:foregroundMark x1="37423" y1="75510" x2="37423" y2="75510"/>
                        <a14:foregroundMark x1="33129" y1="71429" x2="33129" y2="71429"/>
                        <a14:foregroundMark x1="33129" y1="68571" x2="33129" y2="68571"/>
                        <a14:foregroundMark x1="36810" y1="68571" x2="40491" y2="68571"/>
                        <a14:foregroundMark x1="44172" y1="68571" x2="44172" y2="68571"/>
                        <a14:foregroundMark x1="46012" y1="72245" x2="41718" y2="74286"/>
                        <a14:foregroundMark x1="40491" y1="74694" x2="36810" y2="75918"/>
                        <a14:foregroundMark x1="33742" y1="77959" x2="33742" y2="77959"/>
                        <a14:foregroundMark x1="28834" y1="76735" x2="28834" y2="76735"/>
                        <a14:foregroundMark x1="26380" y1="75510" x2="26380" y2="75510"/>
                        <a14:foregroundMark x1="25153" y1="72653" x2="25153" y2="72653"/>
                        <a14:foregroundMark x1="28221" y1="70204" x2="28221" y2="7020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28115" y="4725144"/>
            <a:ext cx="1552575" cy="2333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07504" y="188640"/>
            <a:ext cx="5616624" cy="6669360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ru-RU" b="1" dirty="0">
                <a:solidFill>
                  <a:srgbClr val="002060"/>
                </a:solidFill>
              </a:rPr>
              <a:t>В 1968 в Павлодарской области в </a:t>
            </a:r>
            <a:r>
              <a:rPr lang="ru-RU" b="1" dirty="0" err="1">
                <a:solidFill>
                  <a:srgbClr val="002060"/>
                </a:solidFill>
              </a:rPr>
              <a:t>г.Ермак</a:t>
            </a:r>
            <a:r>
              <a:rPr lang="ru-RU" b="1" dirty="0">
                <a:solidFill>
                  <a:srgbClr val="002060"/>
                </a:solidFill>
              </a:rPr>
              <a:t> (ныне Аксу) был сдан в строй первый в Казахстане ферросплавный завод. </a:t>
            </a:r>
            <a:r>
              <a:rPr lang="ru-RU" b="1" dirty="0" err="1">
                <a:solidFill>
                  <a:srgbClr val="002060"/>
                </a:solidFill>
              </a:rPr>
              <a:t>Аксуский</a:t>
            </a:r>
            <a:r>
              <a:rPr lang="ru-RU" b="1" dirty="0">
                <a:solidFill>
                  <a:srgbClr val="002060"/>
                </a:solidFill>
              </a:rPr>
              <a:t> завод ферросплавов –самый крупный в мире: производит ферросплавов в 3 раза больше, чем все ферросплавные заводы США вместе взятые. Только одна его печь выплавляет столько феррохрома, сколько производится в США. Ежегодно 98% продукции завода идёт на экспорт. Предприятие имеет в своём составе 4 плавильных цеха, 26 мощных электропечей, способных производить разнообразные высококачественные ферросплавы, необходимые для выпуска сталей различных марок. В мире это пока самые крупные печи по производству хромовых сплавов</a:t>
            </a:r>
            <a:r>
              <a:rPr lang="ru-RU" b="1" dirty="0" smtClean="0">
                <a:solidFill>
                  <a:srgbClr val="002060"/>
                </a:solidFill>
              </a:rPr>
              <a:t>.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5" name="Объект 4"/>
          <p:cNvSpPr>
            <a:spLocks noGrp="1"/>
          </p:cNvSpPr>
          <p:nvPr>
            <p:ph sz="half" idx="2"/>
          </p:nvPr>
        </p:nvSpPr>
        <p:spPr>
          <a:xfrm>
            <a:off x="5435724" y="2599204"/>
            <a:ext cx="3603476" cy="4525963"/>
          </a:xfrm>
        </p:spPr>
        <p:txBody>
          <a:bodyPr>
            <a:normAutofit fontScale="92500" lnSpcReduction="20000"/>
          </a:bodyPr>
          <a:lstStyle/>
          <a:p>
            <a:r>
              <a:rPr lang="ru-RU" b="1" i="1" dirty="0">
                <a:solidFill>
                  <a:srgbClr val="FF0000"/>
                </a:solidFill>
              </a:rPr>
              <a:t>Почему именно Аксу удостоился чести строительства этого уникального завода-гиганта?</a:t>
            </a:r>
          </a:p>
          <a:p>
            <a:r>
              <a:rPr lang="ru-RU" b="1" i="1" dirty="0">
                <a:solidFill>
                  <a:srgbClr val="FF0000"/>
                </a:solidFill>
              </a:rPr>
              <a:t> </a:t>
            </a:r>
            <a:r>
              <a:rPr lang="ru-RU" i="1" dirty="0"/>
              <a:t>Изучив какую  тему, сможете ответить на данный вопрос.</a:t>
            </a:r>
            <a:endParaRPr lang="ru-RU" dirty="0"/>
          </a:p>
          <a:p>
            <a:endParaRPr lang="ru-RU" dirty="0"/>
          </a:p>
        </p:txBody>
      </p:sp>
      <p:pic>
        <p:nvPicPr>
          <p:cNvPr id="9218" name="Picture 2" descr="C:\Users\Александр\Downloads\1476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0848" y="188640"/>
            <a:ext cx="3168352" cy="23762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786037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Металлургический комплекс. Черная металлургия</a:t>
            </a:r>
            <a:endParaRPr lang="ru-RU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0" y="1600200"/>
            <a:ext cx="4495800" cy="4525963"/>
          </a:xfrm>
        </p:spPr>
        <p:txBody>
          <a:bodyPr/>
          <a:lstStyle/>
          <a:p>
            <a:pPr algn="ctr"/>
            <a:r>
              <a:rPr lang="ru-RU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Какие вопросы вы хотели бы задать по новой теме?</a:t>
            </a:r>
            <a:endParaRPr lang="ru-RU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Задачи:</a:t>
            </a:r>
          </a:p>
          <a:p>
            <a:r>
              <a:rPr lang="ru-RU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Узнать состав и значение комплекса для экономики;</a:t>
            </a:r>
          </a:p>
          <a:p>
            <a:r>
              <a:rPr lang="ru-RU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Стадии изготовления металлов;</a:t>
            </a:r>
          </a:p>
          <a:p>
            <a:r>
              <a:rPr lang="ru-RU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Факторы размещения отрасли;</a:t>
            </a:r>
          </a:p>
          <a:p>
            <a:r>
              <a:rPr lang="ru-RU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Центры размещения.</a:t>
            </a:r>
            <a:endParaRPr lang="ru-RU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2996952"/>
            <a:ext cx="2569658" cy="38610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259017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Работа с учебником.</a:t>
            </a:r>
            <a:endParaRPr lang="ru-RU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8435280" cy="4525963"/>
          </a:xfrm>
        </p:spPr>
        <p:txBody>
          <a:bodyPr>
            <a:normAutofit fontScale="92500" lnSpcReduction="10000"/>
          </a:bodyPr>
          <a:lstStyle/>
          <a:p>
            <a:pPr algn="ctr"/>
            <a:r>
              <a:rPr lang="ru-RU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Прочитайте параграф 20-21 стр. 178 -181 выпишите новые понятия.</a:t>
            </a:r>
            <a:endParaRPr lang="ru-RU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395536" y="2780928"/>
            <a:ext cx="8496944" cy="2736304"/>
          </a:xfrm>
        </p:spPr>
        <p:txBody>
          <a:bodyPr>
            <a:normAutofit fontScale="92500" lnSpcReduction="10000"/>
          </a:bodyPr>
          <a:lstStyle/>
          <a:p>
            <a:pPr algn="ctr"/>
            <a:r>
              <a:rPr lang="ru-RU" b="1" dirty="0" smtClean="0">
                <a:solidFill>
                  <a:srgbClr val="002060"/>
                </a:solidFill>
              </a:rPr>
              <a:t>Конструкционные материалы</a:t>
            </a:r>
          </a:p>
          <a:p>
            <a:pPr algn="ctr"/>
            <a:r>
              <a:rPr lang="ru-RU" b="1" dirty="0" smtClean="0">
                <a:solidFill>
                  <a:srgbClr val="002060"/>
                </a:solidFill>
              </a:rPr>
              <a:t>Традиционные и новые</a:t>
            </a:r>
          </a:p>
          <a:p>
            <a:pPr algn="ctr"/>
            <a:r>
              <a:rPr lang="ru-RU" b="1" dirty="0" smtClean="0">
                <a:solidFill>
                  <a:srgbClr val="002060"/>
                </a:solidFill>
              </a:rPr>
              <a:t>Качественная сталь</a:t>
            </a:r>
          </a:p>
          <a:p>
            <a:pPr algn="ctr"/>
            <a:r>
              <a:rPr lang="ru-RU" b="1" dirty="0" smtClean="0">
                <a:solidFill>
                  <a:srgbClr val="002060"/>
                </a:solidFill>
              </a:rPr>
              <a:t>Легирующие металлы</a:t>
            </a:r>
          </a:p>
          <a:p>
            <a:pPr algn="ctr"/>
            <a:r>
              <a:rPr lang="ru-RU" b="1" dirty="0" smtClean="0">
                <a:solidFill>
                  <a:srgbClr val="002060"/>
                </a:solidFill>
              </a:rPr>
              <a:t>Легкие металлы</a:t>
            </a:r>
          </a:p>
          <a:p>
            <a:pPr algn="ctr"/>
            <a:r>
              <a:rPr lang="ru-RU" b="1" dirty="0" smtClean="0">
                <a:solidFill>
                  <a:srgbClr val="002060"/>
                </a:solidFill>
              </a:rPr>
              <a:t>Полимеры</a:t>
            </a:r>
          </a:p>
          <a:p>
            <a:pPr algn="ctr"/>
            <a:endParaRPr lang="ru-RU" b="1" dirty="0">
              <a:solidFill>
                <a:srgbClr val="002060"/>
              </a:solidFill>
            </a:endParaRPr>
          </a:p>
        </p:txBody>
      </p:sp>
      <p:pic>
        <p:nvPicPr>
          <p:cNvPr id="13314" name="Picture 2" descr="C:\Users\Александр\Pictures\фоны презентаций\книги и перо анимашка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4" y="4077072"/>
            <a:ext cx="3621360" cy="3621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735201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43" name="Rectangle 11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18488" cy="1773238"/>
          </a:xfrm>
        </p:spPr>
        <p:txBody>
          <a:bodyPr/>
          <a:lstStyle/>
          <a:p>
            <a:pPr eaLnBrk="1" hangingPunct="1">
              <a:defRPr/>
            </a:pPr>
            <a:r>
              <a:rPr lang="ru-RU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Металлургический комплекс –совокупность отраслей, производящих разнообразные металлы</a:t>
            </a:r>
          </a:p>
        </p:txBody>
      </p:sp>
      <p:pic>
        <p:nvPicPr>
          <p:cNvPr id="18445" name="Picture 13" descr="00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700808"/>
            <a:ext cx="4681538" cy="3765550"/>
          </a:xfrm>
          <a:prstGeom prst="rect">
            <a:avLst/>
          </a:prstGeom>
          <a:noFill/>
          <a:ln w="76200" cmpd="tri">
            <a:solidFill>
              <a:schemeClr val="bg1"/>
            </a:solidFill>
            <a:miter lim="800000"/>
            <a:headEnd/>
            <a:tailEnd/>
          </a:ln>
          <a:effectLst>
            <a:outerShdw dist="200805" dir="19518291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450" name="Picture 18" descr="metal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3068960"/>
            <a:ext cx="4176712" cy="3225800"/>
          </a:xfrm>
          <a:prstGeom prst="rect">
            <a:avLst/>
          </a:prstGeom>
          <a:noFill/>
          <a:ln w="76200" cmpd="tri">
            <a:solidFill>
              <a:schemeClr val="bg1"/>
            </a:solidFill>
            <a:miter lim="800000"/>
            <a:headEnd/>
            <a:tailEnd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169926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84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4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84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84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84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84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7" name="Rectangle 19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Черная металлургия – это отрасль металлургии, производящая сталь и ее сплавы.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2"/>
          </p:nvPr>
        </p:nvSpPr>
        <p:spPr>
          <a:xfrm>
            <a:off x="4590002" y="2672916"/>
            <a:ext cx="4427984" cy="2448272"/>
          </a:xfrm>
        </p:spPr>
        <p:txBody>
          <a:bodyPr/>
          <a:lstStyle/>
          <a:p>
            <a:pPr algn="ctr"/>
            <a:r>
              <a:rPr lang="ru-RU" sz="3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Сталь</a:t>
            </a:r>
          </a:p>
          <a:p>
            <a:pPr algn="ctr"/>
            <a:r>
              <a:rPr lang="ru-RU" sz="3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Чугун</a:t>
            </a:r>
          </a:p>
          <a:p>
            <a:pPr algn="ctr"/>
            <a:r>
              <a:rPr lang="ru-RU" sz="3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Ферросплавы</a:t>
            </a:r>
          </a:p>
          <a:p>
            <a:pPr algn="ctr"/>
            <a:endParaRPr lang="ru-RU" dirty="0"/>
          </a:p>
        </p:txBody>
      </p:sp>
      <p:pic>
        <p:nvPicPr>
          <p:cNvPr id="7172" name="Picture 22" descr="1264167508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975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132856"/>
            <a:ext cx="4410490" cy="3528392"/>
          </a:xfrm>
          <a:prstGeom prst="rect">
            <a:avLst/>
          </a:prstGeom>
          <a:noFill/>
          <a:ln w="76200" cmpd="tri">
            <a:solidFill>
              <a:schemeClr val="bg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342099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Rectangle 6"/>
          <p:cNvSpPr>
            <a:spLocks noGrp="1" noChangeArrowheads="1"/>
          </p:cNvSpPr>
          <p:nvPr>
            <p:ph type="title"/>
          </p:nvPr>
        </p:nvSpPr>
        <p:spPr>
          <a:xfrm>
            <a:off x="601663" y="0"/>
            <a:ext cx="8229600" cy="692150"/>
          </a:xfrm>
        </p:spPr>
        <p:txBody>
          <a:bodyPr/>
          <a:lstStyle/>
          <a:p>
            <a:pPr eaLnBrk="1" hangingPunct="1"/>
            <a:r>
              <a:rPr lang="ru-RU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Структура черной металлургии</a:t>
            </a:r>
          </a:p>
        </p:txBody>
      </p:sp>
      <p:sp>
        <p:nvSpPr>
          <p:cNvPr id="8196" name="Rectangle 7"/>
          <p:cNvSpPr>
            <a:spLocks noGrp="1" noChangeArrowheads="1"/>
          </p:cNvSpPr>
          <p:nvPr>
            <p:ph type="body" sz="half" idx="1"/>
          </p:nvPr>
        </p:nvSpPr>
        <p:spPr>
          <a:xfrm>
            <a:off x="140855" y="1566862"/>
            <a:ext cx="3600450" cy="4525963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</a:pPr>
            <a:r>
              <a:rPr lang="ru-RU" sz="1800" b="1" dirty="0" smtClean="0">
                <a:solidFill>
                  <a:srgbClr val="002060"/>
                </a:solidFill>
              </a:rPr>
              <a:t>   Добыча и переработка рудных материалов</a:t>
            </a:r>
          </a:p>
          <a:p>
            <a:pPr eaLnBrk="1" hangingPunct="1">
              <a:lnSpc>
                <a:spcPct val="90000"/>
              </a:lnSpc>
            </a:pPr>
            <a:endParaRPr lang="ru-RU" sz="1800" b="1" dirty="0" smtClean="0">
              <a:solidFill>
                <a:srgbClr val="002060"/>
              </a:solidFill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ru-RU" sz="1800" b="1" dirty="0" smtClean="0">
                <a:solidFill>
                  <a:srgbClr val="002060"/>
                </a:solidFill>
              </a:rPr>
              <a:t>   Добыча и переработка нерудных материалов</a:t>
            </a:r>
          </a:p>
          <a:p>
            <a:pPr eaLnBrk="1" hangingPunct="1">
              <a:lnSpc>
                <a:spcPct val="90000"/>
              </a:lnSpc>
            </a:pPr>
            <a:endParaRPr lang="ru-RU" sz="1800" b="1" dirty="0" smtClean="0">
              <a:solidFill>
                <a:srgbClr val="002060"/>
              </a:solidFill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ru-RU" sz="1800" b="1" dirty="0" smtClean="0">
                <a:solidFill>
                  <a:srgbClr val="002060"/>
                </a:solidFill>
              </a:rPr>
              <a:t>   Производство чугуна</a:t>
            </a:r>
          </a:p>
          <a:p>
            <a:pPr eaLnBrk="1" hangingPunct="1">
              <a:lnSpc>
                <a:spcPct val="90000"/>
              </a:lnSpc>
            </a:pPr>
            <a:endParaRPr lang="ru-RU" sz="1800" b="1" dirty="0" smtClean="0">
              <a:solidFill>
                <a:srgbClr val="002060"/>
              </a:solidFill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ru-RU" sz="1800" b="1" dirty="0" smtClean="0">
                <a:solidFill>
                  <a:srgbClr val="002060"/>
                </a:solidFill>
              </a:rPr>
              <a:t>   Производство стали </a:t>
            </a:r>
          </a:p>
          <a:p>
            <a:pPr eaLnBrk="1" hangingPunct="1">
              <a:lnSpc>
                <a:spcPct val="90000"/>
              </a:lnSpc>
            </a:pPr>
            <a:endParaRPr lang="ru-RU" sz="1800" b="1" dirty="0" smtClean="0">
              <a:solidFill>
                <a:srgbClr val="002060"/>
              </a:solidFill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ru-RU" sz="1800" b="1" dirty="0" smtClean="0">
                <a:solidFill>
                  <a:srgbClr val="002060"/>
                </a:solidFill>
              </a:rPr>
              <a:t>   Производство проката</a:t>
            </a:r>
          </a:p>
          <a:p>
            <a:pPr eaLnBrk="1" hangingPunct="1">
              <a:lnSpc>
                <a:spcPct val="90000"/>
              </a:lnSpc>
            </a:pPr>
            <a:endParaRPr lang="ru-RU" sz="1800" b="1" dirty="0" smtClean="0">
              <a:solidFill>
                <a:srgbClr val="002060"/>
              </a:solidFill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ru-RU" sz="1800" b="1" dirty="0" smtClean="0">
                <a:solidFill>
                  <a:srgbClr val="002060"/>
                </a:solidFill>
              </a:rPr>
              <a:t>   Производство труб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ru-RU" sz="1800" b="1" dirty="0" smtClean="0">
              <a:solidFill>
                <a:srgbClr val="002060"/>
              </a:solidFill>
            </a:endParaRPr>
          </a:p>
        </p:txBody>
      </p:sp>
      <p:sp>
        <p:nvSpPr>
          <p:cNvPr id="8197" name="Rectangle 8"/>
          <p:cNvSpPr>
            <a:spLocks noGrp="1" noChangeArrowheads="1"/>
          </p:cNvSpPr>
          <p:nvPr>
            <p:ph type="body" sz="half" idx="2"/>
          </p:nvPr>
        </p:nvSpPr>
        <p:spPr>
          <a:xfrm>
            <a:off x="5364163" y="1600200"/>
            <a:ext cx="3779837" cy="4525963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</a:pPr>
            <a:r>
              <a:rPr lang="ru-RU" sz="1800" b="1" dirty="0" smtClean="0">
                <a:solidFill>
                  <a:srgbClr val="FF0000"/>
                </a:solidFill>
              </a:rPr>
              <a:t>    </a:t>
            </a:r>
            <a:r>
              <a:rPr lang="ru-RU" sz="1800" b="1" dirty="0" smtClean="0">
                <a:solidFill>
                  <a:srgbClr val="002060"/>
                </a:solidFill>
              </a:rPr>
              <a:t>Производств метизов</a:t>
            </a:r>
          </a:p>
          <a:p>
            <a:pPr eaLnBrk="1" hangingPunct="1">
              <a:lnSpc>
                <a:spcPct val="90000"/>
              </a:lnSpc>
            </a:pPr>
            <a:endParaRPr lang="ru-RU" sz="1800" b="1" dirty="0" smtClean="0">
              <a:solidFill>
                <a:srgbClr val="002060"/>
              </a:solidFill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ru-RU" sz="1800" b="1" dirty="0" smtClean="0">
                <a:solidFill>
                  <a:srgbClr val="002060"/>
                </a:solidFill>
              </a:rPr>
              <a:t>     Производство ферросплавов</a:t>
            </a:r>
          </a:p>
          <a:p>
            <a:pPr eaLnBrk="1" hangingPunct="1">
              <a:lnSpc>
                <a:spcPct val="90000"/>
              </a:lnSpc>
            </a:pPr>
            <a:endParaRPr lang="ru-RU" sz="1800" b="1" dirty="0" smtClean="0">
              <a:solidFill>
                <a:srgbClr val="002060"/>
              </a:solidFill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ru-RU" sz="1800" b="1" dirty="0" smtClean="0">
                <a:solidFill>
                  <a:srgbClr val="002060"/>
                </a:solidFill>
              </a:rPr>
              <a:t>    Производство огнеупоров</a:t>
            </a:r>
          </a:p>
          <a:p>
            <a:pPr eaLnBrk="1" hangingPunct="1">
              <a:lnSpc>
                <a:spcPct val="90000"/>
              </a:lnSpc>
            </a:pPr>
            <a:endParaRPr lang="ru-RU" sz="1800" b="1" dirty="0" smtClean="0">
              <a:solidFill>
                <a:srgbClr val="002060"/>
              </a:solidFill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ru-RU" sz="1800" b="1" dirty="0" smtClean="0">
                <a:solidFill>
                  <a:srgbClr val="002060"/>
                </a:solidFill>
              </a:rPr>
              <a:t>     Производство кокса</a:t>
            </a:r>
          </a:p>
          <a:p>
            <a:pPr eaLnBrk="1" hangingPunct="1">
              <a:lnSpc>
                <a:spcPct val="90000"/>
              </a:lnSpc>
            </a:pPr>
            <a:endParaRPr lang="ru-RU" sz="1800" b="1" dirty="0" smtClean="0">
              <a:solidFill>
                <a:srgbClr val="002060"/>
              </a:solidFill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ru-RU" sz="1800" b="1" dirty="0" smtClean="0">
                <a:solidFill>
                  <a:srgbClr val="002060"/>
                </a:solidFill>
              </a:rPr>
              <a:t>     Производство ряда видов химической продукции</a:t>
            </a:r>
          </a:p>
          <a:p>
            <a:pPr eaLnBrk="1" hangingPunct="1">
              <a:lnSpc>
                <a:spcPct val="90000"/>
              </a:lnSpc>
            </a:pPr>
            <a:endParaRPr lang="ru-RU" sz="1800" b="1" dirty="0" smtClean="0">
              <a:solidFill>
                <a:srgbClr val="002060"/>
              </a:solidFill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ru-RU" sz="1800" b="1" dirty="0" smtClean="0">
                <a:solidFill>
                  <a:srgbClr val="002060"/>
                </a:solidFill>
              </a:rPr>
              <a:t>     Заготовка и переработка лома и отходов черных металлов</a:t>
            </a:r>
          </a:p>
          <a:p>
            <a:pPr eaLnBrk="1" hangingPunct="1">
              <a:lnSpc>
                <a:spcPct val="90000"/>
              </a:lnSpc>
            </a:pPr>
            <a:endParaRPr lang="ru-RU" sz="1800" b="1" dirty="0" smtClean="0">
              <a:solidFill>
                <a:schemeClr val="bg1"/>
              </a:solidFill>
            </a:endParaRPr>
          </a:p>
        </p:txBody>
      </p:sp>
      <p:sp>
        <p:nvSpPr>
          <p:cNvPr id="8198" name="AutoShape 9"/>
          <p:cNvSpPr>
            <a:spLocks noChangeArrowheads="1"/>
          </p:cNvSpPr>
          <p:nvPr/>
        </p:nvSpPr>
        <p:spPr bwMode="gray">
          <a:xfrm>
            <a:off x="2484438" y="908050"/>
            <a:ext cx="3960812" cy="431800"/>
          </a:xfrm>
          <a:prstGeom prst="roundRect">
            <a:avLst>
              <a:gd name="adj" fmla="val 9106"/>
            </a:avLst>
          </a:prstGeom>
          <a:gradFill rotWithShape="1">
            <a:gsLst>
              <a:gs pos="0">
                <a:srgbClr val="F6BEA8"/>
              </a:gs>
              <a:gs pos="100000">
                <a:schemeClr val="bg1"/>
              </a:gs>
            </a:gsLst>
            <a:lin ang="5400000" scaled="1"/>
          </a:gradFill>
          <a:ln w="25400">
            <a:solidFill>
              <a:schemeClr val="bg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Черная металлургия</a:t>
            </a:r>
            <a:endParaRPr lang="en-US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199" name="Line 10"/>
          <p:cNvSpPr>
            <a:spLocks noChangeShapeType="1"/>
          </p:cNvSpPr>
          <p:nvPr/>
        </p:nvSpPr>
        <p:spPr bwMode="auto">
          <a:xfrm>
            <a:off x="3635375" y="1412875"/>
            <a:ext cx="73025" cy="4679950"/>
          </a:xfrm>
          <a:prstGeom prst="lin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ru-RU" sz="4000" smtClean="0">
              <a:solidFill>
                <a:srgbClr val="000000"/>
              </a:solidFill>
            </a:endParaRPr>
          </a:p>
        </p:txBody>
      </p:sp>
      <p:sp>
        <p:nvSpPr>
          <p:cNvPr id="8200" name="Rectangle 11"/>
          <p:cNvSpPr>
            <a:spLocks noChangeArrowheads="1"/>
          </p:cNvSpPr>
          <p:nvPr/>
        </p:nvSpPr>
        <p:spPr bwMode="auto">
          <a:xfrm>
            <a:off x="3995738" y="1412875"/>
            <a:ext cx="720725" cy="4392612"/>
          </a:xfrm>
          <a:prstGeom prst="rect">
            <a:avLst/>
          </a:prstGeom>
          <a:solidFill>
            <a:srgbClr val="FFC000"/>
          </a:solidFill>
          <a:ln w="38100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ru-RU" sz="4000" smtClean="0">
              <a:solidFill>
                <a:srgbClr val="FF0000"/>
              </a:solidFill>
            </a:endParaRPr>
          </a:p>
        </p:txBody>
      </p:sp>
      <p:sp>
        <p:nvSpPr>
          <p:cNvPr id="8201" name="Line 12"/>
          <p:cNvSpPr>
            <a:spLocks noChangeShapeType="1"/>
          </p:cNvSpPr>
          <p:nvPr/>
        </p:nvSpPr>
        <p:spPr bwMode="auto">
          <a:xfrm>
            <a:off x="4716463" y="1773238"/>
            <a:ext cx="719137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ru-RU" sz="4000" smtClean="0">
              <a:solidFill>
                <a:srgbClr val="000000"/>
              </a:solidFill>
            </a:endParaRPr>
          </a:p>
        </p:txBody>
      </p:sp>
      <p:sp>
        <p:nvSpPr>
          <p:cNvPr id="8202" name="Line 13"/>
          <p:cNvSpPr>
            <a:spLocks noChangeShapeType="1"/>
          </p:cNvSpPr>
          <p:nvPr/>
        </p:nvSpPr>
        <p:spPr bwMode="auto">
          <a:xfrm>
            <a:off x="4716463" y="2492375"/>
            <a:ext cx="719137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ru-RU" sz="4000" smtClean="0">
              <a:solidFill>
                <a:srgbClr val="000000"/>
              </a:solidFill>
            </a:endParaRPr>
          </a:p>
        </p:txBody>
      </p:sp>
      <p:sp>
        <p:nvSpPr>
          <p:cNvPr id="8203" name="Line 14"/>
          <p:cNvSpPr>
            <a:spLocks noChangeShapeType="1"/>
          </p:cNvSpPr>
          <p:nvPr/>
        </p:nvSpPr>
        <p:spPr bwMode="auto">
          <a:xfrm>
            <a:off x="4716463" y="3213100"/>
            <a:ext cx="792162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ru-RU" sz="4000" smtClean="0">
              <a:solidFill>
                <a:srgbClr val="000000"/>
              </a:solidFill>
            </a:endParaRPr>
          </a:p>
        </p:txBody>
      </p:sp>
      <p:sp>
        <p:nvSpPr>
          <p:cNvPr id="8204" name="Line 17"/>
          <p:cNvSpPr>
            <a:spLocks noChangeShapeType="1"/>
          </p:cNvSpPr>
          <p:nvPr/>
        </p:nvSpPr>
        <p:spPr bwMode="auto">
          <a:xfrm>
            <a:off x="4716463" y="3860800"/>
            <a:ext cx="792162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ru-RU" sz="4000" smtClean="0">
              <a:solidFill>
                <a:srgbClr val="000000"/>
              </a:solidFill>
            </a:endParaRPr>
          </a:p>
        </p:txBody>
      </p:sp>
      <p:sp>
        <p:nvSpPr>
          <p:cNvPr id="8205" name="Line 18"/>
          <p:cNvSpPr>
            <a:spLocks noChangeShapeType="1"/>
          </p:cNvSpPr>
          <p:nvPr/>
        </p:nvSpPr>
        <p:spPr bwMode="auto">
          <a:xfrm>
            <a:off x="4716463" y="4508500"/>
            <a:ext cx="792162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ru-RU" sz="4000" smtClean="0">
              <a:solidFill>
                <a:srgbClr val="000000"/>
              </a:solidFill>
            </a:endParaRPr>
          </a:p>
        </p:txBody>
      </p:sp>
      <p:sp>
        <p:nvSpPr>
          <p:cNvPr id="8206" name="Line 19"/>
          <p:cNvSpPr>
            <a:spLocks noChangeShapeType="1"/>
          </p:cNvSpPr>
          <p:nvPr/>
        </p:nvSpPr>
        <p:spPr bwMode="auto">
          <a:xfrm>
            <a:off x="4716463" y="5445125"/>
            <a:ext cx="792162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ru-RU" sz="4000" smtClean="0">
              <a:solidFill>
                <a:srgbClr val="000000"/>
              </a:solidFill>
            </a:endParaRPr>
          </a:p>
        </p:txBody>
      </p:sp>
      <p:sp>
        <p:nvSpPr>
          <p:cNvPr id="8207" name="Line 21"/>
          <p:cNvSpPr>
            <a:spLocks noChangeShapeType="1"/>
          </p:cNvSpPr>
          <p:nvPr/>
        </p:nvSpPr>
        <p:spPr bwMode="auto">
          <a:xfrm flipH="1">
            <a:off x="3203575" y="1844675"/>
            <a:ext cx="720725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ru-RU" sz="4000" smtClean="0">
              <a:solidFill>
                <a:srgbClr val="000000"/>
              </a:solidFill>
            </a:endParaRPr>
          </a:p>
        </p:txBody>
      </p:sp>
      <p:sp>
        <p:nvSpPr>
          <p:cNvPr id="8208" name="Line 22"/>
          <p:cNvSpPr>
            <a:spLocks noChangeShapeType="1"/>
          </p:cNvSpPr>
          <p:nvPr/>
        </p:nvSpPr>
        <p:spPr bwMode="auto">
          <a:xfrm flipH="1">
            <a:off x="3276600" y="2781300"/>
            <a:ext cx="647700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ru-RU" sz="4000" smtClean="0">
              <a:solidFill>
                <a:srgbClr val="000000"/>
              </a:solidFill>
            </a:endParaRPr>
          </a:p>
        </p:txBody>
      </p:sp>
      <p:sp>
        <p:nvSpPr>
          <p:cNvPr id="8209" name="Line 23"/>
          <p:cNvSpPr>
            <a:spLocks noChangeShapeType="1"/>
          </p:cNvSpPr>
          <p:nvPr/>
        </p:nvSpPr>
        <p:spPr bwMode="auto">
          <a:xfrm flipH="1">
            <a:off x="3276600" y="3500438"/>
            <a:ext cx="719138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ru-RU" sz="4000" smtClean="0">
              <a:solidFill>
                <a:srgbClr val="000000"/>
              </a:solidFill>
            </a:endParaRPr>
          </a:p>
        </p:txBody>
      </p:sp>
      <p:sp>
        <p:nvSpPr>
          <p:cNvPr id="8210" name="Line 24"/>
          <p:cNvSpPr>
            <a:spLocks noChangeShapeType="1"/>
          </p:cNvSpPr>
          <p:nvPr/>
        </p:nvSpPr>
        <p:spPr bwMode="auto">
          <a:xfrm flipH="1">
            <a:off x="3203575" y="4149725"/>
            <a:ext cx="792163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ru-RU" sz="4000" smtClean="0">
              <a:solidFill>
                <a:srgbClr val="000000"/>
              </a:solidFill>
            </a:endParaRPr>
          </a:p>
        </p:txBody>
      </p:sp>
      <p:sp>
        <p:nvSpPr>
          <p:cNvPr id="8211" name="Line 25"/>
          <p:cNvSpPr>
            <a:spLocks noChangeShapeType="1"/>
          </p:cNvSpPr>
          <p:nvPr/>
        </p:nvSpPr>
        <p:spPr bwMode="auto">
          <a:xfrm flipH="1">
            <a:off x="3276600" y="4724400"/>
            <a:ext cx="647700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ru-RU" sz="4000" smtClean="0">
              <a:solidFill>
                <a:srgbClr val="000000"/>
              </a:solidFill>
            </a:endParaRPr>
          </a:p>
        </p:txBody>
      </p:sp>
      <p:sp>
        <p:nvSpPr>
          <p:cNvPr id="8212" name="Line 26"/>
          <p:cNvSpPr>
            <a:spLocks noChangeShapeType="1"/>
          </p:cNvSpPr>
          <p:nvPr/>
        </p:nvSpPr>
        <p:spPr bwMode="auto">
          <a:xfrm flipH="1">
            <a:off x="3203575" y="5373688"/>
            <a:ext cx="792163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ru-RU" sz="4000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49118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4000" b="0" i="0" u="none" strike="noStrike" cap="none" normalizeH="0" baseline="0" smtClean="0">
            <a:ln>
              <a:noFill/>
            </a:ln>
            <a:solidFill>
              <a:schemeClr val="tx2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4000" b="0" i="0" u="none" strike="noStrike" cap="none" normalizeH="0" baseline="0" smtClean="0">
            <a:ln>
              <a:noFill/>
            </a:ln>
            <a:solidFill>
              <a:schemeClr val="tx2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_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4000" b="0" i="0" u="none" strike="noStrike" cap="none" normalizeH="0" baseline="0" smtClean="0">
            <a:ln>
              <a:noFill/>
            </a:ln>
            <a:solidFill>
              <a:schemeClr val="tx2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4000" b="0" i="0" u="none" strike="noStrike" cap="none" normalizeH="0" baseline="0" smtClean="0">
            <a:ln>
              <a:noFill/>
            </a:ln>
            <a:solidFill>
              <a:schemeClr val="tx2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2_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4000" b="0" i="0" u="none" strike="noStrike" cap="none" normalizeH="0" baseline="0" smtClean="0">
            <a:ln>
              <a:noFill/>
            </a:ln>
            <a:solidFill>
              <a:schemeClr val="tx2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4000" b="0" i="0" u="none" strike="noStrike" cap="none" normalizeH="0" baseline="0" smtClean="0">
            <a:ln>
              <a:noFill/>
            </a:ln>
            <a:solidFill>
              <a:schemeClr val="tx2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3_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4000" b="0" i="0" u="none" strike="noStrike" cap="none" normalizeH="0" baseline="0" smtClean="0">
            <a:ln>
              <a:noFill/>
            </a:ln>
            <a:solidFill>
              <a:schemeClr val="tx2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4000" b="0" i="0" u="none" strike="noStrike" cap="none" normalizeH="0" baseline="0" smtClean="0">
            <a:ln>
              <a:noFill/>
            </a:ln>
            <a:solidFill>
              <a:schemeClr val="tx2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4_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4000" b="0" i="0" u="none" strike="noStrike" cap="none" normalizeH="0" baseline="0" smtClean="0">
            <a:ln>
              <a:noFill/>
            </a:ln>
            <a:solidFill>
              <a:schemeClr val="tx2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4000" b="0" i="0" u="none" strike="noStrike" cap="none" normalizeH="0" baseline="0" smtClean="0">
            <a:ln>
              <a:noFill/>
            </a:ln>
            <a:solidFill>
              <a:schemeClr val="tx2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343</TotalTime>
  <Words>715</Words>
  <Application>Microsoft Office PowerPoint</Application>
  <PresentationFormat>Экран (4:3)</PresentationFormat>
  <Paragraphs>187</Paragraphs>
  <Slides>29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6</vt:i4>
      </vt:variant>
      <vt:variant>
        <vt:lpstr>Заголовки слайдов</vt:lpstr>
      </vt:variant>
      <vt:variant>
        <vt:i4>29</vt:i4>
      </vt:variant>
    </vt:vector>
  </HeadingPairs>
  <TitlesOfParts>
    <vt:vector size="35" baseType="lpstr">
      <vt:lpstr>Тема Office</vt:lpstr>
      <vt:lpstr>Оформление по умолчанию</vt:lpstr>
      <vt:lpstr>1_Оформление по умолчанию</vt:lpstr>
      <vt:lpstr>2_Оформление по умолчанию</vt:lpstr>
      <vt:lpstr>3_Оформление по умолчанию</vt:lpstr>
      <vt:lpstr>4_Оформление по умолчанию</vt:lpstr>
      <vt:lpstr>Презентация PowerPoint</vt:lpstr>
      <vt:lpstr>Хлопаем вместе</vt:lpstr>
      <vt:lpstr>Задай  вопрос</vt:lpstr>
      <vt:lpstr>Презентация PowerPoint</vt:lpstr>
      <vt:lpstr>Металлургический комплекс. Черная металлургия</vt:lpstr>
      <vt:lpstr>Работа с учебником.</vt:lpstr>
      <vt:lpstr>Металлургический комплекс –совокупность отраслей, производящих разнообразные металлы</vt:lpstr>
      <vt:lpstr>Черная металлургия – это отрасль металлургии, производящая сталь и ее сплавы.</vt:lpstr>
      <vt:lpstr>Структура черной металлургии</vt:lpstr>
      <vt:lpstr>Добыча и обогащение железной руды</vt:lpstr>
      <vt:lpstr>Презентация PowerPoint</vt:lpstr>
      <vt:lpstr>Металлургический цикл производства стали на предприятии полного цикла</vt:lpstr>
      <vt:lpstr>Производство чугуна в доменной печи</vt:lpstr>
      <vt:lpstr>Выплавка и прокат стали</vt:lpstr>
      <vt:lpstr>Факторы размещения предприятий  полного цикла</vt:lpstr>
      <vt:lpstr>Для черной металлургии характерны:                                                                          </vt:lpstr>
      <vt:lpstr>Презентация PowerPoint</vt:lpstr>
      <vt:lpstr>Презентация PowerPoint</vt:lpstr>
      <vt:lpstr>Сталеплавильный завод</vt:lpstr>
      <vt:lpstr>Передельная металлургия</vt:lpstr>
      <vt:lpstr>Презентация PowerPoint</vt:lpstr>
      <vt:lpstr>Творческое задание </vt:lpstr>
      <vt:lpstr>Размещение черной металлургии (заполните таблицу)</vt:lpstr>
      <vt:lpstr>Взаимопроверка </vt:lpstr>
      <vt:lpstr>Проверь</vt:lpstr>
      <vt:lpstr>Тесты </vt:lpstr>
      <vt:lpstr>Проверь </vt:lpstr>
      <vt:lpstr>Презентация PowerPoint</vt:lpstr>
      <vt:lpstr>Ваше настроение?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Александр</dc:creator>
  <cp:lastModifiedBy>Александр</cp:lastModifiedBy>
  <cp:revision>25</cp:revision>
  <dcterms:created xsi:type="dcterms:W3CDTF">2014-11-14T08:35:49Z</dcterms:created>
  <dcterms:modified xsi:type="dcterms:W3CDTF">2014-11-29T15:38:33Z</dcterms:modified>
</cp:coreProperties>
</file>