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56" r:id="rId2"/>
    <p:sldId id="264" r:id="rId3"/>
    <p:sldId id="265" r:id="rId4"/>
    <p:sldId id="266" r:id="rId5"/>
    <p:sldId id="267" r:id="rId6"/>
    <p:sldId id="268" r:id="rId7"/>
    <p:sldId id="269" r:id="rId8"/>
    <p:sldId id="293" r:id="rId9"/>
    <p:sldId id="270" r:id="rId10"/>
    <p:sldId id="271" r:id="rId11"/>
    <p:sldId id="272" r:id="rId12"/>
    <p:sldId id="273" r:id="rId13"/>
    <p:sldId id="274" r:id="rId14"/>
    <p:sldId id="276" r:id="rId15"/>
    <p:sldId id="277" r:id="rId16"/>
    <p:sldId id="278" r:id="rId17"/>
    <p:sldId id="279" r:id="rId18"/>
    <p:sldId id="280" r:id="rId19"/>
    <p:sldId id="281" r:id="rId20"/>
    <p:sldId id="282" r:id="rId21"/>
    <p:sldId id="283" r:id="rId22"/>
    <p:sldId id="284" r:id="rId23"/>
    <p:sldId id="285" r:id="rId24"/>
    <p:sldId id="286" r:id="rId25"/>
    <p:sldId id="287" r:id="rId26"/>
    <p:sldId id="288" r:id="rId27"/>
    <p:sldId id="289" r:id="rId28"/>
    <p:sldId id="290" r:id="rId29"/>
    <p:sldId id="291" r:id="rId30"/>
    <p:sldId id="292" r:id="rId31"/>
    <p:sldId id="294" r:id="rId32"/>
    <p:sldId id="295" r:id="rId33"/>
    <p:sldId id="296" r:id="rId34"/>
    <p:sldId id="297" r:id="rId35"/>
    <p:sldId id="298" r:id="rId36"/>
    <p:sldId id="299" r:id="rId37"/>
    <p:sldId id="300" r:id="rId38"/>
    <p:sldId id="301" r:id="rId39"/>
    <p:sldId id="302" r:id="rId4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0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53EB4-C741-4F89-BEEB-B9CD4BD62552}" type="datetimeFigureOut">
              <a:rPr lang="ru-RU" smtClean="0"/>
              <a:t>02.09.2015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A1289-0555-4A5B-84C5-DB002F73BBF2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53EB4-C741-4F89-BEEB-B9CD4BD62552}" type="datetimeFigureOut">
              <a:rPr lang="ru-RU" smtClean="0"/>
              <a:t>02.09.2015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A1289-0555-4A5B-84C5-DB002F73BB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53EB4-C741-4F89-BEEB-B9CD4BD62552}" type="datetimeFigureOut">
              <a:rPr lang="ru-RU" smtClean="0"/>
              <a:t>02.09.2015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A1289-0555-4A5B-84C5-DB002F73BB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53EB4-C741-4F89-BEEB-B9CD4BD62552}" type="datetimeFigureOut">
              <a:rPr lang="ru-RU" smtClean="0"/>
              <a:t>02.09.2015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A1289-0555-4A5B-84C5-DB002F73BB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53EB4-C741-4F89-BEEB-B9CD4BD62552}" type="datetimeFigureOut">
              <a:rPr lang="ru-RU" smtClean="0"/>
              <a:t>02.09.2015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425A1289-0555-4A5B-84C5-DB002F73BBF2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53EB4-C741-4F89-BEEB-B9CD4BD62552}" type="datetimeFigureOut">
              <a:rPr lang="ru-RU" smtClean="0"/>
              <a:t>02.09.2015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A1289-0555-4A5B-84C5-DB002F73BB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53EB4-C741-4F89-BEEB-B9CD4BD62552}" type="datetimeFigureOut">
              <a:rPr lang="ru-RU" smtClean="0"/>
              <a:t>02.09.2015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A1289-0555-4A5B-84C5-DB002F73BB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53EB4-C741-4F89-BEEB-B9CD4BD62552}" type="datetimeFigureOut">
              <a:rPr lang="ru-RU" smtClean="0"/>
              <a:t>02.09.2015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A1289-0555-4A5B-84C5-DB002F73BB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53EB4-C741-4F89-BEEB-B9CD4BD62552}" type="datetimeFigureOut">
              <a:rPr lang="ru-RU" smtClean="0"/>
              <a:t>02.09.2015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A1289-0555-4A5B-84C5-DB002F73BB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53EB4-C741-4F89-BEEB-B9CD4BD62552}" type="datetimeFigureOut">
              <a:rPr lang="ru-RU" smtClean="0"/>
              <a:t>02.09.2015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A1289-0555-4A5B-84C5-DB002F73BB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53EB4-C741-4F89-BEEB-B9CD4BD62552}" type="datetimeFigureOut">
              <a:rPr lang="ru-RU" smtClean="0"/>
              <a:t>02.09.2015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A1289-0555-4A5B-84C5-DB002F73BB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3C453EB4-C741-4F89-BEEB-B9CD4BD62552}" type="datetimeFigureOut">
              <a:rPr lang="ru-RU" smtClean="0"/>
              <a:t>02.09.2015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425A1289-0555-4A5B-84C5-DB002F73BBF2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slide" Target="slide36.xml"/><Relationship Id="rId18" Type="http://schemas.openxmlformats.org/officeDocument/2006/relationships/slide" Target="slide7.xml"/><Relationship Id="rId3" Type="http://schemas.openxmlformats.org/officeDocument/2006/relationships/slide" Target="slide33.xml"/><Relationship Id="rId7" Type="http://schemas.openxmlformats.org/officeDocument/2006/relationships/slide" Target="slide38.xml"/><Relationship Id="rId12" Type="http://schemas.openxmlformats.org/officeDocument/2006/relationships/slide" Target="slide5.xml"/><Relationship Id="rId17" Type="http://schemas.openxmlformats.org/officeDocument/2006/relationships/slide" Target="slide34.xml"/><Relationship Id="rId2" Type="http://schemas.openxmlformats.org/officeDocument/2006/relationships/image" Target="../media/image2.jpeg"/><Relationship Id="rId16" Type="http://schemas.openxmlformats.org/officeDocument/2006/relationships/slide" Target="slide9.xml"/><Relationship Id="rId1" Type="http://schemas.openxmlformats.org/officeDocument/2006/relationships/slideLayout" Target="../slideLayouts/slideLayout4.xml"/><Relationship Id="rId6" Type="http://schemas.openxmlformats.org/officeDocument/2006/relationships/slide" Target="slide3.xml"/><Relationship Id="rId11" Type="http://schemas.openxmlformats.org/officeDocument/2006/relationships/slide" Target="slide32.xml"/><Relationship Id="rId5" Type="http://schemas.openxmlformats.org/officeDocument/2006/relationships/slide" Target="slide39.xml"/><Relationship Id="rId15" Type="http://schemas.openxmlformats.org/officeDocument/2006/relationships/slide" Target="slide35.xml"/><Relationship Id="rId10" Type="http://schemas.openxmlformats.org/officeDocument/2006/relationships/slide" Target="slide4.xml"/><Relationship Id="rId4" Type="http://schemas.openxmlformats.org/officeDocument/2006/relationships/slide" Target="slide6.xml"/><Relationship Id="rId9" Type="http://schemas.openxmlformats.org/officeDocument/2006/relationships/slide" Target="slide31.xml"/><Relationship Id="rId14" Type="http://schemas.openxmlformats.org/officeDocument/2006/relationships/slide" Target="slide3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03648" y="692696"/>
            <a:ext cx="7432869" cy="440120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ru-RU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 всех приключений, </a:t>
            </a:r>
            <a:endParaRPr lang="ru-RU" sz="40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r>
              <a:rPr lang="ru-RU" sz="4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уготовленных </a:t>
            </a:r>
            <a:r>
              <a:rPr lang="ru-RU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нам жизнью, </a:t>
            </a:r>
          </a:p>
          <a:p>
            <a:pPr algn="r"/>
            <a:r>
              <a:rPr lang="ru-RU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самое важное и интересное, — </a:t>
            </a:r>
            <a:endParaRPr lang="ru-RU" sz="40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r>
              <a:rPr lang="ru-RU" sz="4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отправиться </a:t>
            </a:r>
            <a:r>
              <a:rPr lang="ru-RU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внутрь самого себя, </a:t>
            </a:r>
          </a:p>
          <a:p>
            <a:pPr algn="r"/>
            <a:r>
              <a:rPr lang="ru-RU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исследовать неведомую </a:t>
            </a:r>
            <a:endParaRPr lang="ru-RU" sz="40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r>
              <a:rPr lang="ru-RU" sz="4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часть </a:t>
            </a:r>
            <a:r>
              <a:rPr lang="ru-RU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себя самого. </a:t>
            </a:r>
          </a:p>
          <a:p>
            <a:pPr algn="r"/>
            <a:r>
              <a:rPr lang="ru-RU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Ф. Феллини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1" name="Rectangle 5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sz="4400" smtClean="0"/>
              <a:t>Аристотель   </a:t>
            </a:r>
            <a:br>
              <a:rPr lang="ru-RU" sz="4400" smtClean="0"/>
            </a:b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384-322 до н.э.</a:t>
            </a:r>
            <a:r>
              <a:rPr lang="ru-RU" sz="2400" b="1" smtClean="0"/>
              <a:t/>
            </a:r>
            <a:br>
              <a:rPr lang="ru-RU" sz="2400" b="1" smtClean="0"/>
            </a:br>
            <a:endParaRPr lang="ru-RU" sz="2400" b="1" smtClean="0"/>
          </a:p>
        </p:txBody>
      </p:sp>
      <p:pic>
        <p:nvPicPr>
          <p:cNvPr id="34820" name="Picture 4" descr="аристотель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801893" y="1600200"/>
            <a:ext cx="3349213" cy="4525963"/>
          </a:xfrm>
          <a:noFill/>
        </p:spPr>
      </p:pic>
      <p:sp>
        <p:nvSpPr>
          <p:cNvPr id="34840" name="Rectangle 24"/>
          <p:cNvSpPr>
            <a:spLocks noGrp="1" noChangeArrowheads="1"/>
          </p:cNvSpPr>
          <p:nvPr>
            <p:ph sz="half" idx="2"/>
          </p:nvPr>
        </p:nvSpPr>
        <p:spPr>
          <a:xfrm>
            <a:off x="4643438" y="1981200"/>
            <a:ext cx="3814762" cy="4114800"/>
          </a:xfrm>
        </p:spPr>
        <p:txBody>
          <a:bodyPr/>
          <a:lstStyle/>
          <a:p>
            <a:pPr marL="0" indent="0" algn="l" eaLnBrk="1" hangingPunct="1">
              <a:spcBef>
                <a:spcPct val="0"/>
              </a:spcBef>
            </a:pP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400" smtClean="0">
                <a:latin typeface="Castellar" pitchFamily="18" charset="0"/>
                <a:cs typeface="Times New Roman" pitchFamily="18" charset="0"/>
              </a:rPr>
              <a:t>Сравнение органов животных и человека. </a:t>
            </a:r>
          </a:p>
          <a:p>
            <a:pPr marL="0" indent="0" algn="l" eaLnBrk="1" hangingPunct="1">
              <a:spcBef>
                <a:spcPct val="0"/>
              </a:spcBef>
            </a:pPr>
            <a:r>
              <a:rPr lang="ru-RU" sz="2400" smtClean="0">
                <a:latin typeface="Castellar" pitchFamily="18" charset="0"/>
                <a:cs typeface="Times New Roman" pitchFamily="18" charset="0"/>
              </a:rPr>
              <a:t>-Ввел термин «организм»</a:t>
            </a:r>
          </a:p>
          <a:p>
            <a:pPr marL="0" indent="0" algn="l">
              <a:spcBef>
                <a:spcPct val="0"/>
              </a:spcBef>
            </a:pPr>
            <a:r>
              <a:rPr lang="ru-RU" sz="2400" smtClean="0">
                <a:latin typeface="Castellar" pitchFamily="18" charset="0"/>
                <a:cs typeface="Times New Roman" pitchFamily="18" charset="0"/>
              </a:rPr>
              <a:t>-Утверждал, что душеная деятельность  человека существует пока живет тело.</a:t>
            </a:r>
            <a:endParaRPr lang="ru-RU" sz="2400" smtClean="0">
              <a:latin typeface="Castellar" pitchFamily="18" charset="0"/>
            </a:endParaRPr>
          </a:p>
          <a:p>
            <a:pPr marL="0" indent="0" algn="l" eaLnBrk="1" hangingPunct="1"/>
            <a:endParaRPr lang="ru-RU" sz="2400" smtClean="0">
              <a:latin typeface="Castellar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482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8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8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8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8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8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48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48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48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48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9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400" smtClean="0"/>
              <a:t>Гиппократ   </a:t>
            </a: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460-377 до н.э.</a:t>
            </a:r>
            <a:r>
              <a:rPr lang="ru-RU" sz="2400" b="1" smtClean="0"/>
              <a:t/>
            </a:r>
            <a:br>
              <a:rPr lang="ru-RU" sz="2400" b="1" smtClean="0"/>
            </a:br>
            <a:endParaRPr lang="ru-RU" sz="2400" b="1" smtClean="0"/>
          </a:p>
        </p:txBody>
      </p:sp>
      <p:pic>
        <p:nvPicPr>
          <p:cNvPr id="36868" name="Picture 4" descr="gippokrat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076325" y="1734344"/>
            <a:ext cx="2800350" cy="4257675"/>
          </a:xfrm>
          <a:noFill/>
        </p:spPr>
      </p:pic>
      <p:sp>
        <p:nvSpPr>
          <p:cNvPr id="36887" name="Rectangle 23"/>
          <p:cNvSpPr>
            <a:spLocks noChangeArrowheads="1"/>
          </p:cNvSpPr>
          <p:nvPr/>
        </p:nvSpPr>
        <p:spPr bwMode="auto">
          <a:xfrm>
            <a:off x="4356100" y="1628775"/>
            <a:ext cx="4572000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ru-RU" sz="2400">
                <a:latin typeface="Monotype Corsiva" pitchFamily="66" charset="0"/>
              </a:rPr>
              <a:t>-Описание костей тела</a:t>
            </a:r>
          </a:p>
          <a:p>
            <a:pPr algn="l"/>
            <a:r>
              <a:rPr lang="ru-RU" sz="2400">
                <a:latin typeface="Monotype Corsiva" pitchFamily="66" charset="0"/>
              </a:rPr>
              <a:t>-Описание органов по аналогии с животными</a:t>
            </a:r>
          </a:p>
          <a:p>
            <a:pPr algn="l"/>
            <a:r>
              <a:rPr lang="ru-RU" sz="2400">
                <a:latin typeface="Monotype Corsiva" pitchFamily="66" charset="0"/>
              </a:rPr>
              <a:t>-сочинение по травматологии (о перевязках, лечении ран, переломах)</a:t>
            </a:r>
          </a:p>
          <a:p>
            <a:pPr algn="l"/>
            <a:r>
              <a:rPr lang="ru-RU" sz="2400">
                <a:latin typeface="Monotype Corsiva" pitchFamily="66" charset="0"/>
              </a:rPr>
              <a:t>- Трактаты по гигиене (о здоровом образе жизни, о влиянии воды, воздуха и местности на здоровье)</a:t>
            </a:r>
          </a:p>
          <a:p>
            <a:pPr algn="l"/>
            <a:r>
              <a:rPr lang="ru-RU" sz="2400">
                <a:latin typeface="Monotype Corsiva" pitchFamily="66" charset="0"/>
              </a:rPr>
              <a:t>-Отвергал божественное происхождение человека)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686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68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68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6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9" grpId="0"/>
      <p:bldP spid="3688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7" name="Rectangle 5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sz="3600" smtClean="0"/>
              <a:t>Клавдий Гален</a:t>
            </a:r>
            <a:br>
              <a:rPr lang="ru-RU" sz="3600" smtClean="0"/>
            </a:b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130-200 н.э.</a:t>
            </a:r>
            <a:r>
              <a:rPr lang="ru-RU" sz="2800" smtClean="0"/>
              <a:t/>
            </a:r>
            <a:br>
              <a:rPr lang="ru-RU" sz="2800" smtClean="0"/>
            </a:br>
            <a:endParaRPr lang="ru-RU" sz="2800" smtClean="0"/>
          </a:p>
        </p:txBody>
      </p:sp>
      <p:pic>
        <p:nvPicPr>
          <p:cNvPr id="38916" name="Picture 4" descr="galen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39763" y="1557338"/>
            <a:ext cx="3557587" cy="4464050"/>
          </a:xfrm>
          <a:noFill/>
        </p:spPr>
      </p:pic>
      <p:sp>
        <p:nvSpPr>
          <p:cNvPr id="38936" name="Rectangle 24"/>
          <p:cNvSpPr>
            <a:spLocks noChangeArrowheads="1"/>
          </p:cNvSpPr>
          <p:nvPr/>
        </p:nvSpPr>
        <p:spPr bwMode="auto">
          <a:xfrm>
            <a:off x="4284663" y="1484313"/>
            <a:ext cx="4535487" cy="447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ru-RU" sz="2400" b="1"/>
              <a:t>-</a:t>
            </a:r>
            <a:r>
              <a:rPr lang="ru-RU" sz="2400">
                <a:latin typeface="Monotype Corsiva" pitchFamily="66" charset="0"/>
              </a:rPr>
              <a:t>Проводил опыты на животных</a:t>
            </a:r>
          </a:p>
          <a:p>
            <a:pPr algn="l"/>
            <a:r>
              <a:rPr lang="ru-RU" sz="2400">
                <a:latin typeface="Monotype Corsiva" pitchFamily="66" charset="0"/>
              </a:rPr>
              <a:t>-Испытывал  действие лек. веществ</a:t>
            </a:r>
          </a:p>
          <a:p>
            <a:pPr algn="l"/>
            <a:r>
              <a:rPr lang="ru-RU" sz="2400">
                <a:latin typeface="Monotype Corsiva" pitchFamily="66" charset="0"/>
              </a:rPr>
              <a:t>-Доказал, что при жизни у животных течет по артериям кровь (до этого считали, что воздух)</a:t>
            </a:r>
          </a:p>
          <a:p>
            <a:pPr algn="l"/>
            <a:r>
              <a:rPr lang="ru-RU" sz="2400">
                <a:latin typeface="Monotype Corsiva" pitchFamily="66" charset="0"/>
              </a:rPr>
              <a:t>- Подробно изучил строение органов обезьяны и делал ошибочные  выводы, что человек устроен сходным образом</a:t>
            </a:r>
          </a:p>
          <a:p>
            <a:pPr algn="l"/>
            <a:r>
              <a:rPr lang="ru-RU" sz="2400">
                <a:latin typeface="Monotype Corsiva" pitchFamily="66" charset="0"/>
              </a:rPr>
              <a:t>-В течение 14 столетий его работы были основой мед. знаний в Европе и Ср. Востоке.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891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89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89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89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7" grpId="0"/>
      <p:bldP spid="3893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Средневековый застой </a:t>
            </a:r>
          </a:p>
        </p:txBody>
      </p:sp>
      <p:sp>
        <p:nvSpPr>
          <p:cNvPr id="8089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Церковь жестоко подавляла попытки изучения развития науки</a:t>
            </a:r>
          </a:p>
          <a:p>
            <a:pPr eaLnBrk="1" hangingPunct="1"/>
            <a:r>
              <a:rPr lang="ru-RU" dirty="0" smtClean="0"/>
              <a:t>-Сожжены на костре Джордано Бруно, Сервет</a:t>
            </a:r>
          </a:p>
          <a:p>
            <a:pPr eaLnBrk="1" hangingPunct="1"/>
            <a:r>
              <a:rPr lang="ru-RU" dirty="0" smtClean="0"/>
              <a:t>-Гонениям подвергался Галилей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08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08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0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0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0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0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08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08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08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0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0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0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898" grpId="0"/>
      <p:bldP spid="80899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4140200" y="1557338"/>
            <a:ext cx="4752975" cy="2808287"/>
          </a:xfrm>
        </p:spPr>
        <p:txBody>
          <a:bodyPr/>
          <a:lstStyle/>
          <a:p>
            <a:pPr eaLnBrk="1" hangingPunct="1"/>
            <a:r>
              <a:rPr lang="ru-RU" sz="3200" smtClean="0"/>
              <a:t>Абу-Али Ибн-Син </a:t>
            </a:r>
            <a:br>
              <a:rPr lang="ru-RU" sz="3200" smtClean="0"/>
            </a:br>
            <a:r>
              <a:rPr lang="ru-RU" sz="3200" smtClean="0"/>
              <a:t>(Авиценна)</a:t>
            </a:r>
            <a:br>
              <a:rPr lang="ru-RU" sz="3200" smtClean="0"/>
            </a:br>
            <a:r>
              <a:rPr lang="ru-RU" sz="2800" smtClean="0"/>
              <a:t>980-1037 н.э.</a:t>
            </a:r>
            <a:r>
              <a:rPr lang="ru-RU" smtClean="0"/>
              <a:t> </a:t>
            </a:r>
          </a:p>
        </p:txBody>
      </p:sp>
      <p:pic>
        <p:nvPicPr>
          <p:cNvPr id="40964" name="Picture 4" descr="avicena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27088" y="1125538"/>
            <a:ext cx="3624262" cy="496728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096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sz="3600" smtClean="0"/>
              <a:t>Леонардо да Винчи </a:t>
            </a:r>
            <a:br>
              <a:rPr lang="ru-RU" sz="3600" smtClean="0"/>
            </a:b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1452-1519</a:t>
            </a:r>
            <a:r>
              <a:rPr lang="ru-RU" sz="3200" smtClean="0"/>
              <a:t/>
            </a:r>
            <a:br>
              <a:rPr lang="ru-RU" sz="3200" smtClean="0"/>
            </a:br>
            <a:endParaRPr lang="ru-RU" sz="3200" smtClean="0"/>
          </a:p>
        </p:txBody>
      </p:sp>
      <p:pic>
        <p:nvPicPr>
          <p:cNvPr id="43012" name="Picture 4" descr="лю да винчи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55638" y="1557338"/>
            <a:ext cx="3411537" cy="4319587"/>
          </a:xfrm>
          <a:noFill/>
        </p:spPr>
      </p:pic>
      <p:sp>
        <p:nvSpPr>
          <p:cNvPr id="43030" name="Rectangle 22"/>
          <p:cNvSpPr>
            <a:spLocks noChangeArrowheads="1"/>
          </p:cNvSpPr>
          <p:nvPr/>
        </p:nvSpPr>
        <p:spPr bwMode="auto">
          <a:xfrm>
            <a:off x="4356100" y="1844675"/>
            <a:ext cx="4319588" cy="301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ru-RU" sz="3200">
                <a:latin typeface="Monotype Corsiva" pitchFamily="66" charset="0"/>
              </a:rPr>
              <a:t>-Впервые изображал на своих рисунках  различные органы</a:t>
            </a:r>
          </a:p>
          <a:p>
            <a:pPr algn="l"/>
            <a:r>
              <a:rPr lang="ru-RU" sz="3200">
                <a:latin typeface="Monotype Corsiva" pitchFamily="66" charset="0"/>
              </a:rPr>
              <a:t>-Описал строение скелета человека</a:t>
            </a:r>
          </a:p>
          <a:p>
            <a:pPr algn="l"/>
            <a:r>
              <a:rPr lang="ru-RU" sz="3200">
                <a:latin typeface="Monotype Corsiva" pitchFamily="66" charset="0"/>
              </a:rPr>
              <a:t>-Классифицировал мышцы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301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3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3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3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/>
      <p:bldP spid="4303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4211638" y="549275"/>
            <a:ext cx="4032250" cy="180022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4400" dirty="0" smtClean="0"/>
              <a:t>Рафаэль </a:t>
            </a:r>
            <a:r>
              <a:rPr lang="ru-RU" sz="4400" dirty="0" err="1" smtClean="0"/>
              <a:t>Санти</a:t>
            </a:r>
            <a:r>
              <a:rPr lang="ru-RU" sz="4400" dirty="0" smtClean="0"/>
              <a:t>  </a:t>
            </a: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400" dirty="0" smtClean="0"/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1483-1520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endParaRPr lang="ru-RU" sz="2400" b="1" dirty="0" smtClean="0"/>
          </a:p>
        </p:txBody>
      </p:sp>
      <p:pic>
        <p:nvPicPr>
          <p:cNvPr id="46084" name="Picture 4" descr="санти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42988" y="765175"/>
            <a:ext cx="3187700" cy="5184775"/>
          </a:xfrm>
          <a:noFill/>
        </p:spPr>
      </p:pic>
      <p:sp>
        <p:nvSpPr>
          <p:cNvPr id="46102" name="Rectangle 22"/>
          <p:cNvSpPr>
            <a:spLocks noChangeArrowheads="1"/>
          </p:cNvSpPr>
          <p:nvPr/>
        </p:nvSpPr>
        <p:spPr bwMode="auto">
          <a:xfrm>
            <a:off x="4859338" y="2420938"/>
            <a:ext cx="3382962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ru-RU" sz="3200">
                <a:latin typeface="Monotype Corsiva" pitchFamily="66" charset="0"/>
              </a:rPr>
              <a:t>Изучал, описывал и зарисовывал строение тела человека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608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6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6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6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/>
      <p:bldP spid="4610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558088" cy="731838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4400" smtClean="0"/>
              <a:t>Андреас Везалий (1515-1564)</a:t>
            </a:r>
          </a:p>
        </p:txBody>
      </p:sp>
      <p:pic>
        <p:nvPicPr>
          <p:cNvPr id="45060" name="Picture 4" descr="Везалий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12775" y="1412875"/>
            <a:ext cx="3598863" cy="4752975"/>
          </a:xfrm>
          <a:noFill/>
        </p:spPr>
      </p:pic>
      <p:sp>
        <p:nvSpPr>
          <p:cNvPr id="45078" name="Rectangle 22"/>
          <p:cNvSpPr>
            <a:spLocks noChangeArrowheads="1"/>
          </p:cNvSpPr>
          <p:nvPr/>
        </p:nvSpPr>
        <p:spPr bwMode="auto">
          <a:xfrm>
            <a:off x="4284663" y="1484313"/>
            <a:ext cx="4391025" cy="4789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ru-RU" sz="2800" i="1">
                <a:latin typeface="Monotype Corsiva" pitchFamily="66" charset="0"/>
              </a:rPr>
              <a:t>Основатель современной анатомии</a:t>
            </a:r>
          </a:p>
          <a:p>
            <a:pPr algn="l"/>
            <a:r>
              <a:rPr lang="ru-RU" sz="2800">
                <a:latin typeface="Monotype Corsiva" pitchFamily="66" charset="0"/>
              </a:rPr>
              <a:t>- На лекциях производил рассечение трупов</a:t>
            </a:r>
          </a:p>
          <a:p>
            <a:pPr algn="l"/>
            <a:r>
              <a:rPr lang="ru-RU" sz="2800">
                <a:latin typeface="Monotype Corsiva" pitchFamily="66" charset="0"/>
              </a:rPr>
              <a:t>-Выявил ошибки Галена</a:t>
            </a:r>
          </a:p>
          <a:p>
            <a:pPr algn="l"/>
            <a:r>
              <a:rPr lang="ru-RU" sz="2800">
                <a:latin typeface="Monotype Corsiva" pitchFamily="66" charset="0"/>
              </a:rPr>
              <a:t>-Точно описал и  и изобразил внутренние органы человеческого тела и скелет</a:t>
            </a:r>
          </a:p>
          <a:p>
            <a:pPr algn="l"/>
            <a:r>
              <a:rPr lang="ru-RU" sz="2800">
                <a:latin typeface="Monotype Corsiva" pitchFamily="66" charset="0"/>
              </a:rPr>
              <a:t>-Описал клапаны сердца</a:t>
            </a:r>
          </a:p>
          <a:p>
            <a:pPr algn="l"/>
            <a:r>
              <a:rPr lang="ru-RU" sz="2800">
                <a:latin typeface="Monotype Corsiva" pitchFamily="66" charset="0"/>
              </a:rPr>
              <a:t>-Впервые привел все знания в систему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505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5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5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5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/>
      <p:bldP spid="4507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9" name="Rectangle 5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sz="3600" smtClean="0"/>
              <a:t>Анатомические студии основоположника анатомии Андреаса Везалия 16 век</a:t>
            </a:r>
          </a:p>
        </p:txBody>
      </p:sp>
      <p:pic>
        <p:nvPicPr>
          <p:cNvPr id="52228" name="Picture 4" descr="Анатомические штудии основоположника анатомии Андреаса Везалия xvi в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03648" y="1508495"/>
            <a:ext cx="6264696" cy="483634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b="1" smtClean="0">
                <a:latin typeface="Monotype Corsiva" pitchFamily="66" charset="0"/>
              </a:rPr>
              <a:t>Рисунки из анатомического атласа </a:t>
            </a:r>
            <a:br>
              <a:rPr lang="ru-RU" sz="3200" b="1" smtClean="0">
                <a:latin typeface="Monotype Corsiva" pitchFamily="66" charset="0"/>
              </a:rPr>
            </a:br>
            <a:r>
              <a:rPr lang="ru-RU" sz="3200" b="1" smtClean="0">
                <a:latin typeface="Monotype Corsiva" pitchFamily="66" charset="0"/>
              </a:rPr>
              <a:t>Везалия 1543 г</a:t>
            </a:r>
          </a:p>
        </p:txBody>
      </p:sp>
      <p:pic>
        <p:nvPicPr>
          <p:cNvPr id="49156" name="Picture 4" descr="Рисунки из анатомического атласа Везалия 1543 г Конечно во все времена человек обращал внимание на свое тело но сегодня оно становится проблемой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908720"/>
            <a:ext cx="2889448" cy="5128770"/>
          </a:xfrm>
          <a:noFill/>
        </p:spPr>
      </p:pic>
      <p:pic>
        <p:nvPicPr>
          <p:cNvPr id="49158" name="Picture 6" descr="Рисунки из анатомического атласа Везалия 1543 г Конечно во все времена человек обращал внимание на свое тело но сегодня оно становится проблемо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580112" y="1412776"/>
            <a:ext cx="2995562" cy="5094481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49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велосипедистка Аня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699792" y="1124744"/>
            <a:ext cx="3687762" cy="5589587"/>
          </a:xfrm>
          <a:noFill/>
        </p:spPr>
      </p:pic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611188" y="188913"/>
            <a:ext cx="80645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>
                <a:solidFill>
                  <a:srgbClr val="33CC33"/>
                </a:solidFill>
              </a:rPr>
              <a:t>Науки, изучающие организм человека и условия сохранения его здоровья</a:t>
            </a:r>
          </a:p>
        </p:txBody>
      </p:sp>
      <p:sp>
        <p:nvSpPr>
          <p:cNvPr id="6148" name="Text Box 4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250825" y="1484313"/>
            <a:ext cx="18732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400" b="1" dirty="0">
                <a:solidFill>
                  <a:srgbClr val="E93E0F"/>
                </a:solidFill>
                <a:hlinkClick r:id="rId4" action="ppaction://hlinksldjump"/>
              </a:rPr>
              <a:t>Анатомия</a:t>
            </a:r>
            <a:endParaRPr lang="ru-RU" sz="2400" b="1" dirty="0">
              <a:solidFill>
                <a:srgbClr val="E93E0F"/>
              </a:solidFill>
            </a:endParaRPr>
          </a:p>
        </p:txBody>
      </p:sp>
      <p:sp>
        <p:nvSpPr>
          <p:cNvPr id="6149" name="Text Box 5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250825" y="3573463"/>
            <a:ext cx="18716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400" b="1" dirty="0">
                <a:solidFill>
                  <a:srgbClr val="009900"/>
                </a:solidFill>
                <a:hlinkClick r:id="rId6" action="ppaction://hlinksldjump"/>
              </a:rPr>
              <a:t>Цитология</a:t>
            </a:r>
            <a:r>
              <a:rPr lang="ru-RU" b="1" dirty="0">
                <a:solidFill>
                  <a:srgbClr val="009900"/>
                </a:solidFill>
                <a:hlinkClick r:id="rId6" action="ppaction://hlinksldjump"/>
              </a:rPr>
              <a:t> </a:t>
            </a:r>
            <a:endParaRPr lang="ru-RU" b="1" dirty="0">
              <a:solidFill>
                <a:srgbClr val="009900"/>
              </a:solidFill>
            </a:endParaRPr>
          </a:p>
        </p:txBody>
      </p:sp>
      <p:sp>
        <p:nvSpPr>
          <p:cNvPr id="6150" name="Text Box 6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250825" y="4437063"/>
            <a:ext cx="187166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400" b="1" dirty="0">
                <a:solidFill>
                  <a:srgbClr val="009900"/>
                </a:solidFill>
                <a:hlinkClick r:id="rId8" action="ppaction://hlinksldjump"/>
              </a:rPr>
              <a:t>Экология человека</a:t>
            </a:r>
            <a:r>
              <a:rPr lang="ru-RU" dirty="0">
                <a:hlinkClick r:id="rId8" action="ppaction://hlinksldjump"/>
              </a:rPr>
              <a:t> </a:t>
            </a:r>
            <a:endParaRPr lang="ru-RU" dirty="0"/>
          </a:p>
        </p:txBody>
      </p:sp>
      <p:sp>
        <p:nvSpPr>
          <p:cNvPr id="6151" name="Text Box 7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6588125" y="3500438"/>
            <a:ext cx="1584325" cy="73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dirty="0"/>
              <a:t> </a:t>
            </a:r>
            <a:r>
              <a:rPr lang="ru-RU" sz="2400" b="1" dirty="0">
                <a:solidFill>
                  <a:srgbClr val="009900"/>
                </a:solidFill>
                <a:hlinkClick r:id="rId10" action="ppaction://hlinksldjump"/>
              </a:rPr>
              <a:t>Генетика</a:t>
            </a:r>
            <a:r>
              <a:rPr lang="ru-RU" sz="2400" dirty="0"/>
              <a:t> </a:t>
            </a:r>
          </a:p>
        </p:txBody>
      </p:sp>
      <p:sp>
        <p:nvSpPr>
          <p:cNvPr id="6152" name="Text Box 8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6732588" y="2492375"/>
            <a:ext cx="14414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400" b="1">
                <a:solidFill>
                  <a:srgbClr val="009900"/>
                </a:solidFill>
                <a:hlinkClick r:id="rId12" action="ppaction://hlinksldjump"/>
              </a:rPr>
              <a:t>Гигиена</a:t>
            </a:r>
            <a:r>
              <a:rPr lang="ru-RU" sz="2400" b="1">
                <a:solidFill>
                  <a:srgbClr val="009900"/>
                </a:solidFill>
              </a:rPr>
              <a:t> </a:t>
            </a:r>
          </a:p>
        </p:txBody>
      </p:sp>
      <p:sp>
        <p:nvSpPr>
          <p:cNvPr id="6153" name="Text Box 9">
            <a:hlinkClick r:id="rId13" action="ppaction://hlinksldjump"/>
          </p:cNvPr>
          <p:cNvSpPr txBox="1">
            <a:spLocks noChangeArrowheads="1"/>
          </p:cNvSpPr>
          <p:nvPr/>
        </p:nvSpPr>
        <p:spPr bwMode="auto">
          <a:xfrm>
            <a:off x="6300788" y="5084763"/>
            <a:ext cx="2555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dirty="0"/>
              <a:t> </a:t>
            </a:r>
            <a:r>
              <a:rPr lang="ru-RU" sz="2400" b="1" dirty="0">
                <a:solidFill>
                  <a:srgbClr val="009900"/>
                </a:solidFill>
                <a:hlinkClick r:id="rId5" action="ppaction://hlinksldjump"/>
              </a:rPr>
              <a:t>Эмбриология </a:t>
            </a:r>
            <a:endParaRPr lang="ru-RU" sz="2400" b="1" dirty="0">
              <a:solidFill>
                <a:srgbClr val="009900"/>
              </a:solidFill>
            </a:endParaRPr>
          </a:p>
        </p:txBody>
      </p:sp>
      <p:sp>
        <p:nvSpPr>
          <p:cNvPr id="6154" name="Text Box 10">
            <a:hlinkClick r:id="rId14" action="ppaction://hlinksldjump"/>
          </p:cNvPr>
          <p:cNvSpPr txBox="1">
            <a:spLocks noChangeArrowheads="1"/>
          </p:cNvSpPr>
          <p:nvPr/>
        </p:nvSpPr>
        <p:spPr bwMode="auto">
          <a:xfrm>
            <a:off x="0" y="5734050"/>
            <a:ext cx="23764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400" b="1">
                <a:solidFill>
                  <a:srgbClr val="009900"/>
                </a:solidFill>
                <a:hlinkClick r:id="" action="ppaction://noaction"/>
              </a:rPr>
              <a:t>Антропология</a:t>
            </a:r>
            <a:r>
              <a:rPr lang="ru-RU" sz="2400"/>
              <a:t> </a:t>
            </a:r>
          </a:p>
        </p:txBody>
      </p:sp>
      <p:sp>
        <p:nvSpPr>
          <p:cNvPr id="6155" name="Text Box 11">
            <a:hlinkClick r:id="rId15" action="ppaction://hlinksldjump"/>
          </p:cNvPr>
          <p:cNvSpPr txBox="1">
            <a:spLocks noChangeArrowheads="1"/>
          </p:cNvSpPr>
          <p:nvPr/>
        </p:nvSpPr>
        <p:spPr bwMode="auto">
          <a:xfrm>
            <a:off x="250825" y="2636838"/>
            <a:ext cx="2089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400" b="1" dirty="0">
                <a:solidFill>
                  <a:srgbClr val="009900"/>
                </a:solidFill>
                <a:hlinkClick r:id="rId16" action="ppaction://hlinksldjump"/>
              </a:rPr>
              <a:t>Психология</a:t>
            </a:r>
            <a:r>
              <a:rPr lang="ru-RU" sz="2400" b="1" dirty="0">
                <a:solidFill>
                  <a:srgbClr val="009900"/>
                </a:solidFill>
              </a:rPr>
              <a:t> </a:t>
            </a:r>
          </a:p>
        </p:txBody>
      </p:sp>
      <p:sp>
        <p:nvSpPr>
          <p:cNvPr id="6156" name="Text Box 12">
            <a:hlinkClick r:id="rId17" action="ppaction://hlinksldjump"/>
          </p:cNvPr>
          <p:cNvSpPr txBox="1">
            <a:spLocks noChangeArrowheads="1"/>
          </p:cNvSpPr>
          <p:nvPr/>
        </p:nvSpPr>
        <p:spPr bwMode="auto">
          <a:xfrm>
            <a:off x="6659563" y="1557338"/>
            <a:ext cx="21605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400" b="1" dirty="0">
                <a:solidFill>
                  <a:srgbClr val="009900"/>
                </a:solidFill>
                <a:hlinkClick r:id="rId18" action="ppaction://hlinksldjump"/>
              </a:rPr>
              <a:t>Физиология</a:t>
            </a:r>
            <a:r>
              <a:rPr lang="ru-RU" sz="2400" b="1" dirty="0">
                <a:solidFill>
                  <a:srgbClr val="009900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360"/>
                            </p:stCondLst>
                            <p:childTnLst>
                              <p:par>
                                <p:cTn id="2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800"/>
                            </p:stCondLst>
                            <p:childTnLst>
                              <p:par>
                                <p:cTn id="2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240"/>
                            </p:stCondLst>
                            <p:childTnLst>
                              <p:par>
                                <p:cTn id="3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60"/>
                            </p:stCondLst>
                            <p:childTnLst>
                              <p:par>
                                <p:cTn id="3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960"/>
                            </p:stCondLst>
                            <p:childTnLst>
                              <p:par>
                                <p:cTn id="4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" dur="80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" dur="80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80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320"/>
                            </p:stCondLst>
                            <p:childTnLst>
                              <p:par>
                                <p:cTn id="5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2" dur="80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3" dur="80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80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8" dur="80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9" dur="80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80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480"/>
                            </p:stCondLst>
                            <p:childTnLst>
                              <p:par>
                                <p:cTn id="6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4" dur="80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5" dur="80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80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/>
      <p:bldP spid="6148" grpId="0"/>
      <p:bldP spid="6149" grpId="0"/>
      <p:bldP spid="6150" grpId="0"/>
      <p:bldP spid="6151" grpId="0"/>
      <p:bldP spid="6152" grpId="0"/>
      <p:bldP spid="6153" grpId="0"/>
      <p:bldP spid="6154" grpId="0"/>
      <p:bldP spid="6155" grpId="0"/>
      <p:bldP spid="615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sz="3200" smtClean="0"/>
              <a:t>Уильям Гарвей</a:t>
            </a:r>
            <a:br>
              <a:rPr lang="ru-RU" sz="3200" smtClean="0"/>
            </a:br>
            <a:r>
              <a:rPr lang="ru-RU" sz="3200" smtClean="0"/>
              <a:t>1587-1657 </a:t>
            </a:r>
            <a:br>
              <a:rPr lang="ru-RU" sz="3200" smtClean="0"/>
            </a:br>
            <a:endParaRPr lang="ru-RU" sz="3200" smtClean="0"/>
          </a:p>
        </p:txBody>
      </p:sp>
      <p:pic>
        <p:nvPicPr>
          <p:cNvPr id="54276" name="Picture 4" descr="гарвей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01663" y="1557338"/>
            <a:ext cx="3411537" cy="4608512"/>
          </a:xfrm>
          <a:noFill/>
        </p:spPr>
      </p:pic>
      <p:sp>
        <p:nvSpPr>
          <p:cNvPr id="54294" name="Rectangle 22"/>
          <p:cNvSpPr>
            <a:spLocks noChangeArrowheads="1"/>
          </p:cNvSpPr>
          <p:nvPr/>
        </p:nvSpPr>
        <p:spPr bwMode="auto">
          <a:xfrm>
            <a:off x="4140200" y="1700213"/>
            <a:ext cx="4572000" cy="350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ru-RU" sz="2800">
                <a:latin typeface="Monotype Corsiva" pitchFamily="66" charset="0"/>
              </a:rPr>
              <a:t>Основатель рождения и развития современной физиологии</a:t>
            </a:r>
          </a:p>
          <a:p>
            <a:pPr algn="l"/>
            <a:r>
              <a:rPr lang="ru-RU" sz="2800">
                <a:latin typeface="Monotype Corsiva" pitchFamily="66" charset="0"/>
              </a:rPr>
              <a:t>- Открытие 2 кругов кровообращения</a:t>
            </a:r>
          </a:p>
          <a:p>
            <a:pPr algn="l"/>
            <a:r>
              <a:rPr lang="ru-RU" sz="2800">
                <a:latin typeface="Monotype Corsiva" pitchFamily="66" charset="0"/>
              </a:rPr>
              <a:t>-Исследование физиологических функций при помощи экспериментальных методов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427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4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4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4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/>
      <p:bldP spid="5429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1" name="Rectangle 5"/>
          <p:cNvSpPr>
            <a:spLocks noGrp="1" noChangeArrowheads="1"/>
          </p:cNvSpPr>
          <p:nvPr>
            <p:ph type="title"/>
          </p:nvPr>
        </p:nvSpPr>
        <p:spPr>
          <a:xfrm>
            <a:off x="827088" y="908050"/>
            <a:ext cx="7705725" cy="93662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4400" smtClean="0"/>
              <a:t>Рене Декарт </a:t>
            </a:r>
            <a:br>
              <a:rPr lang="ru-RU" sz="4400" smtClean="0"/>
            </a:br>
            <a:r>
              <a:rPr lang="ru-RU" sz="4400" smtClean="0"/>
              <a:t>  </a:t>
            </a:r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1596-1650</a:t>
            </a:r>
            <a:r>
              <a:rPr lang="ru-RU" sz="2800" b="1" smtClean="0"/>
              <a:t/>
            </a:r>
            <a:br>
              <a:rPr lang="ru-RU" sz="2800" b="1" smtClean="0"/>
            </a:br>
            <a:endParaRPr lang="ru-RU" sz="2800" b="1" smtClean="0"/>
          </a:p>
        </p:txBody>
      </p:sp>
      <p:pic>
        <p:nvPicPr>
          <p:cNvPr id="70660" name="Picture 4" descr="nb_pinacoteca_unknown_flemish_or_french_xvii-xviii_after_hals_rene_descartes_louvre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1988840"/>
            <a:ext cx="3879397" cy="4525963"/>
          </a:xfrm>
          <a:noFill/>
        </p:spPr>
      </p:pic>
      <p:sp>
        <p:nvSpPr>
          <p:cNvPr id="70679" name="Rectangle 23"/>
          <p:cNvSpPr>
            <a:spLocks noChangeArrowheads="1"/>
          </p:cNvSpPr>
          <p:nvPr/>
        </p:nvSpPr>
        <p:spPr bwMode="auto">
          <a:xfrm>
            <a:off x="4572000" y="2636838"/>
            <a:ext cx="4103688" cy="252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ru-RU" sz="2400" b="1"/>
              <a:t>- </a:t>
            </a:r>
            <a:r>
              <a:rPr lang="ru-RU" sz="3200">
                <a:latin typeface="Monotype Corsiva" pitchFamily="66" charset="0"/>
              </a:rPr>
              <a:t>Открытие рефлекса</a:t>
            </a:r>
          </a:p>
          <a:p>
            <a:pPr algn="l"/>
            <a:r>
              <a:rPr lang="ru-RU" sz="3200">
                <a:latin typeface="Monotype Corsiva" pitchFamily="66" charset="0"/>
              </a:rPr>
              <a:t>- Рефлекторный принцип взаимодействия организма и окружающей среды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706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7066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70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70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0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06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06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0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1" grpId="0"/>
      <p:bldP spid="7067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>
          <a:xfrm>
            <a:off x="1619250" y="1773238"/>
            <a:ext cx="7200900" cy="273526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4400" b="1" i="1" smtClean="0"/>
              <a:t>Развитие анатомии, физиологии, психологии и гигиены с начала </a:t>
            </a:r>
            <a:r>
              <a:rPr lang="en-US" sz="4400" b="1" i="1" smtClean="0"/>
              <a:t>XIX</a:t>
            </a:r>
            <a:r>
              <a:rPr lang="ru-RU" sz="4400" b="1" i="1" smtClean="0"/>
              <a:t>  в. до наших дней.</a:t>
            </a:r>
            <a:r>
              <a:rPr lang="ru-RU" sz="440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78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78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7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sz="3200" b="1" smtClean="0"/>
              <a:t>М.В. Ломоносов </a:t>
            </a:r>
            <a:br>
              <a:rPr lang="ru-RU" sz="3200" b="1" smtClean="0"/>
            </a:br>
            <a:r>
              <a:rPr lang="ru-RU" sz="3200" b="1" smtClean="0"/>
              <a:t>Основоположник русских наук</a:t>
            </a:r>
            <a:br>
              <a:rPr lang="ru-RU" sz="3200" b="1" smtClean="0"/>
            </a:br>
            <a:endParaRPr lang="ru-RU" sz="3200" b="1" smtClean="0"/>
          </a:p>
        </p:txBody>
      </p:sp>
      <p:pic>
        <p:nvPicPr>
          <p:cNvPr id="56324" name="Picture 4" descr="Lomonosov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55638" y="1773238"/>
            <a:ext cx="3844925" cy="4392612"/>
          </a:xfrm>
          <a:noFill/>
        </p:spPr>
      </p:pic>
      <p:sp>
        <p:nvSpPr>
          <p:cNvPr id="56326" name="Rectangle 6"/>
          <p:cNvSpPr>
            <a:spLocks noChangeArrowheads="1"/>
          </p:cNvSpPr>
          <p:nvPr/>
        </p:nvSpPr>
        <p:spPr bwMode="auto">
          <a:xfrm>
            <a:off x="4521200" y="2162175"/>
            <a:ext cx="4227513" cy="301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r>
              <a:rPr lang="ru-RU" sz="3200" b="1">
                <a:latin typeface="Monotype Corsiva" pitchFamily="66" charset="0"/>
              </a:rPr>
              <a:t>-Закон сохранения материи и энергии</a:t>
            </a:r>
          </a:p>
          <a:p>
            <a:pPr algn="l"/>
            <a:r>
              <a:rPr lang="ru-RU" sz="3200" b="1">
                <a:latin typeface="Monotype Corsiva" pitchFamily="66" charset="0"/>
              </a:rPr>
              <a:t>-Теория цветового зрения</a:t>
            </a:r>
          </a:p>
          <a:p>
            <a:pPr algn="l"/>
            <a:r>
              <a:rPr lang="ru-RU" sz="3200" b="1">
                <a:latin typeface="Monotype Corsiva" pitchFamily="66" charset="0"/>
              </a:rPr>
              <a:t>-Классификация вкусовых ощущений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632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63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63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6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2" grpId="0"/>
      <p:bldP spid="5632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4859338" y="1052513"/>
            <a:ext cx="3529012" cy="1584325"/>
          </a:xfrm>
        </p:spPr>
        <p:txBody>
          <a:bodyPr/>
          <a:lstStyle/>
          <a:p>
            <a:pPr eaLnBrk="1" hangingPunct="1"/>
            <a:r>
              <a:rPr lang="ru-RU" sz="3600" smtClean="0"/>
              <a:t>Ч. Дарвин</a:t>
            </a:r>
            <a:br>
              <a:rPr lang="ru-RU" sz="3600" smtClean="0"/>
            </a:br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1809-1882</a:t>
            </a:r>
            <a:r>
              <a:rPr lang="ru-RU" sz="2800" b="1" smtClean="0"/>
              <a:t/>
            </a:r>
            <a:br>
              <a:rPr lang="ru-RU" sz="2800" b="1" smtClean="0"/>
            </a:br>
            <a:endParaRPr lang="ru-RU" sz="2800" b="1" smtClean="0"/>
          </a:p>
        </p:txBody>
      </p:sp>
      <p:sp>
        <p:nvSpPr>
          <p:cNvPr id="58390" name="Rectangle 22"/>
          <p:cNvSpPr>
            <a:spLocks noChangeArrowheads="1"/>
          </p:cNvSpPr>
          <p:nvPr/>
        </p:nvSpPr>
        <p:spPr bwMode="auto">
          <a:xfrm>
            <a:off x="5436096" y="2564904"/>
            <a:ext cx="35290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ru-RU" sz="3600" b="1" dirty="0">
                <a:latin typeface="Monotype Corsiva" pitchFamily="66" charset="0"/>
              </a:rPr>
              <a:t>Теория эволюции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620688"/>
            <a:ext cx="5256584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837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8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8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8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0" grpId="0"/>
      <p:bldP spid="5839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4" name="Picture 4" descr="PirogovSuper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16013" y="2166938"/>
            <a:ext cx="6985000" cy="4070350"/>
          </a:xfrm>
          <a:noFill/>
        </p:spPr>
      </p:pic>
      <p:sp>
        <p:nvSpPr>
          <p:cNvPr id="92167" name="Rectangle 7"/>
          <p:cNvSpPr>
            <a:spLocks noChangeArrowheads="1"/>
          </p:cNvSpPr>
          <p:nvPr/>
        </p:nvSpPr>
        <p:spPr bwMode="auto">
          <a:xfrm>
            <a:off x="2051050" y="908050"/>
            <a:ext cx="5834063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 dirty="0">
                <a:solidFill>
                  <a:srgbClr val="FFFF00"/>
                </a:solidFill>
              </a:rPr>
              <a:t>Н.И.Пирогов</a:t>
            </a:r>
          </a:p>
          <a:p>
            <a:pPr algn="ctr"/>
            <a:r>
              <a:rPr lang="ru-RU" sz="3200" b="1" dirty="0">
                <a:solidFill>
                  <a:srgbClr val="FFFF00"/>
                </a:solidFill>
              </a:rPr>
              <a:t>Русский анатом,  хирург </a:t>
            </a:r>
            <a:r>
              <a:rPr lang="ru-RU" sz="2400" b="1" dirty="0">
                <a:solidFill>
                  <a:schemeClr val="tx2"/>
                </a:solidFill>
              </a:rPr>
              <a:t/>
            </a:r>
            <a:br>
              <a:rPr lang="ru-RU" sz="2400" b="1" dirty="0">
                <a:solidFill>
                  <a:schemeClr val="tx2"/>
                </a:solidFill>
              </a:rPr>
            </a:br>
            <a:endParaRPr lang="ru-RU" sz="24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921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9216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216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92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2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92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2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2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b="1" smtClean="0"/>
              <a:t>Н.И.Пирогов </a:t>
            </a:r>
            <a:r>
              <a:rPr lang="ru-RU" sz="3200" b="1" smtClean="0"/>
              <a:t>1810-1881</a:t>
            </a:r>
            <a:endParaRPr lang="ru-RU" sz="4000" b="1" smtClean="0"/>
          </a:p>
        </p:txBody>
      </p:sp>
      <p:sp>
        <p:nvSpPr>
          <p:cNvPr id="47108" name="Rectangle 19"/>
          <p:cNvSpPr>
            <a:spLocks noChangeArrowheads="1"/>
          </p:cNvSpPr>
          <p:nvPr/>
        </p:nvSpPr>
        <p:spPr bwMode="auto">
          <a:xfrm>
            <a:off x="5148263" y="2133600"/>
            <a:ext cx="31686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endParaRPr lang="ru-RU" sz="2400" b="1">
              <a:solidFill>
                <a:schemeClr val="tx2"/>
              </a:solidFill>
            </a:endParaRPr>
          </a:p>
        </p:txBody>
      </p:sp>
      <p:sp>
        <p:nvSpPr>
          <p:cNvPr id="60437" name="Rectangle 21"/>
          <p:cNvSpPr>
            <a:spLocks noChangeArrowheads="1"/>
          </p:cNvSpPr>
          <p:nvPr/>
        </p:nvSpPr>
        <p:spPr bwMode="auto">
          <a:xfrm>
            <a:off x="4284663" y="1916113"/>
            <a:ext cx="4319587" cy="350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ru-RU"/>
              <a:t>-</a:t>
            </a:r>
            <a:r>
              <a:rPr lang="ru-RU" sz="2800">
                <a:latin typeface="Monotype Corsiva" pitchFamily="66" charset="0"/>
              </a:rPr>
              <a:t>Распиливание размороженных трупов (для точного определения расположения внутренних органов и тканей)</a:t>
            </a:r>
          </a:p>
          <a:p>
            <a:pPr algn="l"/>
            <a:r>
              <a:rPr lang="ru-RU" sz="2800">
                <a:latin typeface="Monotype Corsiva" pitchFamily="66" charset="0"/>
              </a:rPr>
              <a:t>-Впервые применил эфирный наркоз, гипсовые повязки.</a:t>
            </a:r>
          </a:p>
          <a:p>
            <a:pPr algn="l"/>
            <a:r>
              <a:rPr lang="ru-RU" sz="2800">
                <a:latin typeface="Monotype Corsiva" pitchFamily="66" charset="0"/>
              </a:rPr>
              <a:t>Основы военно-полевой хирургии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340768"/>
            <a:ext cx="3720685" cy="50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604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6041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0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0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0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/>
      <p:bldP spid="6043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>
          <a:xfrm>
            <a:off x="4284663" y="836613"/>
            <a:ext cx="4173537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3600" smtClean="0"/>
              <a:t>И.М.Сеченов </a:t>
            </a:r>
            <a:br>
              <a:rPr lang="ru-RU" sz="3600" smtClean="0"/>
            </a:br>
            <a:r>
              <a:rPr lang="ru-RU" sz="3600" smtClean="0"/>
              <a:t> </a:t>
            </a: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1829-1905</a:t>
            </a:r>
            <a:r>
              <a:rPr lang="ru-RU" sz="2400" b="1" smtClean="0"/>
              <a:t/>
            </a:r>
            <a:br>
              <a:rPr lang="ru-RU" sz="2400" b="1" smtClean="0"/>
            </a:br>
            <a:endParaRPr lang="ru-RU" sz="2400" b="1" smtClean="0"/>
          </a:p>
        </p:txBody>
      </p:sp>
      <p:pic>
        <p:nvPicPr>
          <p:cNvPr id="64516" name="Picture 4" descr="сеченов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11188" y="908050"/>
            <a:ext cx="3324225" cy="4681538"/>
          </a:xfrm>
          <a:noFill/>
        </p:spPr>
      </p:pic>
      <p:sp>
        <p:nvSpPr>
          <p:cNvPr id="64534" name="Rectangle 22"/>
          <p:cNvSpPr>
            <a:spLocks noChangeArrowheads="1"/>
          </p:cNvSpPr>
          <p:nvPr/>
        </p:nvSpPr>
        <p:spPr bwMode="auto">
          <a:xfrm>
            <a:off x="4211638" y="2420938"/>
            <a:ext cx="4572000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ru-RU" sz="3200">
                <a:latin typeface="Monotype Corsiva" pitchFamily="66" charset="0"/>
              </a:rPr>
              <a:t>«Отец русской физиологии»</a:t>
            </a:r>
          </a:p>
          <a:p>
            <a:pPr algn="l">
              <a:buFontTx/>
              <a:buChar char="-"/>
            </a:pPr>
            <a:r>
              <a:rPr lang="ru-RU" sz="3200">
                <a:latin typeface="Monotype Corsiva" pitchFamily="66" charset="0"/>
              </a:rPr>
              <a:t>Рефлексы головного мозга</a:t>
            </a:r>
          </a:p>
          <a:p>
            <a:pPr algn="l">
              <a:buFontTx/>
              <a:buChar char="-"/>
            </a:pPr>
            <a:r>
              <a:rPr lang="ru-RU" sz="3200">
                <a:latin typeface="Monotype Corsiva" pitchFamily="66" charset="0"/>
              </a:rPr>
              <a:t>Объяснения психической деятельности человека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645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6451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4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4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45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4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4" grpId="0"/>
      <p:bldP spid="6453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5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0" y="981075"/>
            <a:ext cx="3814763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3200" b="1" smtClean="0"/>
              <a:t>И.П.Павлов</a:t>
            </a:r>
            <a:br>
              <a:rPr lang="ru-RU" sz="3200" b="1" smtClean="0"/>
            </a:br>
            <a:r>
              <a:rPr lang="ru-RU" sz="3200" b="1" smtClean="0"/>
              <a:t> 1849-1936</a:t>
            </a:r>
            <a:r>
              <a:rPr lang="ru-RU" sz="4400" smtClean="0"/>
              <a:t> </a:t>
            </a:r>
          </a:p>
        </p:txBody>
      </p:sp>
      <p:sp>
        <p:nvSpPr>
          <p:cNvPr id="61449" name="Rectangle 9"/>
          <p:cNvSpPr>
            <a:spLocks noGrp="1" noChangeArrowheads="1"/>
          </p:cNvSpPr>
          <p:nvPr>
            <p:ph sz="half" idx="1"/>
          </p:nvPr>
        </p:nvSpPr>
        <p:spPr>
          <a:xfrm>
            <a:off x="4643438" y="2781300"/>
            <a:ext cx="3814762" cy="2016125"/>
          </a:xfrm>
        </p:spPr>
        <p:txBody>
          <a:bodyPr/>
          <a:lstStyle/>
          <a:p>
            <a:pPr marL="0" indent="0" eaLnBrk="1" hangingPunct="1"/>
            <a:r>
              <a:rPr lang="ru-RU" smtClean="0"/>
              <a:t>Подтверждение теории Сеченова  экспериментально</a:t>
            </a:r>
          </a:p>
        </p:txBody>
      </p:sp>
      <p:pic>
        <p:nvPicPr>
          <p:cNvPr id="614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4297" y="476672"/>
            <a:ext cx="4217774" cy="576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614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6144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14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14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1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5" grpId="0"/>
      <p:bldP spid="6144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sz="4400" dirty="0" smtClean="0"/>
              <a:t>Основоположники иммунологии</a:t>
            </a:r>
            <a:br>
              <a:rPr lang="ru-RU" sz="4400" dirty="0" smtClean="0"/>
            </a:br>
            <a:r>
              <a:rPr lang="ru-RU" sz="3100" dirty="0" err="1" smtClean="0"/>
              <a:t>Э.Дженнер</a:t>
            </a:r>
            <a:r>
              <a:rPr lang="ru-RU" sz="3100" dirty="0" smtClean="0"/>
              <a:t> (</a:t>
            </a:r>
            <a:r>
              <a:rPr lang="ru-RU" sz="2700" dirty="0" smtClean="0"/>
              <a:t>1749-1823)</a:t>
            </a:r>
            <a:r>
              <a:rPr lang="ru-RU" sz="3100" dirty="0" smtClean="0"/>
              <a:t>     </a:t>
            </a:r>
            <a:r>
              <a:rPr lang="ru-RU" sz="3100" dirty="0" smtClean="0"/>
              <a:t>Луи </a:t>
            </a:r>
            <a:r>
              <a:rPr lang="ru-RU" sz="3100" dirty="0" smtClean="0"/>
              <a:t>Пастер (</a:t>
            </a:r>
            <a:r>
              <a:rPr lang="ru-RU" sz="2700" dirty="0" smtClean="0"/>
              <a:t>1822-1895 )</a:t>
            </a:r>
            <a:endParaRPr lang="ru-RU" sz="2800" dirty="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1844824"/>
            <a:ext cx="3739074" cy="4769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772816"/>
            <a:ext cx="3528392" cy="4892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665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6656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i="1" smtClean="0"/>
              <a:t>Методы анатомии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>
          <a:xfrm>
            <a:off x="683568" y="1268760"/>
            <a:ext cx="7810500" cy="5400600"/>
          </a:xfrm>
        </p:spPr>
        <p:txBody>
          <a:bodyPr>
            <a:normAutofit fontScale="92500"/>
          </a:bodyPr>
          <a:lstStyle/>
          <a:p>
            <a:pPr marL="365125" indent="-182563" eaLnBrk="1" hangingPunct="1">
              <a:lnSpc>
                <a:spcPct val="80000"/>
              </a:lnSpc>
            </a:pPr>
            <a:endParaRPr lang="ru-RU" sz="2800" b="0" i="1" dirty="0" smtClean="0">
              <a:solidFill>
                <a:srgbClr val="FFFF00"/>
              </a:solidFill>
            </a:endParaRPr>
          </a:p>
          <a:p>
            <a:pPr marL="365125" indent="-182563" eaLnBrk="1" hangingPunct="1">
              <a:lnSpc>
                <a:spcPct val="80000"/>
              </a:lnSpc>
            </a:pPr>
            <a:r>
              <a:rPr lang="ru-RU" sz="3600" dirty="0" smtClean="0">
                <a:solidFill>
                  <a:srgbClr val="002060"/>
                </a:solidFill>
              </a:rPr>
              <a:t>1</a:t>
            </a:r>
            <a:r>
              <a:rPr lang="ru-RU" sz="3600" i="1" dirty="0" smtClean="0">
                <a:solidFill>
                  <a:srgbClr val="002060"/>
                </a:solidFill>
              </a:rPr>
              <a:t>.</a:t>
            </a:r>
            <a:r>
              <a:rPr lang="ru-RU" sz="3600" b="0" i="1" dirty="0" smtClean="0">
                <a:solidFill>
                  <a:srgbClr val="002060"/>
                </a:solidFill>
              </a:rPr>
              <a:t> </a:t>
            </a:r>
            <a:r>
              <a:rPr lang="ru-RU" sz="3600" dirty="0" smtClean="0">
                <a:solidFill>
                  <a:srgbClr val="002060"/>
                </a:solidFill>
              </a:rPr>
              <a:t>Рентгеноскопия</a:t>
            </a:r>
          </a:p>
          <a:p>
            <a:pPr marL="365125" indent="-182563" eaLnBrk="1" hangingPunct="1">
              <a:lnSpc>
                <a:spcPct val="80000"/>
              </a:lnSpc>
            </a:pPr>
            <a:r>
              <a:rPr lang="ru-RU" sz="3600" dirty="0" smtClean="0">
                <a:solidFill>
                  <a:srgbClr val="002060"/>
                </a:solidFill>
              </a:rPr>
              <a:t>2. Просвечивания УЗИ</a:t>
            </a:r>
          </a:p>
          <a:p>
            <a:pPr marL="365125" indent="-182563" eaLnBrk="1" hangingPunct="1">
              <a:lnSpc>
                <a:spcPct val="80000"/>
              </a:lnSpc>
            </a:pPr>
            <a:r>
              <a:rPr lang="ru-RU" sz="3600" dirty="0" smtClean="0">
                <a:solidFill>
                  <a:srgbClr val="002060"/>
                </a:solidFill>
              </a:rPr>
              <a:t>3. Метод рассечения, препарирования</a:t>
            </a:r>
          </a:p>
          <a:p>
            <a:pPr marL="365125" indent="-182563" eaLnBrk="1" hangingPunct="1">
              <a:lnSpc>
                <a:spcPct val="80000"/>
              </a:lnSpc>
            </a:pPr>
            <a:r>
              <a:rPr lang="ru-RU" sz="3600" dirty="0" smtClean="0">
                <a:solidFill>
                  <a:srgbClr val="002060"/>
                </a:solidFill>
              </a:rPr>
              <a:t>4. Метод фиксации (бальзамирования трупов)</a:t>
            </a:r>
          </a:p>
          <a:p>
            <a:pPr marL="365125" indent="-182563" eaLnBrk="1" hangingPunct="1">
              <a:lnSpc>
                <a:spcPct val="80000"/>
              </a:lnSpc>
            </a:pPr>
            <a:r>
              <a:rPr lang="ru-RU" sz="3600" dirty="0" smtClean="0">
                <a:solidFill>
                  <a:srgbClr val="002060"/>
                </a:solidFill>
              </a:rPr>
              <a:t>5. Метод окрашенных </a:t>
            </a:r>
            <a:r>
              <a:rPr lang="ru-RU" sz="3600" dirty="0" smtClean="0">
                <a:solidFill>
                  <a:srgbClr val="002060"/>
                </a:solidFill>
              </a:rPr>
              <a:t>инъекций                   </a:t>
            </a:r>
            <a:endParaRPr lang="ru-RU" sz="3600" dirty="0" smtClean="0">
              <a:solidFill>
                <a:srgbClr val="002060"/>
              </a:solidFill>
            </a:endParaRPr>
          </a:p>
          <a:p>
            <a:pPr marL="365125" indent="-182563" eaLnBrk="1" hangingPunct="1">
              <a:lnSpc>
                <a:spcPct val="80000"/>
              </a:lnSpc>
            </a:pPr>
            <a:r>
              <a:rPr lang="ru-RU" sz="3600" dirty="0" smtClean="0">
                <a:solidFill>
                  <a:srgbClr val="002060"/>
                </a:solidFill>
              </a:rPr>
              <a:t>6. </a:t>
            </a:r>
            <a:r>
              <a:rPr lang="ru-RU" sz="3600" dirty="0" err="1" smtClean="0">
                <a:solidFill>
                  <a:srgbClr val="002060"/>
                </a:solidFill>
              </a:rPr>
              <a:t>Электроэнцефолографы</a:t>
            </a:r>
            <a:r>
              <a:rPr lang="ru-RU" sz="3600" dirty="0" smtClean="0">
                <a:solidFill>
                  <a:srgbClr val="002060"/>
                </a:solidFill>
              </a:rPr>
              <a:t> (записывают  биотоки головного мозга)</a:t>
            </a:r>
          </a:p>
          <a:p>
            <a:pPr marL="365125" indent="-182563" eaLnBrk="1" hangingPunct="1">
              <a:lnSpc>
                <a:spcPct val="80000"/>
              </a:lnSpc>
            </a:pPr>
            <a:r>
              <a:rPr lang="ru-RU" sz="3600" dirty="0" smtClean="0">
                <a:solidFill>
                  <a:srgbClr val="002060"/>
                </a:solidFill>
              </a:rPr>
              <a:t>7.  Электрокардиографы (биотоки сердца)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253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2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8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25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31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sz="4400" smtClean="0"/>
              <a:t>Основоположники иммунологии</a:t>
            </a:r>
            <a:endParaRPr lang="ru-RU" smtClean="0"/>
          </a:p>
        </p:txBody>
      </p:sp>
      <p:sp>
        <p:nvSpPr>
          <p:cNvPr id="68614" name="Rectangle 6"/>
          <p:cNvSpPr>
            <a:spLocks noChangeArrowheads="1"/>
          </p:cNvSpPr>
          <p:nvPr/>
        </p:nvSpPr>
        <p:spPr bwMode="auto">
          <a:xfrm>
            <a:off x="5364163" y="3644900"/>
            <a:ext cx="2817812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r>
              <a:rPr lang="ru-RU" sz="3200" b="1">
                <a:latin typeface="Monotype Corsiva" pitchFamily="66" charset="0"/>
              </a:rPr>
              <a:t>Открытие фагоцитоза</a:t>
            </a:r>
          </a:p>
        </p:txBody>
      </p:sp>
      <p:sp>
        <p:nvSpPr>
          <p:cNvPr id="68615" name="Rectangle 7"/>
          <p:cNvSpPr>
            <a:spLocks noChangeArrowheads="1"/>
          </p:cNvSpPr>
          <p:nvPr/>
        </p:nvSpPr>
        <p:spPr bwMode="auto">
          <a:xfrm>
            <a:off x="4716463" y="1989138"/>
            <a:ext cx="3395662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chemeClr val="tx2"/>
                </a:solidFill>
              </a:rPr>
              <a:t>И.И.</a:t>
            </a:r>
            <a:r>
              <a:rPr lang="ru-RU" sz="2800"/>
              <a:t> </a:t>
            </a:r>
            <a:r>
              <a:rPr lang="ru-RU" sz="2800" b="1">
                <a:solidFill>
                  <a:schemeClr val="tx2"/>
                </a:solidFill>
              </a:rPr>
              <a:t>Мечников</a:t>
            </a:r>
          </a:p>
          <a:p>
            <a:r>
              <a:rPr lang="ru-RU" sz="2800" b="1">
                <a:solidFill>
                  <a:schemeClr val="tx2"/>
                </a:solidFill>
              </a:rPr>
              <a:t>1845-1916</a:t>
            </a:r>
          </a:p>
        </p:txBody>
      </p:sp>
      <p:pic>
        <p:nvPicPr>
          <p:cNvPr id="717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484784"/>
            <a:ext cx="4104456" cy="5245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8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70" decel="100000"/>
                                        <p:tgtEl>
                                          <p:spTgt spid="686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770" decel="100000"/>
                                        <p:tgtEl>
                                          <p:spTgt spid="6861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861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6" dur="770" fill="hold"/>
                                        <p:tgtEl>
                                          <p:spTgt spid="686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86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8" dur="770" fill="hold"/>
                                        <p:tgtEl>
                                          <p:spTgt spid="686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86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8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0" grpId="0"/>
      <p:bldP spid="68614" grpId="0"/>
      <p:bldP spid="6861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395288" y="2492375"/>
            <a:ext cx="8748712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800" u="sng">
                <a:solidFill>
                  <a:srgbClr val="E93E0F"/>
                </a:solidFill>
              </a:rPr>
              <a:t>Генетика </a:t>
            </a:r>
            <a:r>
              <a:rPr lang="ru-RU" sz="2800"/>
              <a:t>(гр. генезис - происхождение) – наука, изучающая механизмы закономерности наследственности и изменчивости организмов, методы управления этими процессами. </a:t>
            </a:r>
            <a:endParaRPr lang="ru-RU" sz="2800">
              <a:solidFill>
                <a:srgbClr val="E93E0F"/>
              </a:solidFill>
            </a:endParaRPr>
          </a:p>
        </p:txBody>
      </p:sp>
      <p:sp>
        <p:nvSpPr>
          <p:cNvPr id="61443" name="AutoShape 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812088" y="5949950"/>
            <a:ext cx="792162" cy="719138"/>
          </a:xfrm>
          <a:prstGeom prst="actionButtonHome">
            <a:avLst/>
          </a:prstGeom>
          <a:solidFill>
            <a:srgbClr val="00CC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генетика</a:t>
            </a: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250825" y="2276475"/>
            <a:ext cx="889317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800" u="sng">
                <a:solidFill>
                  <a:srgbClr val="E93E0F"/>
                </a:solidFill>
              </a:rPr>
              <a:t>Гигиена человека –</a:t>
            </a:r>
            <a:r>
              <a:rPr lang="ru-RU" sz="2800">
                <a:solidFill>
                  <a:srgbClr val="E93E0F"/>
                </a:solidFill>
              </a:rPr>
              <a:t> </a:t>
            </a:r>
            <a:r>
              <a:rPr lang="ru-RU" sz="2800"/>
              <a:t>наука о создании условий, благоприятных для сохранения здоровья человека, о правильной организации труда и отдыха, о предупреждении болезней.</a:t>
            </a:r>
            <a:endParaRPr lang="ru-RU" sz="2800" u="sng">
              <a:solidFill>
                <a:srgbClr val="E93E0F"/>
              </a:solidFill>
            </a:endParaRPr>
          </a:p>
        </p:txBody>
      </p:sp>
      <p:sp>
        <p:nvSpPr>
          <p:cNvPr id="62467" name="AutoShape 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885113" y="5876925"/>
            <a:ext cx="719137" cy="720725"/>
          </a:xfrm>
          <a:prstGeom prst="actionButtonHome">
            <a:avLst/>
          </a:prstGeom>
          <a:solidFill>
            <a:srgbClr val="00CC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гигиена</a:t>
            </a: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395288" y="2133600"/>
            <a:ext cx="8424862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ru-RU" sz="2800" u="sng">
                <a:solidFill>
                  <a:srgbClr val="E93E0F"/>
                </a:solidFill>
              </a:rPr>
              <a:t>Анатомия человека</a:t>
            </a:r>
            <a:r>
              <a:rPr lang="ru-RU" sz="2800"/>
              <a:t> (гр.анатоме  - рассечение) -  наука о строении, форме человеческого организма, его органов.</a:t>
            </a:r>
            <a:endParaRPr lang="ru-RU"/>
          </a:p>
        </p:txBody>
      </p:sp>
      <p:sp>
        <p:nvSpPr>
          <p:cNvPr id="63491" name="AutoShape 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027988" y="5589588"/>
            <a:ext cx="720725" cy="792162"/>
          </a:xfrm>
          <a:prstGeom prst="actionButtonHome">
            <a:avLst/>
          </a:prstGeom>
          <a:solidFill>
            <a:srgbClr val="00CC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анатомия</a:t>
            </a: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395288" y="2060575"/>
            <a:ext cx="8424862" cy="222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800" u="sng">
                <a:solidFill>
                  <a:srgbClr val="E93E0F"/>
                </a:solidFill>
              </a:rPr>
              <a:t>Физиология человека </a:t>
            </a:r>
            <a:r>
              <a:rPr lang="ru-RU" sz="2800"/>
              <a:t>( гр. физис – природа + гр. логос - учение) – наука о процессах жизнедеятельности и механизмах их регулирования в клетках, тканях, органах, системах органов и целостном организме.</a:t>
            </a:r>
            <a:endParaRPr lang="ru-RU" sz="2800">
              <a:solidFill>
                <a:srgbClr val="E93E0F"/>
              </a:solidFill>
            </a:endParaRPr>
          </a:p>
        </p:txBody>
      </p:sp>
      <p:sp>
        <p:nvSpPr>
          <p:cNvPr id="64515" name="AutoShape 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812088" y="5876925"/>
            <a:ext cx="792162" cy="720725"/>
          </a:xfrm>
          <a:prstGeom prst="actionButtonHome">
            <a:avLst/>
          </a:prstGeom>
          <a:solidFill>
            <a:srgbClr val="33CC3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физиология</a:t>
            </a: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Text Box 2"/>
          <p:cNvSpPr txBox="1">
            <a:spLocks noChangeArrowheads="1"/>
          </p:cNvSpPr>
          <p:nvPr/>
        </p:nvSpPr>
        <p:spPr bwMode="auto">
          <a:xfrm>
            <a:off x="395288" y="1412875"/>
            <a:ext cx="83534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ru-RU" sz="2800" b="1">
              <a:solidFill>
                <a:srgbClr val="E93E0F"/>
              </a:solidFill>
            </a:endParaRPr>
          </a:p>
        </p:txBody>
      </p:sp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250825" y="2205038"/>
            <a:ext cx="8893175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800" u="sng">
                <a:solidFill>
                  <a:srgbClr val="E93E0F"/>
                </a:solidFill>
              </a:rPr>
              <a:t>Психология</a:t>
            </a:r>
            <a:r>
              <a:rPr lang="ru-RU" sz="2800">
                <a:solidFill>
                  <a:srgbClr val="E93E0F"/>
                </a:solidFill>
              </a:rPr>
              <a:t> </a:t>
            </a:r>
            <a:r>
              <a:rPr lang="ru-RU" sz="2800"/>
              <a:t>(гр. психо – душа + гр. логос - учение ) - наука, изучающая процессы и закономерности психической деятельности. </a:t>
            </a:r>
            <a:endParaRPr lang="ru-RU" sz="2800" u="sng"/>
          </a:p>
        </p:txBody>
      </p:sp>
      <p:sp>
        <p:nvSpPr>
          <p:cNvPr id="65540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812088" y="5876925"/>
            <a:ext cx="792162" cy="720725"/>
          </a:xfrm>
          <a:prstGeom prst="actionButtonHome">
            <a:avLst/>
          </a:prstGeom>
          <a:solidFill>
            <a:srgbClr val="00CC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психология</a:t>
            </a: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468313" y="2492375"/>
            <a:ext cx="82804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800" u="sng">
                <a:solidFill>
                  <a:srgbClr val="E93E0F"/>
                </a:solidFill>
              </a:rPr>
              <a:t>Эмбриология человека</a:t>
            </a:r>
            <a:r>
              <a:rPr lang="ru-RU" sz="2800">
                <a:solidFill>
                  <a:srgbClr val="E93E0F"/>
                </a:solidFill>
              </a:rPr>
              <a:t> </a:t>
            </a:r>
            <a:r>
              <a:rPr lang="ru-RU" sz="2800"/>
              <a:t>(гр. эмбрион – зародыш + гр. логос - учение) – наука, изучающая внутриутробное развитие человеческого организма.</a:t>
            </a:r>
            <a:endParaRPr lang="ru-RU" sz="2800" u="sng">
              <a:solidFill>
                <a:srgbClr val="E93E0F"/>
              </a:solidFill>
            </a:endParaRPr>
          </a:p>
        </p:txBody>
      </p:sp>
      <p:sp>
        <p:nvSpPr>
          <p:cNvPr id="57347" name="AutoShape 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885113" y="5876925"/>
            <a:ext cx="790575" cy="792163"/>
          </a:xfrm>
          <a:prstGeom prst="actionButtonHome">
            <a:avLst/>
          </a:prstGeom>
          <a:solidFill>
            <a:srgbClr val="00CC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эмбриология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323850" y="1916113"/>
            <a:ext cx="856932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800" u="sng">
                <a:solidFill>
                  <a:srgbClr val="E93E0F"/>
                </a:solidFill>
              </a:rPr>
              <a:t>Антропология </a:t>
            </a:r>
            <a:r>
              <a:rPr lang="ru-RU" sz="2800"/>
              <a:t>(гр. антропос – человек + гр. логос - учение) – наука, исследующая происхождение и эволюцию человека как особого социобиологического вида.</a:t>
            </a:r>
            <a:endParaRPr lang="ru-RU" sz="2800" u="sng">
              <a:solidFill>
                <a:srgbClr val="E93E0F"/>
              </a:solidFill>
            </a:endParaRPr>
          </a:p>
        </p:txBody>
      </p:sp>
      <p:sp>
        <p:nvSpPr>
          <p:cNvPr id="58371" name="AutoShape 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812088" y="5805488"/>
            <a:ext cx="792162" cy="720725"/>
          </a:xfrm>
          <a:prstGeom prst="actionButtonHome">
            <a:avLst/>
          </a:prstGeom>
          <a:solidFill>
            <a:srgbClr val="00CC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антропология</a:t>
            </a: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323850" y="1844675"/>
            <a:ext cx="8496300" cy="222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800" u="sng">
                <a:solidFill>
                  <a:srgbClr val="E93E0F"/>
                </a:solidFill>
              </a:rPr>
              <a:t>Экология человека </a:t>
            </a:r>
            <a:r>
              <a:rPr lang="ru-RU" sz="2800"/>
              <a:t>(гр. ойкос – дом, жилище + гр. логос - наука) – комплексная наука, изучающая взаимоотношения человека и человечества в целом с окружающей природной и социальной средой.</a:t>
            </a:r>
            <a:endParaRPr lang="ru-RU" sz="2800" u="sng">
              <a:solidFill>
                <a:srgbClr val="E93E0F"/>
              </a:solidFill>
            </a:endParaRPr>
          </a:p>
        </p:txBody>
      </p:sp>
      <p:sp>
        <p:nvSpPr>
          <p:cNvPr id="59395" name="AutoShape 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812088" y="5876925"/>
            <a:ext cx="792162" cy="792163"/>
          </a:xfrm>
          <a:prstGeom prst="actionButtonHome">
            <a:avLst/>
          </a:prstGeom>
          <a:solidFill>
            <a:srgbClr val="00CC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Экология</a:t>
            </a: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250825" y="2349500"/>
            <a:ext cx="864235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800" u="sng">
                <a:solidFill>
                  <a:srgbClr val="E93E0F"/>
                </a:solidFill>
              </a:rPr>
              <a:t>Цитология </a:t>
            </a:r>
            <a:r>
              <a:rPr lang="ru-RU" sz="2800">
                <a:solidFill>
                  <a:srgbClr val="E93E0F"/>
                </a:solidFill>
              </a:rPr>
              <a:t>(гр. китос - сосуд) </a:t>
            </a:r>
            <a:r>
              <a:rPr lang="ru-RU" sz="2800"/>
              <a:t>– наука, изучающая строение, химический состав, функции, индивидуальное развитие и эволюцию клеток живого.</a:t>
            </a:r>
            <a:endParaRPr lang="ru-RU" sz="2800" u="sng"/>
          </a:p>
        </p:txBody>
      </p:sp>
      <p:sp>
        <p:nvSpPr>
          <p:cNvPr id="60419" name="AutoShape 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885113" y="5876925"/>
            <a:ext cx="790575" cy="720725"/>
          </a:xfrm>
          <a:prstGeom prst="actionButtonHome">
            <a:avLst/>
          </a:prstGeom>
          <a:solidFill>
            <a:srgbClr val="00CC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цитология</a:t>
            </a: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60" name="Rectangle 8"/>
          <p:cNvSpPr>
            <a:spLocks noGrp="1" noChangeArrowheads="1"/>
          </p:cNvSpPr>
          <p:nvPr>
            <p:ph type="title"/>
          </p:nvPr>
        </p:nvSpPr>
        <p:spPr>
          <a:xfrm>
            <a:off x="1676400" y="457200"/>
            <a:ext cx="4119563" cy="12954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Рентгеноскопия</a:t>
            </a:r>
          </a:p>
        </p:txBody>
      </p:sp>
      <p:pic>
        <p:nvPicPr>
          <p:cNvPr id="23556" name="Picture 4" descr="ренген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7544" y="1916832"/>
            <a:ext cx="4787900" cy="3854450"/>
          </a:xfrm>
          <a:noFill/>
        </p:spPr>
      </p:pic>
      <p:pic>
        <p:nvPicPr>
          <p:cNvPr id="23559" name="Picture 7" descr="ренген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868144" y="2636912"/>
            <a:ext cx="2844800" cy="21336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3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6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Rectangle 8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sz="3500" smtClean="0"/>
              <a:t>УЗИ</a:t>
            </a:r>
            <a:br>
              <a:rPr lang="ru-RU" sz="3500" smtClean="0"/>
            </a:br>
            <a:r>
              <a:rPr lang="ru-RU" sz="3500" smtClean="0"/>
              <a:t>Ультразвуковое излучение</a:t>
            </a:r>
          </a:p>
        </p:txBody>
      </p:sp>
      <p:pic>
        <p:nvPicPr>
          <p:cNvPr id="5124" name="Picture 4" descr="узи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2276475"/>
            <a:ext cx="4792663" cy="3808413"/>
          </a:xfrm>
          <a:noFill/>
        </p:spPr>
      </p:pic>
      <p:pic>
        <p:nvPicPr>
          <p:cNvPr id="5127" name="Picture 7" descr="плод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792980" y="2480913"/>
            <a:ext cx="3749040" cy="2764536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3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6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Препарирование</a:t>
            </a:r>
          </a:p>
        </p:txBody>
      </p:sp>
      <p:pic>
        <p:nvPicPr>
          <p:cNvPr id="74760" name="Picture 8" descr="donor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19487" y="2992437"/>
            <a:ext cx="2105025" cy="1924050"/>
          </a:xfrm>
          <a:noFill/>
        </p:spPr>
      </p:pic>
      <p:pic>
        <p:nvPicPr>
          <p:cNvPr id="74759" name="Picture 7" descr="preparatio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1773238"/>
            <a:ext cx="4106863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47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47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4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3" dur="500"/>
                                        <p:tgtEl>
                                          <p:spTgt spid="74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6" dur="500"/>
                                        <p:tgtEl>
                                          <p:spTgt spid="74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2" name="Rectangle 8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mtClean="0"/>
              <a:t>ЭКГ</a:t>
            </a:r>
            <a:br>
              <a:rPr lang="ru-RU" smtClean="0"/>
            </a:br>
            <a:r>
              <a:rPr lang="ru-RU" smtClean="0"/>
              <a:t>электрокардиограф </a:t>
            </a:r>
          </a:p>
        </p:txBody>
      </p:sp>
      <p:pic>
        <p:nvPicPr>
          <p:cNvPr id="26628" name="Picture 4" descr="экг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9388" y="1989138"/>
            <a:ext cx="4427537" cy="4535487"/>
          </a:xfrm>
          <a:noFill/>
        </p:spPr>
      </p:pic>
      <p:pic>
        <p:nvPicPr>
          <p:cNvPr id="26631" name="Picture 7" descr="электро стул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238750" y="2348706"/>
            <a:ext cx="2857500" cy="30289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3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6" dur="5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188640"/>
            <a:ext cx="3779912" cy="4887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611560" y="5157192"/>
            <a:ext cx="7844455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Чарака</a:t>
            </a:r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ru-RU" sz="4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самхита</a:t>
            </a:r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– часть </a:t>
            </a:r>
            <a:r>
              <a:rPr lang="ru-RU" sz="4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Аюрведы</a:t>
            </a:r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, </a:t>
            </a:r>
          </a:p>
          <a:p>
            <a:pPr algn="ctr"/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основной труд по терапии.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304800"/>
            <a:ext cx="8748712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3600" b="1" i="1" smtClean="0"/>
              <a:t>Вклад деятелей греко-римской культуры в развитие биологии,  знаний о человеке</a:t>
            </a:r>
            <a:endParaRPr lang="ru-RU" sz="4400" b="1" i="1" smtClean="0"/>
          </a:p>
        </p:txBody>
      </p:sp>
      <p:pic>
        <p:nvPicPr>
          <p:cNvPr id="78852" name="Picture 4" descr="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90837" y="2073275"/>
            <a:ext cx="3362325" cy="376237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88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88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8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8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0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84</TotalTime>
  <Words>758</Words>
  <Application>Microsoft Office PowerPoint</Application>
  <PresentationFormat>Экран (4:3)</PresentationFormat>
  <Paragraphs>118</Paragraphs>
  <Slides>39</Slides>
  <Notes>0</Notes>
  <HiddenSlides>9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0" baseType="lpstr">
      <vt:lpstr>Апекс</vt:lpstr>
      <vt:lpstr>Слайд 1</vt:lpstr>
      <vt:lpstr>Слайд 2</vt:lpstr>
      <vt:lpstr>Методы анатомии</vt:lpstr>
      <vt:lpstr>Рентгеноскопия</vt:lpstr>
      <vt:lpstr>УЗИ Ультразвуковое излучение</vt:lpstr>
      <vt:lpstr>Препарирование</vt:lpstr>
      <vt:lpstr>ЭКГ электрокардиограф </vt:lpstr>
      <vt:lpstr>Слайд 8</vt:lpstr>
      <vt:lpstr>Вклад деятелей греко-римской культуры в развитие биологии,  знаний о человеке</vt:lpstr>
      <vt:lpstr>Аристотель    384-322 до н.э. </vt:lpstr>
      <vt:lpstr>Гиппократ   460-377 до н.э. </vt:lpstr>
      <vt:lpstr>Клавдий Гален 130-200 н.э. </vt:lpstr>
      <vt:lpstr>Средневековый застой </vt:lpstr>
      <vt:lpstr>Абу-Али Ибн-Син  (Авиценна) 980-1037 н.э. </vt:lpstr>
      <vt:lpstr>Леонардо да Винчи  1452-1519 </vt:lpstr>
      <vt:lpstr>Рафаэль Санти    1483-1520 </vt:lpstr>
      <vt:lpstr>Андреас Везалий (1515-1564)</vt:lpstr>
      <vt:lpstr>Анатомические студии основоположника анатомии Андреаса Везалия 16 век</vt:lpstr>
      <vt:lpstr>Рисунки из анатомического атласа  Везалия 1543 г</vt:lpstr>
      <vt:lpstr>Уильям Гарвей 1587-1657  </vt:lpstr>
      <vt:lpstr>Рене Декарт    1596-1650 </vt:lpstr>
      <vt:lpstr>Развитие анатомии, физиологии, психологии и гигиены с начала XIX  в. до наших дней. </vt:lpstr>
      <vt:lpstr>М.В. Ломоносов  Основоположник русских наук </vt:lpstr>
      <vt:lpstr>Ч. Дарвин 1809-1882 </vt:lpstr>
      <vt:lpstr>Слайд 25</vt:lpstr>
      <vt:lpstr>Н.И.Пирогов 1810-1881</vt:lpstr>
      <vt:lpstr>И.М.Сеченов   1829-1905 </vt:lpstr>
      <vt:lpstr>И.П.Павлов  1849-1936 </vt:lpstr>
      <vt:lpstr>Основоположники иммунологии Э.Дженнер (1749-1823)     Луи Пастер (1822-1895 )</vt:lpstr>
      <vt:lpstr>Основоположники иммунологии</vt:lpstr>
      <vt:lpstr>генетика</vt:lpstr>
      <vt:lpstr>гигиена</vt:lpstr>
      <vt:lpstr>анатомия</vt:lpstr>
      <vt:lpstr>физиология</vt:lpstr>
      <vt:lpstr>психология</vt:lpstr>
      <vt:lpstr>эмбриология</vt:lpstr>
      <vt:lpstr>антропология</vt:lpstr>
      <vt:lpstr>Экология</vt:lpstr>
      <vt:lpstr>цитология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Хозяйка</dc:creator>
  <cp:lastModifiedBy>Хозяйка</cp:lastModifiedBy>
  <cp:revision>9</cp:revision>
  <dcterms:created xsi:type="dcterms:W3CDTF">2015-09-02T06:50:12Z</dcterms:created>
  <dcterms:modified xsi:type="dcterms:W3CDTF">2015-09-02T08:14:17Z</dcterms:modified>
</cp:coreProperties>
</file>