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84" r:id="rId3"/>
    <p:sldId id="293" r:id="rId4"/>
    <p:sldId id="316" r:id="rId5"/>
    <p:sldId id="294" r:id="rId6"/>
    <p:sldId id="299" r:id="rId7"/>
    <p:sldId id="296" r:id="rId8"/>
    <p:sldId id="297" r:id="rId9"/>
    <p:sldId id="300" r:id="rId10"/>
    <p:sldId id="301" r:id="rId11"/>
    <p:sldId id="302" r:id="rId12"/>
    <p:sldId id="303" r:id="rId13"/>
    <p:sldId id="306" r:id="rId14"/>
    <p:sldId id="307" r:id="rId15"/>
    <p:sldId id="314" r:id="rId16"/>
    <p:sldId id="308" r:id="rId17"/>
    <p:sldId id="309" r:id="rId18"/>
    <p:sldId id="313" r:id="rId19"/>
    <p:sldId id="310" r:id="rId20"/>
    <p:sldId id="311" r:id="rId21"/>
    <p:sldId id="312" r:id="rId22"/>
    <p:sldId id="315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879DD05-D0DF-480F-98BC-59540002B8FC}">
          <p14:sldIdLst>
            <p14:sldId id="269"/>
            <p14:sldId id="284"/>
            <p14:sldId id="293"/>
            <p14:sldId id="316"/>
            <p14:sldId id="294"/>
            <p14:sldId id="299"/>
            <p14:sldId id="296"/>
            <p14:sldId id="297"/>
            <p14:sldId id="300"/>
            <p14:sldId id="301"/>
            <p14:sldId id="302"/>
            <p14:sldId id="303"/>
            <p14:sldId id="306"/>
            <p14:sldId id="307"/>
            <p14:sldId id="314"/>
            <p14:sldId id="308"/>
            <p14:sldId id="309"/>
            <p14:sldId id="313"/>
            <p14:sldId id="310"/>
            <p14:sldId id="311"/>
            <p14:sldId id="312"/>
            <p14:sldId id="315"/>
          </p14:sldIdLst>
        </p14:section>
        <p14:section name="Раздел без заголовка" id="{FF7EAF16-15EE-4321-8275-DA322ED38158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>
      <p:cViewPr varScale="1">
        <p:scale>
          <a:sx n="104" d="100"/>
          <a:sy n="104" d="100"/>
        </p:scale>
        <p:origin x="101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4227B-CF9A-4228-A4A8-B67681EF0872}" type="datetimeFigureOut">
              <a:rPr lang="ru-RU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02.09.2015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F9293-5291-4BD4-AD59-95D72994326A}" type="slidenum">
              <a:rPr lang="ru-RU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2927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E9320-C906-4AA8-969E-CF08E747F4A5}" type="datetimeFigureOut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02.09.2015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A35BF-7907-4E77-968F-AF2D7762EB76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908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C94E3-93C7-40F0-AE91-EA78B5316A8A}" type="datetimeFigureOut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02.09.2015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18501-EE38-43B1-8552-9EB48FBD4827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142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F88DA-FC02-44D0-8A81-789415627406}" type="datetimeFigureOut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02.09.2015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0C9B6-9397-447D-ABFD-D012F6F6B6BA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6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7168F-297D-4C15-83D5-8B5C79FBD943}" type="datetimeFigureOut">
              <a:rPr lang="ru-RU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02.09.2015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7BF02-A79F-40B5-BEEC-DB3696586F28}" type="slidenum">
              <a:rPr lang="ru-RU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5205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32F79-D278-4C8C-B4BE-2F3C4B20752B}" type="datetimeFigureOut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02.09.2015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EE20D-14BE-4731-914A-7954ECBDFD8A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040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2FCD5-B8BC-40D1-96A9-87C91B8F5E60}" type="datetimeFigureOut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02.09.2015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B807E-80BC-499A-A810-F924D16298A1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389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D87CC-4E75-4350-BAE0-2945D1D28682}" type="datetimeFigureOut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02.09.2015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9742F-B371-4E1D-A313-246845CD3ECE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4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F8B0C-77D6-4154-967F-A3AA3C5F0520}" type="datetimeFigureOut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02.09.2015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B1454-D942-488E-A964-EB3FD8C6B545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105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FDC97-A3D8-40B7-BEEE-31F92715D2DC}" type="datetimeFigureOut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02.09.2015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693B8-8055-4A59-95D6-4EA8B8109919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646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6DE08-360C-4D07-95E5-82031CC40100}" type="datetimeFigureOut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02.09.2015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E0D2A-F095-426B-99A7-6854951CAB25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64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ED25C77-38B0-42D5-922F-67E7E1FB7C6A}" type="datetimeFigureOut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02.09.2015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8DAE50-1041-47A0-8960-DDC2B4C2ADDE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3196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jpeg"/><Relationship Id="rId3" Type="http://schemas.openxmlformats.org/officeDocument/2006/relationships/image" Target="../media/image27.gif"/><Relationship Id="rId7" Type="http://schemas.openxmlformats.org/officeDocument/2006/relationships/image" Target="../media/image37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jpeg"/><Relationship Id="rId5" Type="http://schemas.openxmlformats.org/officeDocument/2006/relationships/image" Target="../media/image34.jpeg"/><Relationship Id="rId10" Type="http://schemas.openxmlformats.org/officeDocument/2006/relationships/image" Target="../media/image40.jpeg"/><Relationship Id="rId4" Type="http://schemas.openxmlformats.org/officeDocument/2006/relationships/image" Target="../media/image16.png"/><Relationship Id="rId9" Type="http://schemas.openxmlformats.org/officeDocument/2006/relationships/image" Target="../media/image3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jpeg"/><Relationship Id="rId7" Type="http://schemas.openxmlformats.org/officeDocument/2006/relationships/image" Target="../media/image16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gif"/><Relationship Id="rId11" Type="http://schemas.openxmlformats.org/officeDocument/2006/relationships/image" Target="../media/image20.jpeg"/><Relationship Id="rId5" Type="http://schemas.openxmlformats.org/officeDocument/2006/relationships/image" Target="../media/image14.jpeg"/><Relationship Id="rId10" Type="http://schemas.openxmlformats.org/officeDocument/2006/relationships/image" Target="../media/image19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jpeg"/><Relationship Id="rId3" Type="http://schemas.openxmlformats.org/officeDocument/2006/relationships/image" Target="../media/image27.gif"/><Relationship Id="rId7" Type="http://schemas.openxmlformats.org/officeDocument/2006/relationships/image" Target="../media/image3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jpeg"/><Relationship Id="rId5" Type="http://schemas.openxmlformats.org/officeDocument/2006/relationships/image" Target="../media/image29.jpeg"/><Relationship Id="rId4" Type="http://schemas.openxmlformats.org/officeDocument/2006/relationships/image" Target="../media/image28.png"/><Relationship Id="rId9" Type="http://schemas.openxmlformats.org/officeDocument/2006/relationships/image" Target="../media/image3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714375"/>
            <a:ext cx="8548688" cy="3714750"/>
          </a:xfrm>
        </p:spPr>
        <p:txBody>
          <a:bodyPr/>
          <a:lstStyle/>
          <a:p>
            <a:pPr algn="ctr" eaLnBrk="1" hangingPunct="1"/>
            <a:r>
              <a:rPr lang="kk-KZ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600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19" descr="кун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164209">
            <a:off x="-853281" y="939006"/>
            <a:ext cx="6451600" cy="572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Выноска-облако 3"/>
          <p:cNvSpPr>
            <a:spLocks noChangeArrowheads="1"/>
          </p:cNvSpPr>
          <p:nvPr/>
        </p:nvSpPr>
        <p:spPr bwMode="auto">
          <a:xfrm>
            <a:off x="4284663" y="0"/>
            <a:ext cx="4859337" cy="3573463"/>
          </a:xfrm>
          <a:prstGeom prst="cloudCallout">
            <a:avLst>
              <a:gd name="adj1" fmla="val -64079"/>
              <a:gd name="adj2" fmla="val 54708"/>
            </a:avLst>
          </a:prstGeom>
          <a:solidFill>
            <a:srgbClr val="C9FAFC"/>
          </a:solidFill>
          <a:ln w="25400" algn="ctr">
            <a:solidFill>
              <a:srgbClr val="085091"/>
            </a:solidFill>
            <a:round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5072066" y="1071546"/>
            <a:ext cx="30003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Қайырлы күн, жер ана,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Қайырлы күн ,көк аспан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Қайырлы күн, балалар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Қайырлы күн, мұғалімдер!</a:t>
            </a:r>
            <a:endParaRPr kumimoji="0" lang="kk-KZ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111393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967435"/>
          </a:xfrm>
        </p:spPr>
        <p:txBody>
          <a:bodyPr/>
          <a:lstStyle/>
          <a:p>
            <a:pPr algn="ctr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Қаңтардың отызы.</a:t>
            </a:r>
          </a:p>
          <a:p>
            <a:pPr algn="ctr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Сынып жұмысы.</a:t>
            </a:r>
          </a:p>
          <a:p>
            <a:pPr algn="ctr">
              <a:buNone/>
            </a:pPr>
            <a:r>
              <a:rPr lang="kk-KZ" sz="3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Қыс </a:t>
            </a:r>
            <a:r>
              <a:rPr lang="kk-KZ" sz="36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мезгілі.Көптік жалғау. </a:t>
            </a:r>
            <a:endParaRPr lang="kk-KZ" sz="3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71504"/>
          </a:xfrm>
        </p:spPr>
        <p:txBody>
          <a:bodyPr/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Сабақтың мақсаты: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71546"/>
            <a:ext cx="8401080" cy="5253055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Білімділік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байыту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айтуын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Көптік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жалғаулар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ережесін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Дамытушылық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тез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сауатты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дағдыландыру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байланыстырып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жүйелеп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дағдысын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құрметін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қоршаған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сүйіспеншілігін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857256"/>
          </a:xfrm>
        </p:spPr>
        <p:txBody>
          <a:bodyPr/>
          <a:lstStyle/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Мәтінмен жұмыс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72097"/>
          </a:xfrm>
        </p:spPr>
        <p:txBody>
          <a:bodyPr/>
          <a:lstStyle/>
          <a:p>
            <a:pPr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Күз мезгілі тобы.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  Қыс келді. Қыста күн суық, аязды болады.Қар жауады, боран соғады.Балалар аққала жасады.Мектепте оқушылар Жаңа жылға дайындалады.Қыс- өте тамаша мезгіл!</a:t>
            </a:r>
          </a:p>
          <a:p>
            <a:pPr algn="ctr">
              <a:buNone/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Көктем мезгілі тобы.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   Қыс түсті. Қыс айлары- желтоқсан, қаңтар, ақпан. Бұл мезгілде күн суық, аязды болады. Күн қысқарып, түн  ұзарады. Жиі қар жауады. Өзендер, көлдер қатады. </a:t>
            </a:r>
          </a:p>
          <a:p>
            <a:pPr>
              <a:buNone/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Жаз мезгілі тобы.</a:t>
            </a:r>
          </a:p>
          <a:p>
            <a:pPr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   Аппақ қыс түсті. Қыста күн суық болады. Адамдар жылы киінеді.Балалар далада қармен ойнайды.Мұз айдынына барып, коньки тебеді, шанамен сырғанайды.Маған қыс мезгілі өте ұнайды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229600" cy="468054"/>
          </a:xfrm>
        </p:spPr>
        <p:txBody>
          <a:bodyPr/>
          <a:lstStyle/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Сәйкестендіру.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95536" y="584686"/>
            <a:ext cx="3533522" cy="3132347"/>
          </a:xfrm>
        </p:spPr>
        <p:txBody>
          <a:bodyPr/>
          <a:lstStyle/>
          <a:p>
            <a:pPr marL="273050" lvl="0" indent="-273050"/>
            <a:r>
              <a:rPr lang="kk-KZ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kk-KZ" sz="20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топ.</a:t>
            </a:r>
            <a:endParaRPr lang="kk-KZ" sz="20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3050" lvl="0" indent="-273050"/>
            <a:r>
              <a:rPr lang="kk-KZ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күн                        тар</a:t>
            </a:r>
            <a:endParaRPr lang="ru-RU" b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lvl="0" indent="-273050"/>
            <a:r>
              <a:rPr lang="kk-KZ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жыл                  </a:t>
            </a:r>
            <a:r>
              <a:rPr lang="kk-KZ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тер</a:t>
            </a:r>
            <a:endParaRPr lang="ru-RU" b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lvl="0" indent="-273050"/>
            <a:r>
              <a:rPr lang="kk-KZ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мереке             </a:t>
            </a:r>
            <a:r>
              <a:rPr lang="kk-KZ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дер</a:t>
            </a:r>
            <a:endParaRPr lang="ru-RU" b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lvl="0" indent="-273050"/>
            <a:r>
              <a:rPr lang="kk-KZ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ай                    </a:t>
            </a:r>
            <a:r>
              <a:rPr lang="kk-KZ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дар</a:t>
            </a:r>
            <a:endParaRPr lang="ru-RU" b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lvl="0" indent="-273050"/>
            <a:r>
              <a:rPr lang="kk-KZ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сырғанақ        </a:t>
            </a:r>
            <a:r>
              <a:rPr lang="kk-KZ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лар</a:t>
            </a:r>
            <a:endParaRPr lang="ru-RU" b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lvl="0" indent="-273050"/>
            <a:r>
              <a:rPr lang="kk-KZ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сурет	            </a:t>
            </a:r>
            <a:r>
              <a:rPr lang="kk-KZ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лер</a:t>
            </a:r>
            <a:endParaRPr lang="ru-RU" b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932040" y="908721"/>
            <a:ext cx="3283298" cy="2736303"/>
          </a:xfrm>
        </p:spPr>
        <p:txBody>
          <a:bodyPr/>
          <a:lstStyle/>
          <a:p>
            <a:pPr marL="273050" lvl="0" indent="-273050"/>
            <a:r>
              <a:rPr lang="kk-KZ" sz="20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 топ.</a:t>
            </a:r>
          </a:p>
          <a:p>
            <a:pPr marL="273050" lvl="0" indent="-273050"/>
            <a:r>
              <a:rPr lang="kk-KZ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өзен                     тар</a:t>
            </a:r>
            <a:endParaRPr lang="ru-RU" b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lvl="0" indent="-273050"/>
            <a:r>
              <a:rPr lang="kk-KZ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қыз                     тер</a:t>
            </a:r>
            <a:endParaRPr lang="ru-RU" b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lvl="0" indent="-273050"/>
            <a:r>
              <a:rPr lang="kk-KZ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коньки               дер</a:t>
            </a:r>
            <a:endParaRPr lang="ru-RU" b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lvl="0" indent="-273050"/>
            <a:r>
              <a:rPr lang="kk-KZ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бала                   дар</a:t>
            </a:r>
            <a:endParaRPr lang="ru-RU" b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lvl="0" indent="-273050"/>
            <a:r>
              <a:rPr lang="kk-KZ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қолғап               лар</a:t>
            </a:r>
            <a:endParaRPr lang="ru-RU" b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lvl="0" indent="-273050"/>
            <a:r>
              <a:rPr lang="kk-KZ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kk-KZ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            </a:t>
            </a:r>
            <a:r>
              <a:rPr lang="kk-KZ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лер</a:t>
            </a:r>
            <a:endParaRPr lang="ru-RU" b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213602" y="3717033"/>
            <a:ext cx="3996716" cy="3075335"/>
          </a:xfrm>
        </p:spPr>
        <p:txBody>
          <a:bodyPr/>
          <a:lstStyle/>
          <a:p>
            <a:pPr lvl="0">
              <a:buNone/>
            </a:pPr>
            <a:r>
              <a:rPr lang="kk-KZ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 топ.</a:t>
            </a:r>
          </a:p>
          <a:p>
            <a:pPr lvl="0">
              <a:buNone/>
            </a:pPr>
            <a:r>
              <a:rPr lang="kk-KZ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түн                          тар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адам                        тер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кесте                        дер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шана                      дар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тонғақ                    лар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ішік</a:t>
            </a:r>
            <a:r>
              <a:rPr lang="kk-KZ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            </a:t>
            </a:r>
            <a:r>
              <a:rPr lang="kk-KZ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лер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57356" y="3357562"/>
            <a:ext cx="4500594" cy="3143272"/>
          </a:xfrm>
        </p:spPr>
        <p:txBody>
          <a:bodyPr/>
          <a:lstStyle/>
          <a:p>
            <a:pPr>
              <a:buNone/>
            </a:pPr>
            <a:r>
              <a:rPr lang="kk-KZ" dirty="0" smtClean="0"/>
              <a:t>                                                                     </a:t>
            </a:r>
            <a:endParaRPr lang="ru-RU" dirty="0"/>
          </a:p>
        </p:txBody>
      </p:sp>
      <p:sp>
        <p:nvSpPr>
          <p:cNvPr id="13" name="Текст 4"/>
          <p:cNvSpPr>
            <a:spLocks noGrp="1"/>
          </p:cNvSpPr>
          <p:nvPr>
            <p:ph sz="quarter" idx="4294967295"/>
          </p:nvPr>
        </p:nvSpPr>
        <p:spPr>
          <a:xfrm>
            <a:off x="5102225" y="571500"/>
            <a:ext cx="4041775" cy="2928938"/>
          </a:xfrm>
        </p:spPr>
        <p:txBody>
          <a:bodyPr/>
          <a:lstStyle/>
          <a:p>
            <a:pPr marL="273050" lvl="0" indent="-273050">
              <a:buNone/>
            </a:pPr>
            <a:r>
              <a:rPr lang="kk-KZ" sz="24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 топ.</a:t>
            </a:r>
          </a:p>
          <a:p>
            <a:pPr marL="273050" lvl="0" indent="-273050">
              <a:buNone/>
            </a:pPr>
            <a:r>
              <a:rPr lang="kk-KZ" sz="24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өзен                        тар</a:t>
            </a:r>
            <a:endParaRPr lang="ru-RU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lvl="0" indent="-273050">
              <a:buNone/>
            </a:pPr>
            <a:r>
              <a:rPr lang="kk-KZ" sz="24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қыз                         тер</a:t>
            </a:r>
            <a:endParaRPr lang="ru-RU" sz="2400" b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lvl="0" indent="-273050">
              <a:buNone/>
            </a:pPr>
            <a:r>
              <a:rPr lang="kk-KZ" sz="24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коньки                   дер</a:t>
            </a:r>
            <a:endParaRPr lang="ru-RU" sz="2400" b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lvl="0" indent="-273050">
              <a:buNone/>
            </a:pPr>
            <a:r>
              <a:rPr lang="kk-KZ" sz="24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бала                       дар</a:t>
            </a:r>
            <a:endParaRPr lang="ru-RU" sz="2400" b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lvl="0" indent="-273050">
              <a:buNone/>
            </a:pPr>
            <a:r>
              <a:rPr lang="kk-KZ" sz="24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қолғап                   лар</a:t>
            </a:r>
            <a:endParaRPr lang="ru-RU" sz="24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lvl="0" indent="-273050">
              <a:buNone/>
            </a:pPr>
            <a:r>
              <a:rPr lang="kk-KZ" sz="24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kk-KZ" sz="2400" b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          </a:t>
            </a:r>
            <a:r>
              <a:rPr lang="kk-KZ" sz="2400" b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лер</a:t>
            </a:r>
            <a:endParaRPr lang="ru-RU" sz="2400" b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9264" y="647550"/>
            <a:ext cx="437671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 топ.</a:t>
            </a:r>
          </a:p>
          <a:p>
            <a:pPr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Күн                      тар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жыл                     тер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мереке                 дер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ай                        дар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сырғанақ            лар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сурет	                лер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Объект 5"/>
          <p:cNvSpPr txBox="1">
            <a:spLocks/>
          </p:cNvSpPr>
          <p:nvPr/>
        </p:nvSpPr>
        <p:spPr>
          <a:xfrm>
            <a:off x="1928794" y="3500439"/>
            <a:ext cx="4281524" cy="3291930"/>
          </a:xfrm>
          <a:prstGeom prst="rect">
            <a:avLst/>
          </a:prstGeom>
        </p:spPr>
        <p:txBody>
          <a:bodyPr/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kk-KZ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 топ.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kk-K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түн                          тар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kk-K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адам                        тер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kk-K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кесте                       дер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kk-K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шана                      дар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kk-K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тонғақ                    лар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kk-KZ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ішік	                   лер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928662" y="1285860"/>
            <a:ext cx="1571636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1000100" y="1643050"/>
            <a:ext cx="1428760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1285852" y="2071678"/>
            <a:ext cx="1143008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714348" y="2428868"/>
            <a:ext cx="171451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5400000" flipH="1" flipV="1">
            <a:off x="1285852" y="1571612"/>
            <a:ext cx="1500198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5400000" flipH="1" flipV="1">
            <a:off x="1000100" y="1643050"/>
            <a:ext cx="1500198" cy="1500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5857884" y="1285860"/>
            <a:ext cx="1714512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5715008" y="1714488"/>
            <a:ext cx="1857388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rot="16200000" flipH="1">
            <a:off x="6143636" y="2143116"/>
            <a:ext cx="1285884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5857884" y="2643182"/>
            <a:ext cx="1643074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rot="5400000" flipH="1" flipV="1">
            <a:off x="5965041" y="1464455"/>
            <a:ext cx="1785950" cy="1428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rot="5400000" flipH="1" flipV="1">
            <a:off x="5893603" y="1893083"/>
            <a:ext cx="1857388" cy="1500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2500298" y="4214818"/>
            <a:ext cx="1857388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2643174" y="4572008"/>
            <a:ext cx="1857388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>
            <a:off x="2786050" y="5000636"/>
            <a:ext cx="1571636" cy="13573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>
            <a:off x="2786050" y="5429264"/>
            <a:ext cx="164307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rot="5400000" flipH="1" flipV="1">
            <a:off x="2821769" y="4250537"/>
            <a:ext cx="1714512" cy="1500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 flipV="1">
            <a:off x="2643174" y="4643446"/>
            <a:ext cx="1785950" cy="17145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16"/>
          <p:cNvSpPr>
            <a:spLocks noGrp="1"/>
          </p:cNvSpPr>
          <p:nvPr>
            <p:ph sz="quarter" idx="2"/>
          </p:nvPr>
        </p:nvSpPr>
        <p:spPr>
          <a:xfrm>
            <a:off x="2000232" y="1000108"/>
            <a:ext cx="4857756" cy="4845067"/>
          </a:xfrm>
        </p:spPr>
        <p:txBody>
          <a:bodyPr/>
          <a:lstStyle/>
          <a:p>
            <a:pPr marL="0" indent="0" algn="ctr">
              <a:spcAft>
                <a:spcPts val="0"/>
              </a:spcAft>
              <a:buNone/>
            </a:pPr>
            <a:endParaRPr lang="kk-KZ" sz="2400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kk-KZ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Бағалау </a:t>
            </a:r>
            <a:r>
              <a:rPr lang="kk-KZ" sz="2400" dirty="0" err="1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критериялары</a:t>
            </a:r>
            <a:r>
              <a:rPr lang="kk-KZ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  <a:endParaRPr lang="kk-KZ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kk-KZ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6 </a:t>
            </a:r>
            <a:r>
              <a:rPr lang="kk-KZ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сөз-5 ұпай</a:t>
            </a:r>
            <a:endParaRPr lang="ru-RU" sz="1800" dirty="0">
              <a:latin typeface="Calibri"/>
              <a:ea typeface="Calibri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kk-KZ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 сөз -4 </a:t>
            </a:r>
            <a:r>
              <a:rPr lang="kk-KZ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ұпай</a:t>
            </a:r>
            <a:endParaRPr lang="ru-RU" sz="1800" dirty="0">
              <a:latin typeface="Calibri"/>
              <a:ea typeface="Calibri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kk-KZ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 </a:t>
            </a:r>
            <a:r>
              <a:rPr lang="kk-KZ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сөз -3 </a:t>
            </a:r>
            <a:endParaRPr lang="ru-RU" sz="1800" dirty="0">
              <a:latin typeface="Calibri"/>
              <a:ea typeface="Calibri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n-US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&lt; </a:t>
            </a:r>
            <a:r>
              <a:rPr lang="kk-KZ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 </a:t>
            </a:r>
            <a:r>
              <a:rPr lang="kk-KZ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-0 ұпай</a:t>
            </a:r>
            <a:endParaRPr lang="ru-RU" sz="1800" dirty="0">
              <a:latin typeface="Calibri"/>
              <a:ea typeface="Calibri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71480"/>
          </a:xfrm>
        </p:spPr>
        <p:txBody>
          <a:bodyPr/>
          <a:lstStyle/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Тест тапсырмалары</a:t>
            </a:r>
            <a:endParaRPr lang="ru-RU" sz="32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14282" y="714356"/>
            <a:ext cx="4281518" cy="5640569"/>
          </a:xfrm>
        </p:spPr>
        <p:txBody>
          <a:bodyPr/>
          <a:lstStyle/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1.Қай мезгілде қар жауады?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а)жазда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б)қыста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с)көктемде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д)күзде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2.Қыста қандай мереке бар?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а)Жеңіс күні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б)Конституция күні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с)Жаңа жыл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д)Білім күні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3.Дұрыс жазылған сөзді тап.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а)мезгілтер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б)күнлер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с)адамдер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д) айлар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4.Көптік жалғауды тап.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а)-нан,-нен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б)-ым, -ім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с)-дар,-дер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д)-сың,-сің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5.Тәуелдік жалғауды тап.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а)-дан,-ден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б)-ың, -ің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с)-лар,-лер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д)-сыз,-сіз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357686" y="714356"/>
            <a:ext cx="4329114" cy="5640569"/>
          </a:xfrm>
        </p:spPr>
        <p:txBody>
          <a:bodyPr/>
          <a:lstStyle/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6.Жіктік жалғауды тап.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а)-тан,-тен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б)-сы, -сі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с)-тар,-тер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д)-мын,-мін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7.Балалар мұз айдынында не тебеді?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а)доп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б)коньки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с)велосипед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д)шаңғы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8.Қыс айларын анықта.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а)маусым, желтоқсан, қаңтар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б)наурыз, сәуір, мамыр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с)желтоқсан, қаңтар, ақпан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д)қыркүйек, қазан, қараша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9.Дұрыс аудармасын тап. </a:t>
            </a:r>
            <a:r>
              <a:rPr lang="kk-KZ" sz="1200" b="1" i="1" u="sng" dirty="0" smtClean="0">
                <a:latin typeface="Times New Roman" pitchFamily="18" charset="0"/>
                <a:cs typeface="Times New Roman" pitchFamily="18" charset="0"/>
              </a:rPr>
              <a:t>Қыста ауа-райы суық, аязды болады.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а)Зимой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погода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холодная, морозная.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б)Зимой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погода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жаркая.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с)Зимой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погода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дождливая.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д)Зимой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погода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теплая, солнечная.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10.Сөз тіркесінің аудармасын тап. </a:t>
            </a:r>
            <a:r>
              <a:rPr lang="kk-KZ" sz="1200" b="1" i="1" u="sng" dirty="0" smtClean="0">
                <a:latin typeface="Times New Roman" pitchFamily="18" charset="0"/>
                <a:cs typeface="Times New Roman" pitchFamily="18" charset="0"/>
              </a:rPr>
              <a:t>Тамаша мезгіл.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а)прекрасное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время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года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б)морозный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день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с)снежная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зима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д)солнечный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200" dirty="0" smtClean="0">
                <a:latin typeface="Times New Roman" pitchFamily="18" charset="0"/>
                <a:cs typeface="Times New Roman" pitchFamily="18" charset="0"/>
              </a:rPr>
              <a:t>день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714380"/>
          </a:xfrm>
        </p:spPr>
        <p:txBody>
          <a:bodyPr/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Тест жауаптары                     Бағалау критериялары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214423"/>
            <a:ext cx="8229600" cy="5110178"/>
          </a:xfrm>
        </p:spPr>
        <p:txBody>
          <a:bodyPr/>
          <a:lstStyle/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1-б                                             10 – 5 ұпай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2-с                                              8-9 – 4 ұпай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3-д                                              6-7 – 3 ұпай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4-с                                              4-5 -2 ұпай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5-б                       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&lt; 3 -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ұпай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6-д</a:t>
            </a:r>
            <a:endParaRPr lang="ru-RU" dirty="0" smtClean="0"/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7-б</a:t>
            </a: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8-с</a:t>
            </a: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9-а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10-а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/>
          <a:lstStyle/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Бекіту.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9"/>
            <a:ext cx="8472518" cy="5324492"/>
          </a:xfrm>
        </p:spPr>
        <p:txBody>
          <a:bodyPr/>
          <a:lstStyle/>
          <a:p>
            <a:endParaRPr lang="ru-RU" dirty="0" smtClean="0"/>
          </a:p>
          <a:p>
            <a:pPr>
              <a:buNone/>
            </a:pP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Қыс келді. Қыс айлары- желтоқсан, қаңтар, ақпан. Бұл мезгілде күн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суық, аязды болады.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қысқарып, түн ұзарады. Жиі қар жауады.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Өзендер,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көлдер қатады. Адамдар жылы киінеді. Балалар мұз айдынына барып, коньки  тебеді, шанамен сырғанайды.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48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71480"/>
          </a:xfrm>
        </p:spPr>
        <p:txBody>
          <a:bodyPr/>
          <a:lstStyle/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Бекіту.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71480"/>
            <a:ext cx="8472518" cy="6286519"/>
          </a:xfrm>
        </p:spPr>
        <p:txBody>
          <a:bodyPr/>
          <a:lstStyle/>
          <a:p>
            <a:endParaRPr lang="ru-RU" dirty="0" smtClean="0"/>
          </a:p>
          <a:p>
            <a:pPr>
              <a:buNone/>
            </a:pPr>
            <a:r>
              <a:rPr lang="kk-KZ" dirty="0" smtClean="0"/>
              <a:t>     </a:t>
            </a:r>
            <a:r>
              <a:rPr lang="en-US" dirty="0" smtClean="0"/>
              <a:t>         </a:t>
            </a:r>
            <a:r>
              <a:rPr lang="ru-RU" dirty="0" smtClean="0"/>
              <a:t>    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келді. Қыс айлары- желтоқсан, қаңтар, </a:t>
            </a:r>
          </a:p>
          <a:p>
            <a:pPr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ақпан. Бұл мезгілде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суық, аязды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болады.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қысқарып,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ұзарады.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Жиі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жауады.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kk-KZ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-дер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көлдер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endPara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қатады.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kk-KZ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-дар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ылы киінеді.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>
              <a:buNone/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kk-KZ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-на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барып,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тебеді,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-мен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сырғанайды.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en-US" dirty="0" smtClean="0"/>
              <a:t>      </a:t>
            </a:r>
          </a:p>
          <a:p>
            <a:pPr>
              <a:buNone/>
            </a:pPr>
            <a:r>
              <a:rPr lang="en-US" dirty="0" smtClean="0"/>
              <a:t>    </a:t>
            </a:r>
            <a:endParaRPr lang="ru-RU" dirty="0"/>
          </a:p>
        </p:txBody>
      </p:sp>
      <p:pic>
        <p:nvPicPr>
          <p:cNvPr id="4" name="Рисунок 3" descr="https://encrypted-tbn1.gstatic.com/images?q=tbn:ANd9GcQV08UjWkSNJeryFA8588TRD7bNyl6NGofT74vq_j_59i39HxRK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5414" y="286866"/>
            <a:ext cx="1549976" cy="1263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sw05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17919" y="2635458"/>
            <a:ext cx="1199332" cy="1033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sw05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7032" y="1710742"/>
            <a:ext cx="1327018" cy="1051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3156" y="2635458"/>
            <a:ext cx="1143293" cy="940418"/>
          </a:xfrm>
          <a:prstGeom prst="rect">
            <a:avLst/>
          </a:prstGeom>
        </p:spPr>
      </p:pic>
      <p:pic>
        <p:nvPicPr>
          <p:cNvPr id="11" name="Рисунок 10" descr="https://encrypted-tbn1.gstatic.com/images?q=tbn:ANd9GcTVMroSlqfyyA__P-oy2VWHSRUIoRqi8wdm6ZCasIImBnfFpVaxl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64590" y="3695608"/>
            <a:ext cx="1247413" cy="847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https://encrypted-tbn0.gstatic.com/images?q=tbn:ANd9GcSUZV12SLJa9BmybLZRPkdjj84rUXu9Urcy1azmTU50Th1RzNU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148870" y="3544116"/>
            <a:ext cx="1179921" cy="913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https://encrypted-tbn2.gstatic.com/images?q=tbn:ANd9GcRVfWt6X4hhxZwWBV_iuDNX0TthCKnvh9pud4aY6H9QFqxh8K7A"/>
          <p:cNvPicPr/>
          <p:nvPr/>
        </p:nvPicPr>
        <p:blipFill>
          <a:blip r:embed="rId7"/>
          <a:srcRect l="7845" r="815" b="54491"/>
          <a:stretch>
            <a:fillRect/>
          </a:stretch>
        </p:blipFill>
        <p:spPr bwMode="auto">
          <a:xfrm>
            <a:off x="1691680" y="4614882"/>
            <a:ext cx="1197876" cy="99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https://encrypted-tbn0.gstatic.com/images?q=tbn:ANd9GcQfARcxvHYhLVHioTySn2QuL4pTHx3uf9hmWv7T_5SuSeh5iru1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22441" y="5621219"/>
            <a:ext cx="1192326" cy="849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https://encrypted-tbn2.gstatic.com/images?q=tbn:ANd9GcQukI2K3T7leuR7MJBtq0M7J93urdAQ-FOVhBmj2E4pJmMgFLWZyQ"/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559263" y="5659909"/>
            <a:ext cx="1179214" cy="923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https://encrypted-tbn1.gstatic.com/images?q=tbn:ANd9GcQPk5vNwgnbgqvHqWygRFcjbwil4UZmGQiPzy0S9jBUINKdNZkczw"/>
          <p:cNvPicPr/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110623" y="5646023"/>
            <a:ext cx="1269689" cy="937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E:\смайл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16832"/>
            <a:ext cx="2819400" cy="286321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E:\сма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0960" y="1851373"/>
            <a:ext cx="5605536" cy="292798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260649"/>
            <a:ext cx="8229600" cy="1296144"/>
          </a:xfrm>
        </p:spPr>
        <p:txBody>
          <a:bodyPr/>
          <a:lstStyle/>
          <a:p>
            <a:pPr algn="ctr"/>
            <a:r>
              <a:rPr lang="ru-RU" dirty="0" err="1" smtClean="0"/>
              <a:t>Психологиялы</a:t>
            </a:r>
            <a:r>
              <a:rPr lang="kk-KZ" dirty="0" smtClean="0"/>
              <a:t>қ дайындық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77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767578"/>
          </a:xfrm>
        </p:spPr>
        <p:txBody>
          <a:bodyPr/>
          <a:lstStyle/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Үйге тапсырма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1"/>
            <a:ext cx="8229600" cy="4681550"/>
          </a:xfrm>
        </p:spPr>
        <p:txBody>
          <a:bodyPr/>
          <a:lstStyle/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-«Қыс-тамаша мезгіл!» туралы эссе жазу;</a:t>
            </a: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- Жаңа сөздерді жаттау;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-Көптік жалғау ережесін қайталау</a:t>
            </a:r>
            <a:r>
              <a:rPr lang="kk-KZ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8878067"/>
              </p:ext>
            </p:extLst>
          </p:nvPr>
        </p:nvGraphicFramePr>
        <p:xfrm>
          <a:off x="1943100" y="2529681"/>
          <a:ext cx="5257799" cy="3200400"/>
        </p:xfrm>
        <a:graphic>
          <a:graphicData uri="http://schemas.openxmlformats.org/drawingml/2006/table">
            <a:tbl>
              <a:tblPr firstRow="1" firstCol="1" bandRow="1"/>
              <a:tblGrid>
                <a:gridCol w="1317617"/>
                <a:gridCol w="1304948"/>
                <a:gridCol w="1317617"/>
                <a:gridCol w="1317617"/>
              </a:tblGrid>
              <a:tr h="160020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“5” </a:t>
                      </a:r>
                      <a:endParaRPr lang="ru-RU" sz="1100" dirty="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“4” </a:t>
                      </a:r>
                      <a:endParaRPr lang="ru-RU" sz="1100" dirty="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“3” </a:t>
                      </a:r>
                      <a:endParaRPr lang="ru-RU" sz="1100" dirty="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“2” </a:t>
                      </a:r>
                      <a:endParaRPr lang="ru-RU" sz="1100" dirty="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0020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23- 25  ұпай</a:t>
                      </a:r>
                      <a:r>
                        <a:rPr lang="kk-KZ" sz="28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10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en-US" sz="28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28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r>
                        <a:rPr lang="kk-KZ" sz="28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ұпай</a:t>
                      </a:r>
                      <a:r>
                        <a:rPr lang="kk-KZ" sz="28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10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14-17</a:t>
                      </a:r>
                      <a:endParaRPr lang="ru-RU" sz="110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ұпай</a:t>
                      </a:r>
                      <a:r>
                        <a:rPr lang="kk-KZ" sz="28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10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8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13-0 ұпай</a:t>
                      </a:r>
                      <a:r>
                        <a:rPr lang="kk-KZ" sz="2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018591" y="876240"/>
            <a:ext cx="7106817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zh-TW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Балды бағаға айналдыру шкаласы</a:t>
            </a:r>
            <a:endParaRPr kumimoji="0" lang="ru-RU" altLang="zh-TW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6174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E:\смайл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16832"/>
            <a:ext cx="2819400" cy="286321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E:\сма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0960" y="1851373"/>
            <a:ext cx="5605536" cy="292798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-60113"/>
            <a:ext cx="8229600" cy="1296144"/>
          </a:xfrm>
        </p:spPr>
        <p:txBody>
          <a:bodyPr/>
          <a:lstStyle/>
          <a:p>
            <a:pPr algn="ctr"/>
            <a:r>
              <a:rPr lang="ru-RU" dirty="0" smtClean="0"/>
              <a:t>Рефлексия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14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229600" cy="642942"/>
          </a:xfrm>
        </p:spPr>
        <p:txBody>
          <a:bodyPr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Топқа бөлу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98" y="1643050"/>
            <a:ext cx="2857520" cy="278608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02" y="1643050"/>
            <a:ext cx="3071834" cy="276608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71612"/>
            <a:ext cx="3124169" cy="28908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1430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kk-KZ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/>
            </a:r>
            <a:br>
              <a:rPr lang="kk-KZ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kk-KZ" sz="1800" b="1" i="1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/>
            </a:r>
            <a:br>
              <a:rPr lang="kk-KZ" sz="1800" b="1" i="1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kk-KZ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/>
            </a:r>
            <a:br>
              <a:rPr lang="kk-KZ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kk-KZ" sz="1800" b="1" i="1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/>
            </a:r>
            <a:br>
              <a:rPr lang="kk-KZ" sz="1800" b="1" i="1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kk-KZ" sz="5400" b="1" dirty="0" smtClean="0"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________________________</a:t>
            </a:r>
            <a:r>
              <a:rPr lang="ru-RU" sz="4400" dirty="0">
                <a:ea typeface="PMingLiU" panose="02020500000000000000" pitchFamily="18" charset="-120"/>
                <a:cs typeface="Times New Roman" panose="02020603050405020304" pitchFamily="18" charset="0"/>
              </a:rPr>
              <a:t/>
            </a:r>
            <a:br>
              <a:rPr lang="ru-RU" sz="4400" dirty="0"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kk-KZ" sz="1800" b="1" i="1" dirty="0">
                <a:solidFill>
                  <a:prstClr val="black"/>
                </a:solidFill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Бағалау парағы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kk-KZ" sz="1800" b="1" dirty="0">
                <a:solidFill>
                  <a:prstClr val="black"/>
                </a:solidFill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 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kk-KZ" sz="1800" b="1">
                <a:solidFill>
                  <a:prstClr val="black"/>
                </a:solidFill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Оқушының </a:t>
            </a:r>
            <a:r>
              <a:rPr lang="kk-KZ" sz="1800" b="1" smtClean="0">
                <a:solidFill>
                  <a:prstClr val="black"/>
                </a:solidFill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аты-жөні  ____________________________________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9197415"/>
              </p:ext>
            </p:extLst>
          </p:nvPr>
        </p:nvGraphicFramePr>
        <p:xfrm>
          <a:off x="457200" y="2204862"/>
          <a:ext cx="8229599" cy="2160241"/>
        </p:xfrm>
        <a:graphic>
          <a:graphicData uri="http://schemas.openxmlformats.org/drawingml/2006/table">
            <a:tbl>
              <a:tblPr firstRow="1" firstCol="1" bandRow="1"/>
              <a:tblGrid>
                <a:gridCol w="758914"/>
                <a:gridCol w="1083727"/>
                <a:gridCol w="1295428"/>
                <a:gridCol w="1082963"/>
                <a:gridCol w="1083727"/>
                <a:gridCol w="1191488"/>
                <a:gridCol w="1083727"/>
                <a:gridCol w="649625"/>
              </a:tblGrid>
              <a:tr h="1079717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r>
                        <a:rPr lang="kk-KZ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үні</a:t>
                      </a:r>
                      <a:endParaRPr lang="ru-RU" sz="1100" dirty="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82525" marR="82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Үй жұмысы</a:t>
                      </a:r>
                      <a:endParaRPr lang="ru-RU" sz="110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82525" marR="82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Мәтінмен жұмыс </a:t>
                      </a:r>
                      <a:endParaRPr lang="ru-RU" sz="110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82525" marR="82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Сәйкес</a:t>
                      </a: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k-KZ" sz="1600" b="1"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те</a:t>
                      </a:r>
                      <a:r>
                        <a:rPr lang="kk-KZ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ндіру                     </a:t>
                      </a:r>
                      <a:endParaRPr lang="ru-RU" sz="110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82525" marR="82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Тест </a:t>
                      </a:r>
                      <a:endParaRPr lang="ru-RU" sz="1100" dirty="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82525" marR="82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Бекіту</a:t>
                      </a:r>
                      <a:endParaRPr lang="ru-RU" sz="110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82525" marR="82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 ұпай</a:t>
                      </a:r>
                      <a:endParaRPr lang="ru-RU" sz="110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82525" marR="82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баға</a:t>
                      </a:r>
                      <a:endParaRPr lang="ru-RU" sz="110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82525" marR="82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0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82525" marR="82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82525" marR="82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82525" marR="82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82525" marR="82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82525" marR="82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82525" marR="82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82525" marR="82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82525" marR="825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6392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642942"/>
          </a:xfrm>
        </p:spPr>
        <p:txBody>
          <a:bodyPr/>
          <a:lstStyle/>
          <a:p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Қыс құнар береді,</a:t>
            </a: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Көктем дән себеді.</a:t>
            </a: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Жаз баптайды, күтеді,</a:t>
            </a: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Күз жинайды, тереді.</a:t>
            </a: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i?id=80994336&amp;tov=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20466" y="4071942"/>
            <a:ext cx="2766375" cy="243105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Рисунок 4" descr="https://encrypted-tbn2.gstatic.com/images?q=tbn:ANd9GcQTLmAoN-S80K1VWNqwTGR9M4ECjy0cQ5oa7QQBvMDR4gCeCP8Y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12" y="500042"/>
            <a:ext cx="2500330" cy="250033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Рисунок 5" descr="https://encrypted-tbn2.gstatic.com/images?q=tbn:ANd9GcQ54c72ykkiC9CXmi-X9ARGWA2N7QA9ORQE3wkG6OEialBT3hI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3929066"/>
            <a:ext cx="2714644" cy="264320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Рисунок 6" descr="https://encrypted-tbn1.gstatic.com/images?q=tbn:ANd9GcQV08UjWkSNJeryFA8588TRD7bNyl6NGofT74vq_j_59i39HxRK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642918"/>
            <a:ext cx="2643206" cy="242889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31566"/>
          </a:xfrm>
        </p:spPr>
        <p:txBody>
          <a:bodyPr/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Үй тапсырмасын тексеру.</a:t>
            </a:r>
            <a:br>
              <a:rPr lang="kk-KZ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kk-KZ" sz="3600" dirty="0" err="1" smtClean="0">
                <a:latin typeface="Times New Roman" pitchFamily="18" charset="0"/>
                <a:cs typeface="Times New Roman" pitchFamily="18" charset="0"/>
              </a:rPr>
              <a:t>топ-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Күз мезгілі</a:t>
            </a:r>
            <a:endParaRPr lang="ru-RU" sz="3600" b="1" i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Қазір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мезгілі. Күзде            жиі жауады.</a:t>
            </a:r>
          </a:p>
          <a:p>
            <a:pPr marL="0" indent="0">
              <a:buNone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суыта бастады.            - тар сарғайып, жерге түсіп жатыр.             - тар жылы жаққа ұшты. </a:t>
            </a:r>
          </a:p>
          <a:p>
            <a:pPr marL="0" indent="0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marL="0" indent="0">
              <a:buNone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- лар жылы киім киеді.            қысқарып,          </a:t>
            </a:r>
          </a:p>
          <a:p>
            <a:pPr marL="0" indent="0">
              <a:buNone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ұзарады. Бақшада      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тер,               - тер піседі.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9" descr="i?id=80994336&amp;tov=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285860"/>
            <a:ext cx="881768" cy="529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9047" y="1328722"/>
            <a:ext cx="906859" cy="44795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57" y="1797821"/>
            <a:ext cx="720080" cy="57606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4260" y="1812681"/>
            <a:ext cx="861986" cy="561203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29" y="2804573"/>
            <a:ext cx="544782" cy="79145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16" y="2786058"/>
            <a:ext cx="885492" cy="790881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29124" y="2928934"/>
            <a:ext cx="829927" cy="668162"/>
          </a:xfrm>
          <a:prstGeom prst="rect">
            <a:avLst/>
          </a:prstGeom>
        </p:spPr>
      </p:pic>
      <p:pic>
        <p:nvPicPr>
          <p:cNvPr id="18" name="Рисунок 17" descr="zKd5WhAfs6g.jpg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203849" y="3645430"/>
            <a:ext cx="1117844" cy="6796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9" name="Рисунок 18" descr="spb_b_106540.jpg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072066" y="3643314"/>
            <a:ext cx="1006772" cy="72905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621" y="2213531"/>
            <a:ext cx="815147" cy="610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66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571504"/>
          </a:xfrm>
        </p:spPr>
        <p:txBody>
          <a:bodyPr/>
          <a:lstStyle/>
          <a:p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топ - </a:t>
            </a:r>
            <a:r>
              <a:rPr lang="kk-KZ" sz="3600" b="1" i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Көктем мезгілі</a:t>
            </a:r>
            <a:endParaRPr lang="ru-RU" sz="3600" b="1" i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7"/>
            <a:ext cx="8229600" cy="5253054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kk-KZ" dirty="0" smtClean="0"/>
              <a:t>        келді. Көктем айлары: наурыз, сәуір, мамыр. Өзендерде             жүре бастайды.  </a:t>
            </a:r>
          </a:p>
          <a:p>
            <a:pPr>
              <a:buNone/>
            </a:pPr>
            <a:r>
              <a:rPr lang="kk-KZ" dirty="0" smtClean="0"/>
              <a:t>     Ағаш бұтақтарында         -тер пайда болады. Жыл           </a:t>
            </a:r>
            <a:r>
              <a:rPr lang="kk-KZ" dirty="0" err="1" smtClean="0"/>
              <a:t>-тары</a:t>
            </a:r>
            <a:r>
              <a:rPr lang="kk-KZ" dirty="0" smtClean="0"/>
              <a:t> ұшып келеді. Жер бетінде           шығады.    Балалар</a:t>
            </a:r>
            <a:r>
              <a:rPr lang="ru-RU" dirty="0" smtClean="0"/>
              <a:t>           -</a:t>
            </a:r>
            <a:r>
              <a:rPr lang="kk-KZ" dirty="0" smtClean="0"/>
              <a:t>тар отырғызады.Самат құстарға              жасады.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8" name="Рисунок 7" descr="https://encrypted-tbn2.gstatic.com/images?q=tbn:ANd9GcReyqBXBF07BPuw_urdhtlOj6dOhDJSn4Y5kpg8dok_an3pQM0APQ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83768" y="1959781"/>
            <a:ext cx="945224" cy="533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s://encrypted-tbn2.gstatic.com/images?q=tbn:ANd9GcQuR9fddGlV5Ea8woNVlEEPoBRquQBwmY5pXnAcdLVam9eTUS4JmQ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46788" y="2348880"/>
            <a:ext cx="638176" cy="49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0" y="2755792"/>
            <a:ext cx="714380" cy="428628"/>
          </a:xfrm>
          <a:prstGeom prst="rect">
            <a:avLst/>
          </a:prstGeom>
        </p:spPr>
      </p:pic>
      <p:pic>
        <p:nvPicPr>
          <p:cNvPr id="13" name="Рисунок 12" descr="https://encrypted-tbn1.gstatic.com/images?q=tbn:ANd9GcTgtPgLQOjbY4a1jRwiO2DQlyC5avZvzEbaVxwscDfg2ptbNzBd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0" y="2857496"/>
            <a:ext cx="714380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https://encrypted-tbn1.gstatic.com/images?q=tbn:ANd9GcQtNyUZvVRy2o0a1P_4QmsbwGTSQ4MdT5el9Q9FgP-_-8-pJC6j-wnH-Hy8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3108" y="3286124"/>
            <a:ext cx="71438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https://encrypted-tbn1.gstatic.com/images?q=tbn:ANd9GcSDt6ShXFe2Yx9WhX54fjAkuXbRsXhT42XEc2pqK5gmPDgDKzY8WQy7tw"/>
          <p:cNvPicPr/>
          <p:nvPr/>
        </p:nvPicPr>
        <p:blipFill>
          <a:blip r:embed="rId7"/>
          <a:srcRect r="35000" b="25843"/>
          <a:stretch>
            <a:fillRect/>
          </a:stretch>
        </p:blipFill>
        <p:spPr bwMode="auto">
          <a:xfrm>
            <a:off x="8028384" y="2942105"/>
            <a:ext cx="776614" cy="627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https://encrypted-tbn2.gstatic.com/images?q=tbn:ANd9GcQTLmAoN-S80K1VWNqwTGR9M4ECjy0cQ5oa7QQBvMDR4gCeCP8Y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20942" y="1194842"/>
            <a:ext cx="952501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928694"/>
          </a:xfrm>
        </p:spPr>
        <p:txBody>
          <a:bodyPr/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kk-KZ" sz="3600" dirty="0" err="1" smtClean="0">
                <a:latin typeface="Times New Roman" pitchFamily="18" charset="0"/>
                <a:cs typeface="Times New Roman" pitchFamily="18" charset="0"/>
              </a:rPr>
              <a:t>топ-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Жаз мезгілі</a:t>
            </a:r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124744"/>
            <a:ext cx="8372476" cy="5199856"/>
          </a:xfrm>
        </p:spPr>
        <p:txBody>
          <a:bodyPr/>
          <a:lstStyle/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- өте ыстық жыл мезгілі. Жаз айлары – маусым,</a:t>
            </a: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шілде, тамыз.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Жазда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ұзақ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қысқа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Жазда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демалады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шомылады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            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            ,    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>
              <a:buNone/>
            </a:pPr>
            <a:endParaRPr lang="ru-RU" dirty="0"/>
          </a:p>
        </p:txBody>
      </p:sp>
      <p:pic>
        <p:nvPicPr>
          <p:cNvPr id="4" name="Рисунок 3" descr="https://encrypted-tbn2.gstatic.com/images?q=tbn:ANd9GcQ54c72ykkiC9CXmi-X9ARGWA2N7QA9ORQE3wkG6OEialBT3h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928802"/>
            <a:ext cx="85725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sw05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8700" y="2514565"/>
            <a:ext cx="628650" cy="535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765" y="2470818"/>
            <a:ext cx="616309" cy="535193"/>
          </a:xfrm>
          <a:prstGeom prst="rect">
            <a:avLst/>
          </a:prstGeom>
        </p:spPr>
      </p:pic>
      <p:pic>
        <p:nvPicPr>
          <p:cNvPr id="7" name="Рисунок 6" descr="https://encrypted-tbn2.gstatic.com/images?q=tbn:ANd9GcTC3WM3i9UffnGuIyBJOK4i4J5G1RQ4VOEkM7pP2lSNIW3PBDMt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4414" y="2969213"/>
            <a:ext cx="862716" cy="609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s://encrypted-tbn0.gstatic.com/images?q=tbn:ANd9GcSxb18fz7CZKcfCvb5ETiI1aI6MtYroYFlKroUhpdN3B5orVwaOvw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14942" y="3000372"/>
            <a:ext cx="785813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https://encrypted-tbn2.gstatic.com/images?q=tbn:ANd9GcSN4wVrW8x_ryts263xQR_SvtwPURLh3l0YRrH3EJUjQA9_odeT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7200" y="3489526"/>
            <a:ext cx="757214" cy="659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https://encrypted-tbn3.gstatic.com/images?q=tbn:ANd9GcQUWc7vWbI603-4DknHeWrvfwuRikeF4GnNzmlCjV9xxSFqXNhS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778851" y="3564706"/>
            <a:ext cx="857045" cy="584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https://encrypted-tbn2.gstatic.com/images?q=tbn:ANd9GcTrNxWaFHGHnsDHN1bl0TN8nTMN6AUtVn2gB0olFiuZ9FwfF4ms4g"/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995936" y="3447834"/>
            <a:ext cx="936104" cy="701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42862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9"/>
            <a:ext cx="8229600" cy="5324492"/>
          </a:xfrm>
        </p:spPr>
        <p:txBody>
          <a:bodyPr/>
          <a:lstStyle/>
          <a:p>
            <a:pPr algn="ctr">
              <a:buNone/>
            </a:pP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     Далада қар борайды,</a:t>
            </a:r>
            <a:b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Ақмамыққа орайды.</a:t>
            </a:r>
            <a:b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Мұз болады, қатады,</a:t>
            </a:r>
            <a:b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Жып-жылтыр боп жатады.</a:t>
            </a:r>
          </a:p>
          <a:p>
            <a:pPr algn="ctr">
              <a:buNone/>
            </a:pPr>
            <a:endParaRPr lang="kk-KZ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pic>
        <p:nvPicPr>
          <p:cNvPr id="4" name="Рисунок 3" descr="https://encrypted-tbn1.gstatic.com/images?q=tbn:ANd9GcTVMroSlqfyyA__P-oy2VWHSRUIoRqi8wdm6ZCasIImBnfFpVaxl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357562"/>
            <a:ext cx="3714776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850" name="Picture 2" descr="H:\скачанные файлы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3357562"/>
            <a:ext cx="3699468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920</TotalTime>
  <Words>791</Words>
  <Application>Microsoft Office PowerPoint</Application>
  <PresentationFormat>Экран (4:3)</PresentationFormat>
  <Paragraphs>209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微軟正黑體</vt:lpstr>
      <vt:lpstr>PMingLiU</vt:lpstr>
      <vt:lpstr>Arial</vt:lpstr>
      <vt:lpstr>Calibri</vt:lpstr>
      <vt:lpstr>Constantia</vt:lpstr>
      <vt:lpstr>Times New Roman</vt:lpstr>
      <vt:lpstr>Wingdings 2</vt:lpstr>
      <vt:lpstr>Поток</vt:lpstr>
      <vt:lpstr> </vt:lpstr>
      <vt:lpstr>Психологиялық дайындық</vt:lpstr>
      <vt:lpstr>Топқа бөлу</vt:lpstr>
      <vt:lpstr>    ________________________ Бағалау парағы   Оқушының аты-жөні  ____________________________________</vt:lpstr>
      <vt:lpstr> </vt:lpstr>
      <vt:lpstr>Үй тапсырмасын тексеру. 1 топ- Күз мезгілі</vt:lpstr>
      <vt:lpstr>2 топ - Көктем мезгілі</vt:lpstr>
      <vt:lpstr>3 топ- Жаз мезгілі</vt:lpstr>
      <vt:lpstr>Презентация PowerPoint</vt:lpstr>
      <vt:lpstr>Презентация PowerPoint</vt:lpstr>
      <vt:lpstr>Сабақтың мақсаты:</vt:lpstr>
      <vt:lpstr>Мәтінмен жұмыс</vt:lpstr>
      <vt:lpstr>Сәйкестендіру.</vt:lpstr>
      <vt:lpstr>Презентация PowerPoint</vt:lpstr>
      <vt:lpstr>Презентация PowerPoint</vt:lpstr>
      <vt:lpstr>    Тест тапсырмалары</vt:lpstr>
      <vt:lpstr>Тест жауаптары                     Бағалау критериялары</vt:lpstr>
      <vt:lpstr>Бекіту.</vt:lpstr>
      <vt:lpstr>Бекіту.</vt:lpstr>
      <vt:lpstr>Үйге тапсырма</vt:lpstr>
      <vt:lpstr>Балды бағаға айналдыру шкаласы </vt:lpstr>
      <vt:lpstr>Рефлексия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Асем</dc:creator>
  <cp:lastModifiedBy>user</cp:lastModifiedBy>
  <cp:revision>64</cp:revision>
  <cp:lastPrinted>2014-01-27T03:45:36Z</cp:lastPrinted>
  <dcterms:created xsi:type="dcterms:W3CDTF">2012-06-11T04:45:46Z</dcterms:created>
  <dcterms:modified xsi:type="dcterms:W3CDTF">2015-09-02T06:34:02Z</dcterms:modified>
</cp:coreProperties>
</file>