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99" r:id="rId5"/>
    <p:sldId id="279" r:id="rId6"/>
    <p:sldId id="262" r:id="rId7"/>
    <p:sldId id="263" r:id="rId8"/>
    <p:sldId id="297" r:id="rId9"/>
    <p:sldId id="296" r:id="rId10"/>
    <p:sldId id="293" r:id="rId11"/>
    <p:sldId id="265" r:id="rId12"/>
    <p:sldId id="268" r:id="rId13"/>
    <p:sldId id="270" r:id="rId14"/>
    <p:sldId id="295" r:id="rId15"/>
    <p:sldId id="269" r:id="rId16"/>
    <p:sldId id="294" r:id="rId17"/>
    <p:sldId id="292" r:id="rId18"/>
    <p:sldId id="275" r:id="rId19"/>
    <p:sldId id="281" r:id="rId20"/>
    <p:sldId id="285" r:id="rId21"/>
    <p:sldId id="284" r:id="rId22"/>
    <p:sldId id="286" r:id="rId23"/>
    <p:sldId id="288" r:id="rId24"/>
    <p:sldId id="283" r:id="rId25"/>
    <p:sldId id="289" r:id="rId26"/>
    <p:sldId id="291" r:id="rId27"/>
    <p:sldId id="274" r:id="rId28"/>
    <p:sldId id="27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99"/>
    <a:srgbClr val="FFFF66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1422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BE2E2C-05A1-452C-9B1B-CEFE9CFF146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62A12CC-A475-429F-A391-25E8070A32BA}">
      <dgm:prSet phldrT="[Текст]" phldr="1"/>
      <dgm:spPr/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80C529-05D6-4864-875A-E1D6BF42EEA8}" type="parTrans" cxnId="{B5D71B55-B509-4BAA-8C16-1D7E436C97E9}">
      <dgm:prSet/>
      <dgm:spPr/>
      <dgm:t>
        <a:bodyPr/>
        <a:lstStyle/>
        <a:p>
          <a:endParaRPr lang="ru-RU"/>
        </a:p>
      </dgm:t>
    </dgm:pt>
    <dgm:pt modelId="{D96BF77F-A718-408C-AE3F-2329D2D58963}" type="sibTrans" cxnId="{B5D71B55-B509-4BAA-8C16-1D7E436C97E9}">
      <dgm:prSet/>
      <dgm:spPr/>
      <dgm:t>
        <a:bodyPr/>
        <a:lstStyle/>
        <a:p>
          <a:endParaRPr lang="ru-RU"/>
        </a:p>
      </dgm:t>
    </dgm:pt>
    <dgm:pt modelId="{89A70E94-5E86-450C-BB75-FDE8369EF613}">
      <dgm:prSet phldrT="[Текст]"/>
      <dgm:spPr/>
      <dgm:t>
        <a:bodyPr/>
        <a:lstStyle/>
        <a:p>
          <a:r>
            <a:rPr lang="ru-RU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Физическая география Казахстана</a:t>
          </a:r>
          <a:endParaRPr lang="ru-RU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DBFD09C-044E-4D38-80C6-84688A053CA0}" type="parTrans" cxnId="{53AF8D0E-7853-4835-A687-DC8BEC86542D}">
      <dgm:prSet/>
      <dgm:spPr/>
      <dgm:t>
        <a:bodyPr/>
        <a:lstStyle/>
        <a:p>
          <a:endParaRPr lang="ru-RU"/>
        </a:p>
      </dgm:t>
    </dgm:pt>
    <dgm:pt modelId="{B1DA54AB-F92A-4976-B798-D7DA682010E2}" type="sibTrans" cxnId="{53AF8D0E-7853-4835-A687-DC8BEC86542D}">
      <dgm:prSet/>
      <dgm:spPr/>
      <dgm:t>
        <a:bodyPr/>
        <a:lstStyle/>
        <a:p>
          <a:endParaRPr lang="ru-RU"/>
        </a:p>
      </dgm:t>
    </dgm:pt>
    <dgm:pt modelId="{2856DBCA-9B8E-4982-B49B-2B452E95BCE0}">
      <dgm:prSet phldrT="[Текст]"/>
      <dgm:spPr/>
      <dgm:t>
        <a:bodyPr/>
        <a:lstStyle/>
        <a:p>
          <a:endParaRPr lang="ru-RU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8426A0-CD44-4EBC-BC3D-556194D87510}" type="parTrans" cxnId="{2426A65C-4BE8-493D-BB9D-CAF1A536E90C}">
      <dgm:prSet/>
      <dgm:spPr/>
      <dgm:t>
        <a:bodyPr/>
        <a:lstStyle/>
        <a:p>
          <a:endParaRPr lang="ru-RU"/>
        </a:p>
      </dgm:t>
    </dgm:pt>
    <dgm:pt modelId="{5B5E6C55-469F-42EE-AC2F-68C6C7F24A67}" type="sibTrans" cxnId="{2426A65C-4BE8-493D-BB9D-CAF1A536E90C}">
      <dgm:prSet/>
      <dgm:spPr/>
      <dgm:t>
        <a:bodyPr/>
        <a:lstStyle/>
        <a:p>
          <a:endParaRPr lang="ru-RU"/>
        </a:p>
      </dgm:t>
    </dgm:pt>
    <dgm:pt modelId="{1E39D231-24AF-4C86-9A18-0BEA4BBD8DD3}">
      <dgm:prSet phldrT="[Текст]"/>
      <dgm:spPr/>
      <dgm:t>
        <a:bodyPr/>
        <a:lstStyle/>
        <a:p>
          <a:r>
            <a:rPr lang="ru-RU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Социальная география Казахстана</a:t>
          </a:r>
          <a:endParaRPr lang="ru-RU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A304633-5801-4286-B0D0-1DCBC746089C}" type="parTrans" cxnId="{E751B212-C668-4038-B012-DAEAFAF4F755}">
      <dgm:prSet/>
      <dgm:spPr/>
      <dgm:t>
        <a:bodyPr/>
        <a:lstStyle/>
        <a:p>
          <a:endParaRPr lang="ru-RU"/>
        </a:p>
      </dgm:t>
    </dgm:pt>
    <dgm:pt modelId="{0BA63CB8-4103-4C82-B0EC-F87A3B71DDEE}" type="sibTrans" cxnId="{E751B212-C668-4038-B012-DAEAFAF4F755}">
      <dgm:prSet/>
      <dgm:spPr/>
      <dgm:t>
        <a:bodyPr/>
        <a:lstStyle/>
        <a:p>
          <a:endParaRPr lang="ru-RU"/>
        </a:p>
      </dgm:t>
    </dgm:pt>
    <dgm:pt modelId="{04BB86D1-7CAA-4298-9BF7-F338DEAF5456}">
      <dgm:prSet/>
      <dgm:spPr/>
      <dgm:t>
        <a:bodyPr/>
        <a:lstStyle/>
        <a:p>
          <a:r>
            <a:rPr lang="ru-RU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Экономическая география Казахстана</a:t>
          </a:r>
          <a:endParaRPr lang="ru-RU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EACB35-5B5E-4347-B1A0-6E66367D3FBA}" type="parTrans" cxnId="{3AAC7EF9-CA59-4C98-9E1D-C7A15FF4263A}">
      <dgm:prSet/>
      <dgm:spPr/>
      <dgm:t>
        <a:bodyPr/>
        <a:lstStyle/>
        <a:p>
          <a:endParaRPr lang="ru-RU"/>
        </a:p>
      </dgm:t>
    </dgm:pt>
    <dgm:pt modelId="{8793D546-C1A7-48AD-9BCA-C8C53AC73589}" type="sibTrans" cxnId="{3AAC7EF9-CA59-4C98-9E1D-C7A15FF4263A}">
      <dgm:prSet/>
      <dgm:spPr/>
      <dgm:t>
        <a:bodyPr/>
        <a:lstStyle/>
        <a:p>
          <a:endParaRPr lang="ru-RU"/>
        </a:p>
      </dgm:t>
    </dgm:pt>
    <dgm:pt modelId="{87D51E89-C70A-473E-9D8F-26DFAB68DFA4}">
      <dgm:prSet phldrT="[Текст]" phldr="1"/>
      <dgm:spPr/>
      <dgm:t>
        <a:bodyPr/>
        <a:lstStyle/>
        <a:p>
          <a:endParaRPr lang="ru-RU" b="1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B37ABB-9EBD-43B7-AD0E-6425289CECCC}" type="sibTrans" cxnId="{1004BB06-457D-4BBB-B903-5883164551BC}">
      <dgm:prSet/>
      <dgm:spPr/>
      <dgm:t>
        <a:bodyPr/>
        <a:lstStyle/>
        <a:p>
          <a:endParaRPr lang="ru-RU"/>
        </a:p>
      </dgm:t>
    </dgm:pt>
    <dgm:pt modelId="{4430AE56-E82C-44DE-9DE8-D909EE2DBD9F}" type="parTrans" cxnId="{1004BB06-457D-4BBB-B903-5883164551BC}">
      <dgm:prSet/>
      <dgm:spPr/>
      <dgm:t>
        <a:bodyPr/>
        <a:lstStyle/>
        <a:p>
          <a:endParaRPr lang="ru-RU"/>
        </a:p>
      </dgm:t>
    </dgm:pt>
    <dgm:pt modelId="{934C88B2-7D95-41A2-8FFC-F8349B450238}" type="pres">
      <dgm:prSet presAssocID="{D8BE2E2C-05A1-452C-9B1B-CEFE9CFF146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7F3019-2A3E-4620-99CE-B0F2F68A2EE8}" type="pres">
      <dgm:prSet presAssocID="{662A12CC-A475-429F-A391-25E8070A32BA}" presName="composite" presStyleCnt="0"/>
      <dgm:spPr/>
    </dgm:pt>
    <dgm:pt modelId="{DB529C4A-BA80-491A-8823-B8FB35E4BE14}" type="pres">
      <dgm:prSet presAssocID="{662A12CC-A475-429F-A391-25E8070A32B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F5CB28-8736-4213-81C8-252B5B7A6A46}" type="pres">
      <dgm:prSet presAssocID="{662A12CC-A475-429F-A391-25E8070A32B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7E71AF-4237-4E45-A1F8-317C8078E0CE}" type="pres">
      <dgm:prSet presAssocID="{D96BF77F-A718-408C-AE3F-2329D2D58963}" presName="sp" presStyleCnt="0"/>
      <dgm:spPr/>
    </dgm:pt>
    <dgm:pt modelId="{1C16E7F8-F39D-4805-882E-FAAB5052FE0A}" type="pres">
      <dgm:prSet presAssocID="{2856DBCA-9B8E-4982-B49B-2B452E95BCE0}" presName="composite" presStyleCnt="0"/>
      <dgm:spPr/>
    </dgm:pt>
    <dgm:pt modelId="{9990CF33-0892-4C2D-8991-3A9711CE780E}" type="pres">
      <dgm:prSet presAssocID="{2856DBCA-9B8E-4982-B49B-2B452E95BCE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0E6A95-C561-4B74-9C57-DA8C77599BDB}" type="pres">
      <dgm:prSet presAssocID="{2856DBCA-9B8E-4982-B49B-2B452E95BCE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E8D520-05E0-46DA-BB9D-828CE90FDB0C}" type="pres">
      <dgm:prSet presAssocID="{5B5E6C55-469F-42EE-AC2F-68C6C7F24A67}" presName="sp" presStyleCnt="0"/>
      <dgm:spPr/>
    </dgm:pt>
    <dgm:pt modelId="{A7662B39-6E0B-4069-AD8A-C45600A948F0}" type="pres">
      <dgm:prSet presAssocID="{87D51E89-C70A-473E-9D8F-26DFAB68DFA4}" presName="composite" presStyleCnt="0"/>
      <dgm:spPr/>
    </dgm:pt>
    <dgm:pt modelId="{9DE58F42-9BEF-4D1C-8C22-78456D83C449}" type="pres">
      <dgm:prSet presAssocID="{87D51E89-C70A-473E-9D8F-26DFAB68DFA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16FD96-E0DD-4AE3-9700-A4B9A1B4E900}" type="pres">
      <dgm:prSet presAssocID="{87D51E89-C70A-473E-9D8F-26DFAB68DFA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D71B55-B509-4BAA-8C16-1D7E436C97E9}" srcId="{D8BE2E2C-05A1-452C-9B1B-CEFE9CFF1469}" destId="{662A12CC-A475-429F-A391-25E8070A32BA}" srcOrd="0" destOrd="0" parTransId="{8180C529-05D6-4864-875A-E1D6BF42EEA8}" sibTransId="{D96BF77F-A718-408C-AE3F-2329D2D58963}"/>
    <dgm:cxn modelId="{0B1C1036-1C13-4AFD-8591-806698E9F743}" type="presOf" srcId="{1E39D231-24AF-4C86-9A18-0BEA4BBD8DD3}" destId="{0C16FD96-E0DD-4AE3-9700-A4B9A1B4E900}" srcOrd="0" destOrd="0" presId="urn:microsoft.com/office/officeart/2005/8/layout/chevron2"/>
    <dgm:cxn modelId="{3AAC7EF9-CA59-4C98-9E1D-C7A15FF4263A}" srcId="{2856DBCA-9B8E-4982-B49B-2B452E95BCE0}" destId="{04BB86D1-7CAA-4298-9BF7-F338DEAF5456}" srcOrd="0" destOrd="0" parTransId="{30EACB35-5B5E-4347-B1A0-6E66367D3FBA}" sibTransId="{8793D546-C1A7-48AD-9BCA-C8C53AC73589}"/>
    <dgm:cxn modelId="{2426A65C-4BE8-493D-BB9D-CAF1A536E90C}" srcId="{D8BE2E2C-05A1-452C-9B1B-CEFE9CFF1469}" destId="{2856DBCA-9B8E-4982-B49B-2B452E95BCE0}" srcOrd="1" destOrd="0" parTransId="{CB8426A0-CD44-4EBC-BC3D-556194D87510}" sibTransId="{5B5E6C55-469F-42EE-AC2F-68C6C7F24A67}"/>
    <dgm:cxn modelId="{6470FD0F-E928-44DD-BC21-10D8120C3A67}" type="presOf" srcId="{D8BE2E2C-05A1-452C-9B1B-CEFE9CFF1469}" destId="{934C88B2-7D95-41A2-8FFC-F8349B450238}" srcOrd="0" destOrd="0" presId="urn:microsoft.com/office/officeart/2005/8/layout/chevron2"/>
    <dgm:cxn modelId="{82D87427-0B42-4011-9642-2265F208DE37}" type="presOf" srcId="{89A70E94-5E86-450C-BB75-FDE8369EF613}" destId="{3FF5CB28-8736-4213-81C8-252B5B7A6A46}" srcOrd="0" destOrd="0" presId="urn:microsoft.com/office/officeart/2005/8/layout/chevron2"/>
    <dgm:cxn modelId="{31E1640B-66A3-46E1-9EA1-927C953EFC7D}" type="presOf" srcId="{2856DBCA-9B8E-4982-B49B-2B452E95BCE0}" destId="{9990CF33-0892-4C2D-8991-3A9711CE780E}" srcOrd="0" destOrd="0" presId="urn:microsoft.com/office/officeart/2005/8/layout/chevron2"/>
    <dgm:cxn modelId="{53AF8D0E-7853-4835-A687-DC8BEC86542D}" srcId="{662A12CC-A475-429F-A391-25E8070A32BA}" destId="{89A70E94-5E86-450C-BB75-FDE8369EF613}" srcOrd="0" destOrd="0" parTransId="{9DBFD09C-044E-4D38-80C6-84688A053CA0}" sibTransId="{B1DA54AB-F92A-4976-B798-D7DA682010E2}"/>
    <dgm:cxn modelId="{E751B212-C668-4038-B012-DAEAFAF4F755}" srcId="{87D51E89-C70A-473E-9D8F-26DFAB68DFA4}" destId="{1E39D231-24AF-4C86-9A18-0BEA4BBD8DD3}" srcOrd="0" destOrd="0" parTransId="{7A304633-5801-4286-B0D0-1DCBC746089C}" sibTransId="{0BA63CB8-4103-4C82-B0EC-F87A3B71DDEE}"/>
    <dgm:cxn modelId="{1004BB06-457D-4BBB-B903-5883164551BC}" srcId="{D8BE2E2C-05A1-452C-9B1B-CEFE9CFF1469}" destId="{87D51E89-C70A-473E-9D8F-26DFAB68DFA4}" srcOrd="2" destOrd="0" parTransId="{4430AE56-E82C-44DE-9DE8-D909EE2DBD9F}" sibTransId="{EAB37ABB-9EBD-43B7-AD0E-6425289CECCC}"/>
    <dgm:cxn modelId="{3605948F-BC72-419D-8F43-7909E552C34B}" type="presOf" srcId="{662A12CC-A475-429F-A391-25E8070A32BA}" destId="{DB529C4A-BA80-491A-8823-B8FB35E4BE14}" srcOrd="0" destOrd="0" presId="urn:microsoft.com/office/officeart/2005/8/layout/chevron2"/>
    <dgm:cxn modelId="{D62C45A5-DAF6-40C5-BB72-78A48FD1C307}" type="presOf" srcId="{87D51E89-C70A-473E-9D8F-26DFAB68DFA4}" destId="{9DE58F42-9BEF-4D1C-8C22-78456D83C449}" srcOrd="0" destOrd="0" presId="urn:microsoft.com/office/officeart/2005/8/layout/chevron2"/>
    <dgm:cxn modelId="{302E625D-12E6-4D97-842E-E0565D25B5D3}" type="presOf" srcId="{04BB86D1-7CAA-4298-9BF7-F338DEAF5456}" destId="{BB0E6A95-C561-4B74-9C57-DA8C77599BDB}" srcOrd="0" destOrd="0" presId="urn:microsoft.com/office/officeart/2005/8/layout/chevron2"/>
    <dgm:cxn modelId="{A13063F7-248E-4B79-A4C7-058B96F59F6D}" type="presParOf" srcId="{934C88B2-7D95-41A2-8FFC-F8349B450238}" destId="{C57F3019-2A3E-4620-99CE-B0F2F68A2EE8}" srcOrd="0" destOrd="0" presId="urn:microsoft.com/office/officeart/2005/8/layout/chevron2"/>
    <dgm:cxn modelId="{4C425D1C-44D6-4DDE-B8C2-A2B614A370AF}" type="presParOf" srcId="{C57F3019-2A3E-4620-99CE-B0F2F68A2EE8}" destId="{DB529C4A-BA80-491A-8823-B8FB35E4BE14}" srcOrd="0" destOrd="0" presId="urn:microsoft.com/office/officeart/2005/8/layout/chevron2"/>
    <dgm:cxn modelId="{FEAAA519-A7A8-46C6-96BC-F938DB6F8E33}" type="presParOf" srcId="{C57F3019-2A3E-4620-99CE-B0F2F68A2EE8}" destId="{3FF5CB28-8736-4213-81C8-252B5B7A6A46}" srcOrd="1" destOrd="0" presId="urn:microsoft.com/office/officeart/2005/8/layout/chevron2"/>
    <dgm:cxn modelId="{589524A7-13C7-49D9-8B30-E1A1C9DD3D0C}" type="presParOf" srcId="{934C88B2-7D95-41A2-8FFC-F8349B450238}" destId="{847E71AF-4237-4E45-A1F8-317C8078E0CE}" srcOrd="1" destOrd="0" presId="urn:microsoft.com/office/officeart/2005/8/layout/chevron2"/>
    <dgm:cxn modelId="{7DDD96CC-FB6C-47E6-852C-D0393C9152E4}" type="presParOf" srcId="{934C88B2-7D95-41A2-8FFC-F8349B450238}" destId="{1C16E7F8-F39D-4805-882E-FAAB5052FE0A}" srcOrd="2" destOrd="0" presId="urn:microsoft.com/office/officeart/2005/8/layout/chevron2"/>
    <dgm:cxn modelId="{E6632368-B114-424F-8053-C69DCA570353}" type="presParOf" srcId="{1C16E7F8-F39D-4805-882E-FAAB5052FE0A}" destId="{9990CF33-0892-4C2D-8991-3A9711CE780E}" srcOrd="0" destOrd="0" presId="urn:microsoft.com/office/officeart/2005/8/layout/chevron2"/>
    <dgm:cxn modelId="{A4FF259C-3851-422D-A037-1B4CE86C91D5}" type="presParOf" srcId="{1C16E7F8-F39D-4805-882E-FAAB5052FE0A}" destId="{BB0E6A95-C561-4B74-9C57-DA8C77599BDB}" srcOrd="1" destOrd="0" presId="urn:microsoft.com/office/officeart/2005/8/layout/chevron2"/>
    <dgm:cxn modelId="{E9E533D4-2E42-448D-AF83-FC125FA3C1B5}" type="presParOf" srcId="{934C88B2-7D95-41A2-8FFC-F8349B450238}" destId="{82E8D520-05E0-46DA-BB9D-828CE90FDB0C}" srcOrd="3" destOrd="0" presId="urn:microsoft.com/office/officeart/2005/8/layout/chevron2"/>
    <dgm:cxn modelId="{6A74165D-6FB7-4359-AF0E-580E6B454FE3}" type="presParOf" srcId="{934C88B2-7D95-41A2-8FFC-F8349B450238}" destId="{A7662B39-6E0B-4069-AD8A-C45600A948F0}" srcOrd="4" destOrd="0" presId="urn:microsoft.com/office/officeart/2005/8/layout/chevron2"/>
    <dgm:cxn modelId="{028D09EB-6E9D-4E4C-8D00-1F3ACC1AAAD9}" type="presParOf" srcId="{A7662B39-6E0B-4069-AD8A-C45600A948F0}" destId="{9DE58F42-9BEF-4D1C-8C22-78456D83C449}" srcOrd="0" destOrd="0" presId="urn:microsoft.com/office/officeart/2005/8/layout/chevron2"/>
    <dgm:cxn modelId="{83226895-3E8C-4163-953E-8D533C47CB43}" type="presParOf" srcId="{A7662B39-6E0B-4069-AD8A-C45600A948F0}" destId="{0C16FD96-E0DD-4AE3-9700-A4B9A1B4E90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D1F706-3F26-402E-AD1C-DF069500DFB8}" type="doc">
      <dgm:prSet loTypeId="urn:microsoft.com/office/officeart/2005/8/layout/radial4" loCatId="relationship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B1642145-3903-47B0-BFB9-2F732E055F62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Социальная и экономическая география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5C76EC7-50A8-4FE1-A119-6D9EEB54CFC6}" type="parTrans" cxnId="{6D69CF4A-AECB-4400-89B7-2320CC044E8F}">
      <dgm:prSet/>
      <dgm:spPr/>
      <dgm:t>
        <a:bodyPr/>
        <a:lstStyle/>
        <a:p>
          <a:endParaRPr lang="ru-RU"/>
        </a:p>
      </dgm:t>
    </dgm:pt>
    <dgm:pt modelId="{4A0B4110-1C0E-42EC-82E2-D0BEAE74B734}" type="sibTrans" cxnId="{6D69CF4A-AECB-4400-89B7-2320CC044E8F}">
      <dgm:prSet/>
      <dgm:spPr/>
      <dgm:t>
        <a:bodyPr/>
        <a:lstStyle/>
        <a:p>
          <a:endParaRPr lang="ru-RU"/>
        </a:p>
      </dgm:t>
    </dgm:pt>
    <dgm:pt modelId="{EEA5B921-328C-47D3-BBA1-7982F1FA6947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Экология и охрана окружающей среды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FA9DB16-8B6C-44F1-9B32-7BDB8B4156D0}" type="sibTrans" cxnId="{3EE0199E-695F-423F-BA87-5D6752CDE8AA}">
      <dgm:prSet/>
      <dgm:spPr/>
      <dgm:t>
        <a:bodyPr/>
        <a:lstStyle/>
        <a:p>
          <a:endParaRPr lang="ru-RU"/>
        </a:p>
      </dgm:t>
    </dgm:pt>
    <dgm:pt modelId="{F3FD8C90-1D7B-4D25-8E08-52CE4795CA9C}" type="parTrans" cxnId="{3EE0199E-695F-423F-BA87-5D6752CDE8AA}">
      <dgm:prSet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endParaRPr lang="ru-RU"/>
        </a:p>
      </dgm:t>
    </dgm:pt>
    <dgm:pt modelId="{9B914E85-B8C8-4B06-9E95-6BE275933852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Математика, информатика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CF2B50-E80B-48E7-9B17-A72703A004C5}" type="sibTrans" cxnId="{CD49E0CE-3240-4B2C-B6B6-68B3F26DCC49}">
      <dgm:prSet/>
      <dgm:spPr/>
      <dgm:t>
        <a:bodyPr/>
        <a:lstStyle/>
        <a:p>
          <a:endParaRPr lang="ru-RU"/>
        </a:p>
      </dgm:t>
    </dgm:pt>
    <dgm:pt modelId="{CCFCF51A-3462-4FD9-9D69-D976540A116B}" type="parTrans" cxnId="{CD49E0CE-3240-4B2C-B6B6-68B3F26DCC49}">
      <dgm:prSet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endParaRPr lang="ru-RU"/>
        </a:p>
      </dgm:t>
    </dgm:pt>
    <dgm:pt modelId="{562BAD80-7AD9-408E-A128-5EBA036B8ADB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Физическая география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B21225-41BE-446B-8BB1-1021AA0762A8}" type="sibTrans" cxnId="{FB9CF863-5504-4D75-AE6B-01E37A0146DF}">
      <dgm:prSet/>
      <dgm:spPr/>
      <dgm:t>
        <a:bodyPr/>
        <a:lstStyle/>
        <a:p>
          <a:endParaRPr lang="ru-RU"/>
        </a:p>
      </dgm:t>
    </dgm:pt>
    <dgm:pt modelId="{E62CC3A8-9E0D-4FCD-8945-E8E4DD52C1CA}" type="parTrans" cxnId="{FB9CF863-5504-4D75-AE6B-01E37A0146DF}">
      <dgm:prSet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endParaRPr lang="ru-RU"/>
        </a:p>
      </dgm:t>
    </dgm:pt>
    <dgm:pt modelId="{89DE830C-557A-4A62-BDCF-63D34373BAC1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Экономика и экономические науки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54DEF90-DBDC-454D-A04E-D89A8FB7D5A5}" type="sibTrans" cxnId="{BB6396ED-4328-42AA-9CBC-CA8C20FBAC51}">
      <dgm:prSet/>
      <dgm:spPr/>
      <dgm:t>
        <a:bodyPr/>
        <a:lstStyle/>
        <a:p>
          <a:endParaRPr lang="ru-RU"/>
        </a:p>
      </dgm:t>
    </dgm:pt>
    <dgm:pt modelId="{C1CD0144-8406-465B-A8B0-2A1F00F23D36}" type="parTrans" cxnId="{BB6396ED-4328-42AA-9CBC-CA8C20FBAC51}">
      <dgm:prSet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endParaRPr lang="ru-RU"/>
        </a:p>
      </dgm:t>
    </dgm:pt>
    <dgm:pt modelId="{083AE6D4-E16B-4DBC-B8AC-522D10DBF2B3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История и общественные науки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1B5066-2A6D-4613-B42D-8795B62A30BB}" type="sibTrans" cxnId="{0D5898E7-90D7-480C-B167-4632367A887D}">
      <dgm:prSet/>
      <dgm:spPr/>
      <dgm:t>
        <a:bodyPr/>
        <a:lstStyle/>
        <a:p>
          <a:endParaRPr lang="ru-RU"/>
        </a:p>
      </dgm:t>
    </dgm:pt>
    <dgm:pt modelId="{E77AD30A-0A29-491C-82C9-AE1746C19B59}" type="parTrans" cxnId="{0D5898E7-90D7-480C-B167-4632367A887D}">
      <dgm:prSet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endParaRPr lang="ru-RU"/>
        </a:p>
      </dgm:t>
    </dgm:pt>
    <dgm:pt modelId="{3DCDC075-6C81-466C-B5B0-53F184EF40A7}" type="pres">
      <dgm:prSet presAssocID="{A4D1F706-3F26-402E-AD1C-DF069500DFB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AA6D72-C8CC-45DD-96C2-05763297ABAB}" type="pres">
      <dgm:prSet presAssocID="{B1642145-3903-47B0-BFB9-2F732E055F62}" presName="centerShape" presStyleLbl="node0" presStyleIdx="0" presStyleCnt="1" custScaleX="160711" custLinFactNeighborX="-1025" custLinFactNeighborY="-102"/>
      <dgm:spPr/>
      <dgm:t>
        <a:bodyPr/>
        <a:lstStyle/>
        <a:p>
          <a:endParaRPr lang="ru-RU"/>
        </a:p>
      </dgm:t>
    </dgm:pt>
    <dgm:pt modelId="{0E0110B3-CD9F-4CDD-B2C7-706E117E48A6}" type="pres">
      <dgm:prSet presAssocID="{E77AD30A-0A29-491C-82C9-AE1746C19B59}" presName="parTrans" presStyleLbl="bgSibTrans2D1" presStyleIdx="0" presStyleCnt="5" custLinFactNeighborX="17173" custLinFactNeighborY="-522"/>
      <dgm:spPr/>
      <dgm:t>
        <a:bodyPr/>
        <a:lstStyle/>
        <a:p>
          <a:endParaRPr lang="ru-RU"/>
        </a:p>
      </dgm:t>
    </dgm:pt>
    <dgm:pt modelId="{D96F42DB-AE2C-4C8D-B2B0-BBC42F2AEB01}" type="pres">
      <dgm:prSet presAssocID="{083AE6D4-E16B-4DBC-B8AC-522D10DBF2B3}" presName="node" presStyleLbl="node1" presStyleIdx="0" presStyleCnt="5" custScaleX="124758" custRadScaleRad="111143" custRadScaleInc="-3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CC3B60-D48C-4C0B-B210-FF177066E63C}" type="pres">
      <dgm:prSet presAssocID="{C1CD0144-8406-465B-A8B0-2A1F00F23D36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8E4412D7-3F17-454B-8078-187B5EF9104E}" type="pres">
      <dgm:prSet presAssocID="{89DE830C-557A-4A62-BDCF-63D34373BAC1}" presName="node" presStyleLbl="node1" presStyleIdx="1" presStyleCnt="5" custScaleX="124758" custRadScaleRad="119929" custRadScaleInc="-19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6C8B8B-69F9-423A-977D-BA77D72CC540}" type="pres">
      <dgm:prSet presAssocID="{E62CC3A8-9E0D-4FCD-8945-E8E4DD52C1CA}" presName="parTrans" presStyleLbl="bgSibTrans2D1" presStyleIdx="2" presStyleCnt="5" custAng="21586302"/>
      <dgm:spPr/>
      <dgm:t>
        <a:bodyPr/>
        <a:lstStyle/>
        <a:p>
          <a:endParaRPr lang="ru-RU"/>
        </a:p>
      </dgm:t>
    </dgm:pt>
    <dgm:pt modelId="{DA84CB6A-C866-4820-9A41-D9E14AD115FB}" type="pres">
      <dgm:prSet presAssocID="{562BAD80-7AD9-408E-A128-5EBA036B8ADB}" presName="node" presStyleLbl="node1" presStyleIdx="2" presStyleCnt="5" custScaleX="129828" custRadScaleRad="98899" custRadScaleInc="82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294030-FA5B-4604-9753-F6F4AA46C8EF}" type="pres">
      <dgm:prSet presAssocID="{CCFCF51A-3462-4FD9-9D69-D976540A116B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B219C8AF-7AAA-4C00-8AD6-D4F258170FAC}" type="pres">
      <dgm:prSet presAssocID="{9B914E85-B8C8-4B06-9E95-6BE275933852}" presName="node" presStyleLbl="node1" presStyleIdx="3" presStyleCnt="5" custScaleX="124758" custRadScaleRad="127983" custRadScaleInc="249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D3C30-F187-4B15-8F56-1BA3D34EB8D9}" type="pres">
      <dgm:prSet presAssocID="{F3FD8C90-1D7B-4D25-8E08-52CE4795CA9C}" presName="parTrans" presStyleLbl="bgSibTrans2D1" presStyleIdx="4" presStyleCnt="5" custLinFactNeighborX="-13800" custLinFactNeighborY="-4704"/>
      <dgm:spPr/>
      <dgm:t>
        <a:bodyPr/>
        <a:lstStyle/>
        <a:p>
          <a:endParaRPr lang="ru-RU"/>
        </a:p>
      </dgm:t>
    </dgm:pt>
    <dgm:pt modelId="{7C5E1879-E09E-4095-9F9C-29001BBB410D}" type="pres">
      <dgm:prSet presAssocID="{EEA5B921-328C-47D3-BBA1-7982F1FA6947}" presName="node" presStyleLbl="node1" presStyleIdx="4" presStyleCnt="5" custScaleX="124758" custRadScaleRad="110443" custRadScaleInc="40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49E0CE-3240-4B2C-B6B6-68B3F26DCC49}" srcId="{B1642145-3903-47B0-BFB9-2F732E055F62}" destId="{9B914E85-B8C8-4B06-9E95-6BE275933852}" srcOrd="3" destOrd="0" parTransId="{CCFCF51A-3462-4FD9-9D69-D976540A116B}" sibTransId="{13CF2B50-E80B-48E7-9B17-A72703A004C5}"/>
    <dgm:cxn modelId="{57490A52-F822-4CC9-86DD-F0A1011881E6}" type="presOf" srcId="{C1CD0144-8406-465B-A8B0-2A1F00F23D36}" destId="{11CC3B60-D48C-4C0B-B210-FF177066E63C}" srcOrd="0" destOrd="0" presId="urn:microsoft.com/office/officeart/2005/8/layout/radial4"/>
    <dgm:cxn modelId="{0D5898E7-90D7-480C-B167-4632367A887D}" srcId="{B1642145-3903-47B0-BFB9-2F732E055F62}" destId="{083AE6D4-E16B-4DBC-B8AC-522D10DBF2B3}" srcOrd="0" destOrd="0" parTransId="{E77AD30A-0A29-491C-82C9-AE1746C19B59}" sibTransId="{2A1B5066-2A6D-4613-B42D-8795B62A30BB}"/>
    <dgm:cxn modelId="{6B0A606D-81DA-4646-90B9-B6F0DFA37AB7}" type="presOf" srcId="{A4D1F706-3F26-402E-AD1C-DF069500DFB8}" destId="{3DCDC075-6C81-466C-B5B0-53F184EF40A7}" srcOrd="0" destOrd="0" presId="urn:microsoft.com/office/officeart/2005/8/layout/radial4"/>
    <dgm:cxn modelId="{DBED865B-71F9-4D18-B349-A6664798688F}" type="presOf" srcId="{EEA5B921-328C-47D3-BBA1-7982F1FA6947}" destId="{7C5E1879-E09E-4095-9F9C-29001BBB410D}" srcOrd="0" destOrd="0" presId="urn:microsoft.com/office/officeart/2005/8/layout/radial4"/>
    <dgm:cxn modelId="{DAAFBB0C-1974-449D-99C2-15D0C4136E40}" type="presOf" srcId="{E62CC3A8-9E0D-4FCD-8945-E8E4DD52C1CA}" destId="{066C8B8B-69F9-423A-977D-BA77D72CC540}" srcOrd="0" destOrd="0" presId="urn:microsoft.com/office/officeart/2005/8/layout/radial4"/>
    <dgm:cxn modelId="{11026608-29E4-42F8-B08F-35B39FB2151E}" type="presOf" srcId="{89DE830C-557A-4A62-BDCF-63D34373BAC1}" destId="{8E4412D7-3F17-454B-8078-187B5EF9104E}" srcOrd="0" destOrd="0" presId="urn:microsoft.com/office/officeart/2005/8/layout/radial4"/>
    <dgm:cxn modelId="{BD177F11-C634-4FE8-8124-4DC253079BAA}" type="presOf" srcId="{F3FD8C90-1D7B-4D25-8E08-52CE4795CA9C}" destId="{1EDD3C30-F187-4B15-8F56-1BA3D34EB8D9}" srcOrd="0" destOrd="0" presId="urn:microsoft.com/office/officeart/2005/8/layout/radial4"/>
    <dgm:cxn modelId="{FC6FB69A-D98B-4EDD-998D-CBB6487062C1}" type="presOf" srcId="{083AE6D4-E16B-4DBC-B8AC-522D10DBF2B3}" destId="{D96F42DB-AE2C-4C8D-B2B0-BBC42F2AEB01}" srcOrd="0" destOrd="0" presId="urn:microsoft.com/office/officeart/2005/8/layout/radial4"/>
    <dgm:cxn modelId="{FB9CF863-5504-4D75-AE6B-01E37A0146DF}" srcId="{B1642145-3903-47B0-BFB9-2F732E055F62}" destId="{562BAD80-7AD9-408E-A128-5EBA036B8ADB}" srcOrd="2" destOrd="0" parTransId="{E62CC3A8-9E0D-4FCD-8945-E8E4DD52C1CA}" sibTransId="{F7B21225-41BE-446B-8BB1-1021AA0762A8}"/>
    <dgm:cxn modelId="{6D69CF4A-AECB-4400-89B7-2320CC044E8F}" srcId="{A4D1F706-3F26-402E-AD1C-DF069500DFB8}" destId="{B1642145-3903-47B0-BFB9-2F732E055F62}" srcOrd="0" destOrd="0" parTransId="{65C76EC7-50A8-4FE1-A119-6D9EEB54CFC6}" sibTransId="{4A0B4110-1C0E-42EC-82E2-D0BEAE74B734}"/>
    <dgm:cxn modelId="{529030CB-9A49-4B7A-A2E0-39632033667A}" type="presOf" srcId="{562BAD80-7AD9-408E-A128-5EBA036B8ADB}" destId="{DA84CB6A-C866-4820-9A41-D9E14AD115FB}" srcOrd="0" destOrd="0" presId="urn:microsoft.com/office/officeart/2005/8/layout/radial4"/>
    <dgm:cxn modelId="{09E7AC27-C944-4748-A290-B3A11692912D}" type="presOf" srcId="{B1642145-3903-47B0-BFB9-2F732E055F62}" destId="{18AA6D72-C8CC-45DD-96C2-05763297ABAB}" srcOrd="0" destOrd="0" presId="urn:microsoft.com/office/officeart/2005/8/layout/radial4"/>
    <dgm:cxn modelId="{126BAAAE-66FA-4E94-99E7-353AFF054B6D}" type="presOf" srcId="{9B914E85-B8C8-4B06-9E95-6BE275933852}" destId="{B219C8AF-7AAA-4C00-8AD6-D4F258170FAC}" srcOrd="0" destOrd="0" presId="urn:microsoft.com/office/officeart/2005/8/layout/radial4"/>
    <dgm:cxn modelId="{3EE0199E-695F-423F-BA87-5D6752CDE8AA}" srcId="{B1642145-3903-47B0-BFB9-2F732E055F62}" destId="{EEA5B921-328C-47D3-BBA1-7982F1FA6947}" srcOrd="4" destOrd="0" parTransId="{F3FD8C90-1D7B-4D25-8E08-52CE4795CA9C}" sibTransId="{2FA9DB16-8B6C-44F1-9B32-7BDB8B4156D0}"/>
    <dgm:cxn modelId="{1702FB47-4648-4DA4-A18C-402A59C3EEDB}" type="presOf" srcId="{E77AD30A-0A29-491C-82C9-AE1746C19B59}" destId="{0E0110B3-CD9F-4CDD-B2C7-706E117E48A6}" srcOrd="0" destOrd="0" presId="urn:microsoft.com/office/officeart/2005/8/layout/radial4"/>
    <dgm:cxn modelId="{267CD713-F0D8-41E3-A478-E57E2C2F190A}" type="presOf" srcId="{CCFCF51A-3462-4FD9-9D69-D976540A116B}" destId="{96294030-FA5B-4604-9753-F6F4AA46C8EF}" srcOrd="0" destOrd="0" presId="urn:microsoft.com/office/officeart/2005/8/layout/radial4"/>
    <dgm:cxn modelId="{BB6396ED-4328-42AA-9CBC-CA8C20FBAC51}" srcId="{B1642145-3903-47B0-BFB9-2F732E055F62}" destId="{89DE830C-557A-4A62-BDCF-63D34373BAC1}" srcOrd="1" destOrd="0" parTransId="{C1CD0144-8406-465B-A8B0-2A1F00F23D36}" sibTransId="{B54DEF90-DBDC-454D-A04E-D89A8FB7D5A5}"/>
    <dgm:cxn modelId="{F55CB44C-5280-4509-93DC-9FF6C7DAA0A2}" type="presParOf" srcId="{3DCDC075-6C81-466C-B5B0-53F184EF40A7}" destId="{18AA6D72-C8CC-45DD-96C2-05763297ABAB}" srcOrd="0" destOrd="0" presId="urn:microsoft.com/office/officeart/2005/8/layout/radial4"/>
    <dgm:cxn modelId="{BF82121A-3DAD-4B71-88E6-BFB31D07A3E6}" type="presParOf" srcId="{3DCDC075-6C81-466C-B5B0-53F184EF40A7}" destId="{0E0110B3-CD9F-4CDD-B2C7-706E117E48A6}" srcOrd="1" destOrd="0" presId="urn:microsoft.com/office/officeart/2005/8/layout/radial4"/>
    <dgm:cxn modelId="{87A2000A-B4BD-486C-994E-2E8698D6A243}" type="presParOf" srcId="{3DCDC075-6C81-466C-B5B0-53F184EF40A7}" destId="{D96F42DB-AE2C-4C8D-B2B0-BBC42F2AEB01}" srcOrd="2" destOrd="0" presId="urn:microsoft.com/office/officeart/2005/8/layout/radial4"/>
    <dgm:cxn modelId="{E9000A87-4E10-455D-B8B3-8E1B3625F5E0}" type="presParOf" srcId="{3DCDC075-6C81-466C-B5B0-53F184EF40A7}" destId="{11CC3B60-D48C-4C0B-B210-FF177066E63C}" srcOrd="3" destOrd="0" presId="urn:microsoft.com/office/officeart/2005/8/layout/radial4"/>
    <dgm:cxn modelId="{1A480E06-1493-4BAF-A4A7-9E0516636339}" type="presParOf" srcId="{3DCDC075-6C81-466C-B5B0-53F184EF40A7}" destId="{8E4412D7-3F17-454B-8078-187B5EF9104E}" srcOrd="4" destOrd="0" presId="urn:microsoft.com/office/officeart/2005/8/layout/radial4"/>
    <dgm:cxn modelId="{CE9184AE-7FA7-4B1F-8EBE-0320DF85CBE0}" type="presParOf" srcId="{3DCDC075-6C81-466C-B5B0-53F184EF40A7}" destId="{066C8B8B-69F9-423A-977D-BA77D72CC540}" srcOrd="5" destOrd="0" presId="urn:microsoft.com/office/officeart/2005/8/layout/radial4"/>
    <dgm:cxn modelId="{2D999165-7BC6-478B-A5FF-3EAD6D3FE5AB}" type="presParOf" srcId="{3DCDC075-6C81-466C-B5B0-53F184EF40A7}" destId="{DA84CB6A-C866-4820-9A41-D9E14AD115FB}" srcOrd="6" destOrd="0" presId="urn:microsoft.com/office/officeart/2005/8/layout/radial4"/>
    <dgm:cxn modelId="{98D003D4-A903-42BE-87D5-9C6805F96CE2}" type="presParOf" srcId="{3DCDC075-6C81-466C-B5B0-53F184EF40A7}" destId="{96294030-FA5B-4604-9753-F6F4AA46C8EF}" srcOrd="7" destOrd="0" presId="urn:microsoft.com/office/officeart/2005/8/layout/radial4"/>
    <dgm:cxn modelId="{B04D7E7C-767E-4851-95AA-CA32FE486B90}" type="presParOf" srcId="{3DCDC075-6C81-466C-B5B0-53F184EF40A7}" destId="{B219C8AF-7AAA-4C00-8AD6-D4F258170FAC}" srcOrd="8" destOrd="0" presId="urn:microsoft.com/office/officeart/2005/8/layout/radial4"/>
    <dgm:cxn modelId="{C59A0F70-EE28-486B-A7D7-A7BAC9D9B2EA}" type="presParOf" srcId="{3DCDC075-6C81-466C-B5B0-53F184EF40A7}" destId="{1EDD3C30-F187-4B15-8F56-1BA3D34EB8D9}" srcOrd="9" destOrd="0" presId="urn:microsoft.com/office/officeart/2005/8/layout/radial4"/>
    <dgm:cxn modelId="{A7E14F8F-FA60-49D0-9F14-081A5C6B95CC}" type="presParOf" srcId="{3DCDC075-6C81-466C-B5B0-53F184EF40A7}" destId="{7C5E1879-E09E-4095-9F9C-29001BBB410D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529C4A-BA80-491A-8823-B8FB35E4BE14}">
      <dsp:nvSpPr>
        <dsp:cNvPr id="0" name=""/>
        <dsp:cNvSpPr/>
      </dsp:nvSpPr>
      <dsp:spPr>
        <a:xfrm rot="5400000">
          <a:off x="-245635" y="24608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" y="573596"/>
        <a:ext cx="1146297" cy="491270"/>
      </dsp:txXfrm>
    </dsp:sp>
    <dsp:sp modelId="{3FF5CB28-8736-4213-81C8-252B5B7A6A46}">
      <dsp:nvSpPr>
        <dsp:cNvPr id="0" name=""/>
        <dsp:cNvSpPr/>
      </dsp:nvSpPr>
      <dsp:spPr>
        <a:xfrm rot="5400000">
          <a:off x="4155739" y="-3008994"/>
          <a:ext cx="1064418" cy="7083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Физическая география Казахстана</a:t>
          </a:r>
          <a:endParaRPr lang="ru-RU" sz="3200" b="1" kern="1200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146298" y="52408"/>
        <a:ext cx="7031341" cy="960496"/>
      </dsp:txXfrm>
    </dsp:sp>
    <dsp:sp modelId="{9990CF33-0892-4C2D-8991-3A9711CE780E}">
      <dsp:nvSpPr>
        <dsp:cNvPr id="0" name=""/>
        <dsp:cNvSpPr/>
      </dsp:nvSpPr>
      <dsp:spPr>
        <a:xfrm rot="5400000">
          <a:off x="-245635" y="168983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b="1" kern="1200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" y="2017346"/>
        <a:ext cx="1146297" cy="491270"/>
      </dsp:txXfrm>
    </dsp:sp>
    <dsp:sp modelId="{BB0E6A95-C561-4B74-9C57-DA8C77599BDB}">
      <dsp:nvSpPr>
        <dsp:cNvPr id="0" name=""/>
        <dsp:cNvSpPr/>
      </dsp:nvSpPr>
      <dsp:spPr>
        <a:xfrm rot="5400000">
          <a:off x="4155739" y="-1565244"/>
          <a:ext cx="1064418" cy="7083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Экономическая география Казахстана</a:t>
          </a:r>
          <a:endParaRPr lang="ru-RU" sz="3200" b="1" kern="1200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146298" y="1496158"/>
        <a:ext cx="7031341" cy="960496"/>
      </dsp:txXfrm>
    </dsp:sp>
    <dsp:sp modelId="{9DE58F42-9BEF-4D1C-8C22-78456D83C449}">
      <dsp:nvSpPr>
        <dsp:cNvPr id="0" name=""/>
        <dsp:cNvSpPr/>
      </dsp:nvSpPr>
      <dsp:spPr>
        <a:xfrm rot="5400000">
          <a:off x="-245635" y="3133582"/>
          <a:ext cx="1637567" cy="11462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b="1" kern="1200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" y="3461096"/>
        <a:ext cx="1146297" cy="491270"/>
      </dsp:txXfrm>
    </dsp:sp>
    <dsp:sp modelId="{0C16FD96-E0DD-4AE3-9700-A4B9A1B4E900}">
      <dsp:nvSpPr>
        <dsp:cNvPr id="0" name=""/>
        <dsp:cNvSpPr/>
      </dsp:nvSpPr>
      <dsp:spPr>
        <a:xfrm rot="5400000">
          <a:off x="4155739" y="-121494"/>
          <a:ext cx="1064418" cy="70833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Социальная география Казахстана</a:t>
          </a:r>
          <a:endParaRPr lang="ru-RU" sz="3200" b="1" kern="1200" dirty="0">
            <a:solidFill>
              <a:srgbClr val="00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1146298" y="2939908"/>
        <a:ext cx="7031341" cy="9604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AA6D72-C8CC-45DD-96C2-05763297ABAB}">
      <dsp:nvSpPr>
        <dsp:cNvPr id="0" name=""/>
        <dsp:cNvSpPr/>
      </dsp:nvSpPr>
      <dsp:spPr>
        <a:xfrm>
          <a:off x="2976056" y="2577271"/>
          <a:ext cx="3076565" cy="1914346"/>
        </a:xfrm>
        <a:prstGeom prst="ellipse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Социальная и экономическая география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26609" y="2857620"/>
        <a:ext cx="2175459" cy="1353648"/>
      </dsp:txXfrm>
    </dsp:sp>
    <dsp:sp modelId="{0E0110B3-CD9F-4CDD-B2C7-706E117E48A6}">
      <dsp:nvSpPr>
        <dsp:cNvPr id="0" name=""/>
        <dsp:cNvSpPr/>
      </dsp:nvSpPr>
      <dsp:spPr>
        <a:xfrm rot="10784857">
          <a:off x="1694193" y="3269133"/>
          <a:ext cx="1446081" cy="545588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96F42DB-AE2C-4C8D-B2B0-BBC42F2AEB01}">
      <dsp:nvSpPr>
        <dsp:cNvPr id="0" name=""/>
        <dsp:cNvSpPr/>
      </dsp:nvSpPr>
      <dsp:spPr>
        <a:xfrm>
          <a:off x="311422" y="2820508"/>
          <a:ext cx="2268885" cy="145490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История и общественные науки</a:t>
          </a:r>
          <a:endParaRPr lang="ru-RU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4035" y="2863121"/>
        <a:ext cx="2183659" cy="1369677"/>
      </dsp:txXfrm>
    </dsp:sp>
    <dsp:sp modelId="{11CC3B60-D48C-4C0B-B210-FF177066E63C}">
      <dsp:nvSpPr>
        <dsp:cNvPr id="0" name=""/>
        <dsp:cNvSpPr/>
      </dsp:nvSpPr>
      <dsp:spPr>
        <a:xfrm rot="13102664">
          <a:off x="1692635" y="1817311"/>
          <a:ext cx="1995893" cy="545588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E4412D7-3F17-454B-8078-187B5EF9104E}">
      <dsp:nvSpPr>
        <dsp:cNvPr id="0" name=""/>
        <dsp:cNvSpPr/>
      </dsp:nvSpPr>
      <dsp:spPr>
        <a:xfrm>
          <a:off x="773814" y="743086"/>
          <a:ext cx="2268885" cy="145490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Экономика и экономические науки</a:t>
          </a:r>
          <a:endParaRPr lang="ru-RU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16427" y="785699"/>
        <a:ext cx="2183659" cy="1369677"/>
      </dsp:txXfrm>
    </dsp:sp>
    <dsp:sp modelId="{066C8B8B-69F9-423A-977D-BA77D72CC540}">
      <dsp:nvSpPr>
        <dsp:cNvPr id="0" name=""/>
        <dsp:cNvSpPr/>
      </dsp:nvSpPr>
      <dsp:spPr>
        <a:xfrm rot="16435012">
          <a:off x="3792698" y="1347442"/>
          <a:ext cx="1720738" cy="545588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A84CB6A-C866-4820-9A41-D9E14AD115FB}">
      <dsp:nvSpPr>
        <dsp:cNvPr id="0" name=""/>
        <dsp:cNvSpPr/>
      </dsp:nvSpPr>
      <dsp:spPr>
        <a:xfrm>
          <a:off x="3534713" y="34666"/>
          <a:ext cx="2361089" cy="145490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Физическая география</a:t>
          </a:r>
          <a:endParaRPr lang="ru-RU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77326" y="77279"/>
        <a:ext cx="2275863" cy="1369677"/>
      </dsp:txXfrm>
    </dsp:sp>
    <dsp:sp modelId="{96294030-FA5B-4604-9753-F6F4AA46C8EF}">
      <dsp:nvSpPr>
        <dsp:cNvPr id="0" name=""/>
        <dsp:cNvSpPr/>
      </dsp:nvSpPr>
      <dsp:spPr>
        <a:xfrm rot="19475230">
          <a:off x="5425183" y="1807683"/>
          <a:ext cx="2268230" cy="545588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219C8AF-7AAA-4C00-8AD6-D4F258170FAC}">
      <dsp:nvSpPr>
        <dsp:cNvPr id="0" name=""/>
        <dsp:cNvSpPr/>
      </dsp:nvSpPr>
      <dsp:spPr>
        <a:xfrm>
          <a:off x="6349157" y="695847"/>
          <a:ext cx="2268885" cy="145490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Математика, информатика</a:t>
          </a:r>
          <a:endParaRPr lang="ru-RU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391770" y="738460"/>
        <a:ext cx="2183659" cy="1369677"/>
      </dsp:txXfrm>
    </dsp:sp>
    <dsp:sp modelId="{1EDD3C30-F187-4B15-8F56-1BA3D34EB8D9}">
      <dsp:nvSpPr>
        <dsp:cNvPr id="0" name=""/>
        <dsp:cNvSpPr/>
      </dsp:nvSpPr>
      <dsp:spPr>
        <a:xfrm rot="92521">
          <a:off x="5928193" y="3300449"/>
          <a:ext cx="1537368" cy="545588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C5E1879-E09E-4095-9F9C-29001BBB410D}">
      <dsp:nvSpPr>
        <dsp:cNvPr id="0" name=""/>
        <dsp:cNvSpPr/>
      </dsp:nvSpPr>
      <dsp:spPr>
        <a:xfrm>
          <a:off x="6542997" y="2892142"/>
          <a:ext cx="2268885" cy="145490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Экология и охрана окружающей среды</a:t>
          </a:r>
          <a:endParaRPr lang="ru-RU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585610" y="2934755"/>
        <a:ext cx="2183659" cy="13696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2" r="9869"/>
          <a:stretch/>
        </p:blipFill>
        <p:spPr>
          <a:xfrm>
            <a:off x="0" y="0"/>
            <a:ext cx="9143999" cy="6957392"/>
          </a:xfrm>
          <a:prstGeom prst="rect">
            <a:avLst/>
          </a:prstGeom>
          <a:ln w="38100" cap="sq">
            <a:solidFill>
              <a:schemeClr val="tx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16632"/>
            <a:ext cx="1039845" cy="8640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93" y="-18256"/>
            <a:ext cx="9108468" cy="68762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0528" y="0"/>
            <a:ext cx="2112736" cy="1628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47" y="91498"/>
            <a:ext cx="1368152" cy="10527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22.jpg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atababa.kz/img/famous/1351776246.62.jpg" TargetMode="External"/><Relationship Id="rId13" Type="http://schemas.openxmlformats.org/officeDocument/2006/relationships/hyperlink" Target="http://russiancouncil.ru/common/upload/blog/images/image/irtysh/irtysh_basin.png" TargetMode="External"/><Relationship Id="rId18" Type="http://schemas.openxmlformats.org/officeDocument/2006/relationships/hyperlink" Target="http://slovarionline.ru/photos/geologicheskaya_entsiklopediya/karagandinskiy_ugolnyiy_basseyn1.jpg" TargetMode="External"/><Relationship Id="rId3" Type="http://schemas.openxmlformats.org/officeDocument/2006/relationships/hyperlink" Target="http://hameleons.com/uploads/posts/2011-09/1316587082_bezimeni-3.jpg" TargetMode="External"/><Relationship Id="rId7" Type="http://schemas.openxmlformats.org/officeDocument/2006/relationships/hyperlink" Target="http://dic.academic.ru/pictures/wiki/files/83/Saxaul-baum.JPG" TargetMode="External"/><Relationship Id="rId12" Type="http://schemas.openxmlformats.org/officeDocument/2006/relationships/hyperlink" Target="http://infokart.ru/wp-content/uploads/2009/10/kazakhstan.gif" TargetMode="External"/><Relationship Id="rId17" Type="http://schemas.openxmlformats.org/officeDocument/2006/relationships/hyperlink" Target="http://www.keden.kz/upload/userfiles/jstjs.jpg" TargetMode="External"/><Relationship Id="rId2" Type="http://schemas.openxmlformats.org/officeDocument/2006/relationships/hyperlink" Target="http://www.telegrafspb.ru/published/publicdata/B622311/attachments/SC/products_pictures/flag_kazah_enl.jpg" TargetMode="External"/><Relationship Id="rId16" Type="http://schemas.openxmlformats.org/officeDocument/2006/relationships/hyperlink" Target="http://bnews.kz/picture/640/news/73c37201dd8d152dd77ad527b315b868.jpg" TargetMode="External"/><Relationship Id="rId20" Type="http://schemas.openxmlformats.org/officeDocument/2006/relationships/hyperlink" Target="https://upload.wikimedia.org/wikipedia/commons/1/12/%D0%A0%D0%B5%D0%B3%D0%B8%D0%BE%D0%BD%D1%8B_%D0%9A%D0%B0%D0%B7%D0%B0%D1%85%D1%81%D1%82%D0%B0%D0%BD%D0%B0.sv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tvet.imgsmail.ru/download/698688cc573d198f38cd1210ee95d933_i-3141.jpg" TargetMode="External"/><Relationship Id="rId11" Type="http://schemas.openxmlformats.org/officeDocument/2006/relationships/hyperlink" Target="http://icwc-aral.uz/i/syrdarya_basin_large_r.gif" TargetMode="External"/><Relationship Id="rId5" Type="http://schemas.openxmlformats.org/officeDocument/2006/relationships/hyperlink" Target="http://econet.ru/media/10/kindeditor/image/201404/20140425081040.jpeg" TargetMode="External"/><Relationship Id="rId15" Type="http://schemas.openxmlformats.org/officeDocument/2006/relationships/hyperlink" Target="http://i.imgur.com/MeH7e.jpg" TargetMode="External"/><Relationship Id="rId10" Type="http://schemas.openxmlformats.org/officeDocument/2006/relationships/hyperlink" Target="http://ic.pics.livejournal.com/sweden_info/71347626/184043/184043_900.jpg" TargetMode="External"/><Relationship Id="rId19" Type="http://schemas.openxmlformats.org/officeDocument/2006/relationships/hyperlink" Target="http://forum.vgd.ru/file.php?fid=54258&amp;key=453112121" TargetMode="External"/><Relationship Id="rId4" Type="http://schemas.openxmlformats.org/officeDocument/2006/relationships/hyperlink" Target="http://www.economicportal.ru/img/economist/baransky.jpg" TargetMode="External"/><Relationship Id="rId9" Type="http://schemas.openxmlformats.org/officeDocument/2006/relationships/hyperlink" Target="http://dic.academic.ru/pictures/wiki/files/99/cuon.alpinus-cut.jpg" TargetMode="External"/><Relationship Id="rId14" Type="http://schemas.openxmlformats.org/officeDocument/2006/relationships/hyperlink" Target="http://900igr.net/datai/geografija/Pustyni-i-polupustyni/0004-006-Vidy-pustyn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0187"/>
            <a:ext cx="8028384" cy="3411811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ЭКОНОМИЧЕСКАЯ И СОЦИАЛЬНАЯ ГЕОГРАФИЯ КАЗАХСТАНА</a:t>
            </a:r>
            <a:endParaRPr lang="ru-RU" sz="5400" b="1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776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 «крыла» экономической и социальной  географии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915816" y="1459632"/>
            <a:ext cx="3312368" cy="146531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Экономическая и социальная география</a:t>
            </a:r>
          </a:p>
        </p:txBody>
      </p:sp>
      <p:sp>
        <p:nvSpPr>
          <p:cNvPr id="6" name="Овал 5"/>
          <p:cNvSpPr/>
          <p:nvPr/>
        </p:nvSpPr>
        <p:spPr>
          <a:xfrm>
            <a:off x="779105" y="2836236"/>
            <a:ext cx="2952328" cy="146531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Экономическая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508104" y="2809461"/>
            <a:ext cx="2948271" cy="151886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Социальная география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7584" y="4632210"/>
            <a:ext cx="3384376" cy="3240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 промышленности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27584" y="5145817"/>
            <a:ext cx="2736304" cy="3240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 с/х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03648" y="5661248"/>
            <a:ext cx="2760240" cy="3240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 транспорта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64798" y="4622592"/>
            <a:ext cx="3060340" cy="3240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 населения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50420" y="5145817"/>
            <a:ext cx="2863637" cy="67744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 сферы 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обслуживания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58188" y="6030334"/>
            <a:ext cx="2666950" cy="3240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 отдыха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7" name="Прямая со стрелкой 16"/>
          <p:cNvCxnSpPr>
            <a:stCxn id="5" idx="4"/>
            <a:endCxn id="6" idx="6"/>
          </p:cNvCxnSpPr>
          <p:nvPr/>
        </p:nvCxnSpPr>
        <p:spPr>
          <a:xfrm flipH="1">
            <a:off x="3731433" y="2924944"/>
            <a:ext cx="840567" cy="6439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5" idx="4"/>
            <a:endCxn id="7" idx="2"/>
          </p:cNvCxnSpPr>
          <p:nvPr/>
        </p:nvCxnSpPr>
        <p:spPr>
          <a:xfrm>
            <a:off x="4572000" y="2924944"/>
            <a:ext cx="936104" cy="6439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6" idx="2"/>
          </p:cNvCxnSpPr>
          <p:nvPr/>
        </p:nvCxnSpPr>
        <p:spPr>
          <a:xfrm flipH="1">
            <a:off x="467544" y="3568892"/>
            <a:ext cx="3115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467544" y="3568892"/>
            <a:ext cx="0" cy="22543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8456375" y="3556384"/>
            <a:ext cx="3115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8767936" y="3568892"/>
            <a:ext cx="0" cy="26234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8425138" y="5484541"/>
            <a:ext cx="3115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8414057" y="4814377"/>
            <a:ext cx="3115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492087" y="5810758"/>
            <a:ext cx="3115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484040" y="5317098"/>
            <a:ext cx="3115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492087" y="4814377"/>
            <a:ext cx="3115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8456375" y="6179844"/>
            <a:ext cx="3115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161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Социально-экономическая география</a:t>
            </a:r>
            <a:endParaRPr lang="ru-RU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8531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Термин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экономическая география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 введен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М.В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Ломоносо­вым в 1760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Экономические и социальные проблемы тесно связаны между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со­бой.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СОЦИАЛЬНО-ЭКОНОМИЧЕСКАЯ ГЕОГРАФИЯ — </a:t>
            </a:r>
            <a:r>
              <a: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 из отраслей географи­ческой науки, изучающая тесные взаимосвязи размещения человече­ского общества и производительных сил с географической оболочкой Земли. </a:t>
            </a:r>
          </a:p>
          <a:p>
            <a:pPr marL="0" indent="0"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078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498178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Ученые, внесшие вклад </a:t>
            </a:r>
            <a:r>
              <a:rPr lang="ru-RU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изучение 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экономической географии Казахстана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857341"/>
              </p:ext>
            </p:extLst>
          </p:nvPr>
        </p:nvGraphicFramePr>
        <p:xfrm>
          <a:off x="467544" y="1628800"/>
          <a:ext cx="8208912" cy="448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5112568"/>
              </a:tblGrid>
              <a:tr h="29883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Ш.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Уалиханов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Природа и этнография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Казахстана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9883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К.И.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Сатпаев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Первый президент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Академии наук Казахстана и исследователь природных богатств республики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9883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Н.Н.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Баран­ский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</a:t>
                      </a:r>
                    </a:p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Б.Я. Двоскин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Экономическое районировании территории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9883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М.Ш.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Ярмухамедов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Автор первых учебников по экономической географии для школ и высших учебных заведений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98832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Ш.М. </a:t>
                      </a:r>
                      <a:r>
                        <a:rPr lang="ru-RU" sz="2400" b="1" kern="1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Надыров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Экономическая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социальная география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979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375" y="3829110"/>
            <a:ext cx="8504113" cy="3028889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руководством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Н.Н.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Баранского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сформировалось районное направление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экономической географии и была создана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научная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отрасль географии городов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Н.Н.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Баранский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автор многих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учебников по экономической географии 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СССР для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средних школ, трудов по социально-экономической географии и экономической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картографии.</a:t>
            </a:r>
          </a:p>
        </p:txBody>
      </p:sp>
      <p:sp>
        <p:nvSpPr>
          <p:cNvPr id="4" name="AutoShape 2" descr="Baransk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Baransky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upload.wikimedia.org/wikipedia/ru/8/82/Baransky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6548" y="269875"/>
            <a:ext cx="6563072" cy="854967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Н.Н. </a:t>
            </a:r>
            <a:r>
              <a:rPr lang="ru-RU" sz="36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Баранский</a:t>
            </a:r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1881-1963</a:t>
            </a:r>
            <a:endParaRPr lang="ru-RU" sz="2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130"/>
            <a:ext cx="1898300" cy="2291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691680" y="1021471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«География - это наука, которая предвидит, где встать городам, каким появиться заводам, куда пройти дорогам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0375" y="2136339"/>
            <a:ext cx="850411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 «нужна </a:t>
            </a:r>
            <a:r>
              <a:rPr lang="ru-RU" sz="2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системе образования как необходимое звено между «природой» и «обществом</a:t>
            </a:r>
            <a:r>
              <a:rPr lang="ru-RU" sz="2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»; </a:t>
            </a:r>
            <a:r>
              <a:rPr lang="ru-RU" sz="2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звено, без которого не может быть вполне уяснена концепция общественного </a:t>
            </a:r>
            <a:r>
              <a:rPr lang="ru-RU" sz="2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развития» (1926 год).</a:t>
            </a:r>
            <a:endParaRPr lang="ru-RU" sz="2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333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Связь социальной </a:t>
            </a:r>
            <a:r>
              <a:rPr lang="ru-RU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экономической географии с науками:</a:t>
            </a:r>
            <a:endParaRPr lang="ru-RU" sz="32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8118380"/>
              </p:ext>
            </p:extLst>
          </p:nvPr>
        </p:nvGraphicFramePr>
        <p:xfrm>
          <a:off x="0" y="1463887"/>
          <a:ext cx="9144000" cy="449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3400852" y="1445341"/>
            <a:ext cx="2520280" cy="165275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9552" y="2159172"/>
            <a:ext cx="2520280" cy="159614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7504" y="4239059"/>
            <a:ext cx="2520280" cy="159614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28184" y="2145579"/>
            <a:ext cx="2520280" cy="159614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16216" y="4239059"/>
            <a:ext cx="2520280" cy="159614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78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1" y="764704"/>
            <a:ext cx="8640960" cy="58800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современных условиях рыночной экономики нужны специалис­ты, которые достаточно подробно знают природу Казахстана, историю и особенности отраслей хозяйства, умеют принимать правильные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решения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интересах будущего республики, обладающие прогрессивным экономическим и экологическим мышлением, знаниями социальных, экономических и экологических проблем.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149080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Изучение экономической и социальной географии Казахстана помогает понять экономическое развитие страны, выбрать </a:t>
            </a: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будущую специальность, активно участвовать в производственной и общественной жизни </a:t>
            </a: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3398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7355160" cy="114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Выберите из списка понятия, относящиеся к экономической и социальной географии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78112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Платформа, комбинат, межень, аэропорт, безработица, равнина, растительность, местное время, машиностроение, плато, торговля, город, рождаемость, параллель, электростанция, животноводство, рельеф, университет, дельта, грузооборот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725144"/>
            <a:ext cx="8176356" cy="15624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Платформа, комбинат,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аэропорт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безработица,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машиностроение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торговля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город, рождаемость,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электростанция, животноводство,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университет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грузооборот</a:t>
            </a:r>
          </a:p>
        </p:txBody>
      </p:sp>
    </p:spTree>
    <p:extLst>
      <p:ext uri="{BB962C8B-B14F-4D97-AF65-F5344CB8AC3E}">
        <p14:creationId xmlns:p14="http://schemas.microsoft.com/office/powerpoint/2010/main" val="161215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64896" cy="11430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каком хозяйстве идет речь? </a:t>
            </a:r>
            <a:b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экономики представляют домохозяйства?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7811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селе соседствуют фермерское и два домашних хозяйства. </a:t>
            </a: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Хозяин первого домохозяйства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держит две коровы, выращивает картофель и овощи. Молоко продает местному молокозаводу, картофель и овощи – магазину в соседнем городе. Продажа продукции – единственный источник дохода.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Хозяин второго хозяйства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работает на руднике. На подворье он выращивает картофель, овощи и фрукты. Собранного урожая семье хватает до нового урожая.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Фермеру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принадлежит молочный комплекс на 300 коров, который ежедневно дает 6 тонн молока. Молоко фермер поставляет на местный молокозавод. На комплексе работают 15 наемных работников.</a:t>
            </a:r>
          </a:p>
          <a:p>
            <a:pPr marL="0" indent="0">
              <a:buNone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260648"/>
            <a:ext cx="6840760" cy="12744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Ключи к заданию: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крупное товарное хозяйство, потребительское натуральное хозяйство,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мелкое товарное хозяйство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169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6779096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Экспресс-опрос</a:t>
            </a:r>
            <a:endParaRPr lang="ru-RU" sz="36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357019"/>
              </p:ext>
            </p:extLst>
          </p:nvPr>
        </p:nvGraphicFramePr>
        <p:xfrm>
          <a:off x="467544" y="1052736"/>
          <a:ext cx="8352928" cy="53297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048"/>
                <a:gridCol w="5616624"/>
                <a:gridCol w="2304256"/>
              </a:tblGrid>
              <a:tr h="792088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Совокупность всех экономических процессов, совершающихся в обществе…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Экономическая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система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0117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«Правила ведение хозяйства»  - это 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Экономика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66405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Термин «экономическая  география» ввел 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М. Ломоносов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849208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 введения термина «экономическая геогра­фия»  - ...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1760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849208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Типы экономических систем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Традиционная, рыночная, командная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17728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Основоположник экономической географии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Н.Н.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Баранский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588224" y="1124744"/>
            <a:ext cx="216024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561247" y="2313244"/>
            <a:ext cx="2160240" cy="34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588224" y="2792067"/>
            <a:ext cx="2160240" cy="34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588224" y="3645024"/>
            <a:ext cx="2160240" cy="34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588224" y="4444415"/>
            <a:ext cx="216024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539071" y="5688490"/>
            <a:ext cx="2160240" cy="34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46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49006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 Казахстан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052736"/>
            <a:ext cx="9794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города, столицы Казахстана в разные годы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2306" y="2132856"/>
            <a:ext cx="200471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Оренбург</a:t>
            </a:r>
          </a:p>
          <a:p>
            <a:pPr algn="ctr"/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Кызылорда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Алматы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Астана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00808"/>
            <a:ext cx="6336704" cy="4863568"/>
          </a:xfrm>
        </p:spPr>
      </p:pic>
    </p:spTree>
    <p:extLst>
      <p:ext uri="{BB962C8B-B14F-4D97-AF65-F5344CB8AC3E}">
        <p14:creationId xmlns:p14="http://schemas.microsoft.com/office/powerpoint/2010/main" val="1713159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7272808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 КАЗАХСТАНА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934004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292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49006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 Казахстан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052736"/>
            <a:ext cx="8496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названия имела столица Астана в 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разное время?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16593" y="2132856"/>
            <a:ext cx="207614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Акмолинск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Целиноград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Акмола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Астана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52736"/>
            <a:ext cx="7620000" cy="543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11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56207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 Казахстан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6833165"/>
              </p:ext>
            </p:extLst>
          </p:nvPr>
        </p:nvGraphicFramePr>
        <p:xfrm>
          <a:off x="395536" y="1052736"/>
          <a:ext cx="8352928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40"/>
                <a:gridCol w="5904656"/>
                <a:gridCol w="208823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Самое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высокое место Казахстана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Хан-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Танири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Участки лесов в лесостепи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Колки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Ученый, который первым повествовал о том, что на востоке от Каспийского моря лежат бескрайние степные просторы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  <a:r>
                        <a:rPr lang="ru-RU" sz="2400" b="1" u="non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Геродот</a:t>
                      </a:r>
                    </a:p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Самая глубокая впадина в Казахстане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Каракия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Низменность, в центре которой лежит Аральское море 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Туранская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каких песках было обнаружено подземное море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Мойынкум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Пески, лежащие между Уралом и Волгой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Нарын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Чем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богаты горы Каратау?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Фосфориты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732240" y="1124744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32240" y="1536439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732240" y="2011693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732240" y="3212976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701815" y="3717032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747115" y="4509120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701815" y="5301208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747115" y="5733256"/>
            <a:ext cx="172819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25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56207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 Казахстан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537774"/>
              </p:ext>
            </p:extLst>
          </p:nvPr>
        </p:nvGraphicFramePr>
        <p:xfrm>
          <a:off x="395536" y="1052736"/>
          <a:ext cx="8219255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047"/>
                <a:gridCol w="5544616"/>
                <a:gridCol w="224259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Назовите «напитки богатырей» 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Кумыс,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шубат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Академик, геолог, открывший залежи медных руд в г.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Жезказган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Сатпаев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 какой остров на Арале говорят «Пойдешь, не вернешься»?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</a:t>
                      </a:r>
                      <a:r>
                        <a:rPr lang="ru-RU" sz="2400" b="1" u="non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Барсакельмес</a:t>
                      </a:r>
                      <a:endParaRPr lang="ru-RU" sz="2400" b="1" u="none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Почвы полупустынь 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Светло-каштановые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Горы, являющиеся продолжением Уральских гор на территории Казахстана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Мугалжары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«Пестрое озеро» Казахстана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Алаколь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Ветры, дующие в районе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Жонгарских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ворот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Эби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сайкан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444208" y="1124744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1637184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432240" y="2420888"/>
            <a:ext cx="202819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440521" y="3276600"/>
            <a:ext cx="1944216" cy="584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420544" y="4085389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420544" y="5228220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74227" y="5733256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67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49006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 Казахстан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964488" cy="6408712"/>
          </a:xfrm>
        </p:spPr>
        <p:txBody>
          <a:bodyPr>
            <a:normAutofit fontScale="40000" lnSpcReduction="20000"/>
          </a:bodyPr>
          <a:lstStyle/>
          <a:p>
            <a:pPr marL="271463" indent="-271463">
              <a:buFont typeface="+mj-lt"/>
              <a:buAutoNum type="arabicPeriod"/>
            </a:pP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какие 3 части делится Алтай в пределах </a:t>
            </a: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Казахстана?</a:t>
            </a:r>
          </a:p>
          <a:p>
            <a:pPr marL="0" indent="0">
              <a:buNone/>
            </a:pP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55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Рудный, Южный, </a:t>
            </a:r>
            <a:r>
              <a:rPr lang="ru-RU" sz="5500" b="1" i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Калбинский</a:t>
            </a:r>
            <a:r>
              <a:rPr lang="ru-RU" sz="55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хребет)</a:t>
            </a:r>
            <a:endParaRPr lang="ru-RU" sz="55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2.Когда </a:t>
            </a: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была принята Конституция Республики </a:t>
            </a: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Казахстан? </a:t>
            </a: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55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30.08.1995</a:t>
            </a:r>
            <a:r>
              <a:rPr lang="ru-RU" sz="55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55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Самая </a:t>
            </a: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крупная песчаная пустыня Средней Азии (</a:t>
            </a:r>
            <a:r>
              <a:rPr lang="ru-RU" sz="55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Кызылкум</a:t>
            </a:r>
            <a:r>
              <a:rPr lang="ru-RU" sz="55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0" indent="0">
              <a:buNone/>
            </a:pP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Какая </a:t>
            </a: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река разделяет Рудный и Южный </a:t>
            </a: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Алтай? </a:t>
            </a: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5500" b="1" i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Бухтарма</a:t>
            </a: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271463" indent="-271463">
              <a:buNone/>
            </a:pP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Первый </a:t>
            </a: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академии Наук Казахской ССР, впервые открывший </a:t>
            </a:r>
            <a:r>
              <a:rPr lang="ru-RU" sz="55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жезказганское</a:t>
            </a: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месторождение медных руд </a:t>
            </a: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5500" b="1" i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К.И.Сатпаев</a:t>
            </a: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271463" indent="-271463">
              <a:buNone/>
            </a:pP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По </a:t>
            </a: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запасам каких нерудных полезных ископаемых Казахстан занимает 2 место в мире после </a:t>
            </a: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США?</a:t>
            </a:r>
            <a:r>
              <a:rPr lang="ru-RU" sz="55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(</a:t>
            </a:r>
            <a:r>
              <a:rPr lang="ru-RU" sz="55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фосфориты</a:t>
            </a:r>
            <a:r>
              <a:rPr lang="ru-RU" sz="55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55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Какое </a:t>
            </a: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событие в Казахстане произошло 6 мая 1998 </a:t>
            </a: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года?</a:t>
            </a:r>
          </a:p>
          <a:p>
            <a:pPr marL="0" indent="0">
              <a:buNone/>
            </a:pP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5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(</a:t>
            </a:r>
            <a:r>
              <a:rPr lang="ru-RU" sz="55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Акмола была переименована в Астану</a:t>
            </a:r>
            <a:r>
              <a:rPr lang="ru-RU" sz="55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marL="0" indent="0">
              <a:buNone/>
            </a:pP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Основное </a:t>
            </a: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алюминиевое сырье Казахстана </a:t>
            </a: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55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бокситы</a:t>
            </a: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0" indent="0">
              <a:buNone/>
            </a:pP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Самая </a:t>
            </a: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обширная низкогорная область в Казахстане </a:t>
            </a: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5500" b="1" i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Сарыарка</a:t>
            </a: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marL="0" indent="0">
              <a:buNone/>
            </a:pP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Рудные </a:t>
            </a: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горы </a:t>
            </a: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55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Алтай</a:t>
            </a: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marL="0" indent="0">
              <a:buNone/>
            </a:pP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 Пик </a:t>
            </a: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самая высокая вершина </a:t>
            </a:r>
            <a:r>
              <a:rPr lang="ru-RU" sz="55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Заилийского</a:t>
            </a: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Алатау </a:t>
            </a: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5500" b="1" i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Талгарский</a:t>
            </a: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marL="0" indent="0">
              <a:buNone/>
            </a:pPr>
            <a:r>
              <a:rPr lang="ru-RU" sz="5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12. Самый </a:t>
            </a: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крупный угольный разрез </a:t>
            </a:r>
            <a:r>
              <a:rPr lang="ru-RU" sz="55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Екибастуза</a:t>
            </a:r>
            <a:r>
              <a:rPr lang="ru-RU" sz="5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5500" b="1" i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«Богатырь»</a:t>
            </a:r>
            <a:r>
              <a:rPr lang="ru-RU" sz="55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208110"/>
            <a:ext cx="540060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62936" y="1504526"/>
            <a:ext cx="15015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1830014"/>
            <a:ext cx="1769504" cy="374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444209" y="2204864"/>
            <a:ext cx="158417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3054154"/>
            <a:ext cx="52565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220072" y="3683361"/>
            <a:ext cx="194421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4365104"/>
            <a:ext cx="53285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796136" y="4653135"/>
            <a:ext cx="2769638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929292" y="4878155"/>
            <a:ext cx="1807181" cy="467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74099" y="5345497"/>
            <a:ext cx="185949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929292" y="5718470"/>
            <a:ext cx="191528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231770" y="6006502"/>
            <a:ext cx="2334004" cy="446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20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08570"/>
              </p:ext>
            </p:extLst>
          </p:nvPr>
        </p:nvGraphicFramePr>
        <p:xfrm>
          <a:off x="683568" y="1052736"/>
          <a:ext cx="7848872" cy="5400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24436"/>
                <a:gridCol w="3924436"/>
              </a:tblGrid>
              <a:tr h="270030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Дерево, на дающее тени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  Ученый, открывший красного волка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700300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3.</a:t>
                      </a:r>
                      <a:r>
                        <a:rPr lang="ru-RU" sz="2400" b="1" i="0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Какую птицу называют «степной курицей»?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Самая мутная река страны?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49006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 Казахстан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1" y="1076265"/>
            <a:ext cx="3816424" cy="2615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827584" y="3140968"/>
            <a:ext cx="96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Саксаул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762" y="1061024"/>
            <a:ext cx="3816424" cy="2646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856" y="2384241"/>
            <a:ext cx="1248787" cy="13871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6948264" y="1196752"/>
            <a:ext cx="1570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Ш.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Уалиханов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1" y="3771392"/>
            <a:ext cx="3816424" cy="2681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3347864" y="5892147"/>
            <a:ext cx="856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Дрофа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35" t="6310" r="5174"/>
          <a:stretch/>
        </p:blipFill>
        <p:spPr>
          <a:xfrm>
            <a:off x="4659762" y="3790518"/>
            <a:ext cx="3858740" cy="26001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22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447869"/>
              </p:ext>
            </p:extLst>
          </p:nvPr>
        </p:nvGraphicFramePr>
        <p:xfrm>
          <a:off x="683568" y="1052736"/>
          <a:ext cx="7848872" cy="5400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24436"/>
                <a:gridCol w="3924436"/>
              </a:tblGrid>
              <a:tr h="27003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Какой тип рельефа преобладает на территории нашей страны? 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 </a:t>
                      </a: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Какую реку Казахстана называют «транзитная река»?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700300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3.</a:t>
                      </a:r>
                      <a:r>
                        <a:rPr lang="ru-RU" sz="2400" b="1" i="0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Самая большая природная зона Казахстана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«Черная вдова». О каком животном идет речь?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49006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 Казахстан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4744"/>
            <a:ext cx="3888432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122175"/>
            <a:ext cx="3744416" cy="2594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 rot="10800000" flipV="1">
            <a:off x="7414833" y="1209914"/>
            <a:ext cx="757566" cy="277946"/>
          </a:xfrm>
          <a:prstGeom prst="rect">
            <a:avLst/>
          </a:prstGeom>
          <a:solidFill>
            <a:srgbClr val="FFFF99"/>
          </a:solidFill>
          <a:ln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Ертис</a:t>
            </a:r>
            <a:endParaRPr lang="ru-RU" sz="1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144" y="3789040"/>
            <a:ext cx="3753288" cy="26642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96136" y="6021288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Самка каракурта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39"/>
          <a:stretch/>
        </p:blipFill>
        <p:spPr>
          <a:xfrm>
            <a:off x="683568" y="3789040"/>
            <a:ext cx="3888432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455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852062"/>
              </p:ext>
            </p:extLst>
          </p:nvPr>
        </p:nvGraphicFramePr>
        <p:xfrm>
          <a:off x="683568" y="1052736"/>
          <a:ext cx="7848872" cy="5400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24436"/>
                <a:gridCol w="3924436"/>
              </a:tblGrid>
              <a:tr h="270030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Причиной обмеления Арала считают тот факт, что воды этой реки ушли на рисовые плантации. Назовите эту реку. 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 </a:t>
                      </a: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В каком месте Казахстана совершенно нельзя верить стрелке компаса, ибо она своим магнитным концом может показывать и на юг, и на восток, и на запад? 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700300"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3.</a:t>
                      </a:r>
                      <a:r>
                        <a:rPr lang="ru-RU" sz="2400" b="1" i="0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Крупнейшее месторождение каменного угля Казахстана?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4. Река, исток которой в Китае, а устье – озеро </a:t>
                      </a:r>
                      <a:r>
                        <a:rPr lang="ru-RU" sz="2400" b="1" i="0" kern="120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Балкаш</a:t>
                      </a: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? 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49006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 Казахстан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54477"/>
            <a:ext cx="3816424" cy="2662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55576" y="2852936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Уборка риса на Приаралье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596" t="1775" r="40409" b="46453"/>
          <a:stretch/>
        </p:blipFill>
        <p:spPr>
          <a:xfrm>
            <a:off x="4616287" y="1054477"/>
            <a:ext cx="3839751" cy="2662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5-конечная звезда 6"/>
          <p:cNvSpPr/>
          <p:nvPr/>
        </p:nvSpPr>
        <p:spPr>
          <a:xfrm>
            <a:off x="4788024" y="1124744"/>
            <a:ext cx="457200" cy="487914"/>
          </a:xfrm>
          <a:prstGeom prst="star5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88" y="3811299"/>
            <a:ext cx="3860712" cy="2579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57" t="51460" r="16428" b="15266"/>
          <a:stretch/>
        </p:blipFill>
        <p:spPr>
          <a:xfrm>
            <a:off x="4641373" y="3811298"/>
            <a:ext cx="3814666" cy="2579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191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дом: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§1, вопросы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стр.7, тетрадь по географии «Кроссворд».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5"/>
          <a:stretch/>
        </p:blipFill>
        <p:spPr>
          <a:xfrm>
            <a:off x="339484" y="1772816"/>
            <a:ext cx="8408980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26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Интернет-ресурсы</a:t>
            </a:r>
            <a:endParaRPr lang="ru-RU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640960" cy="5400600"/>
          </a:xfrm>
        </p:spPr>
        <p:txBody>
          <a:bodyPr>
            <a:normAutofit fontScale="92500" lnSpcReduction="20000"/>
          </a:bodyPr>
          <a:lstStyle/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2"/>
              </a:rPr>
              <a:t>http://www.telegrafspb.ru/published/publicdata/B622311/attachments/SC/products_pictures/flag_kazah_enl.jpg</a:t>
            </a:r>
            <a:r>
              <a:rPr lang="ru-RU" sz="1400" dirty="0"/>
              <a:t> Флаг Казахстана 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3"/>
              </a:rPr>
              <a:t>http://hameleons.com/uploads/posts/2011-09/1316587082_bezimeni-3.jpg</a:t>
            </a:r>
            <a:r>
              <a:rPr lang="ru-RU" sz="1400" dirty="0"/>
              <a:t> Флаг </a:t>
            </a:r>
            <a:r>
              <a:rPr lang="ru-RU" sz="1400" dirty="0" smtClean="0"/>
              <a:t>республики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www.economicportal.ru/img/economist/baransky.jpg</a:t>
            </a:r>
            <a:r>
              <a:rPr lang="ru-RU" sz="1400" dirty="0" smtClean="0"/>
              <a:t> Н. </a:t>
            </a:r>
            <a:r>
              <a:rPr lang="ru-RU" sz="1400" dirty="0" err="1" smtClean="0"/>
              <a:t>Баранский</a:t>
            </a:r>
            <a:endParaRPr lang="ru-RU" sz="1400" dirty="0" smtClean="0"/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5"/>
              </a:rPr>
              <a:t>http://econet.ru/media/10/kindeditor/image/201404/20140425081040.jpeg</a:t>
            </a:r>
            <a:r>
              <a:rPr lang="ru-RU" sz="1400" dirty="0"/>
              <a:t> Астана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6"/>
              </a:rPr>
              <a:t>http://otvet.imgsmail.ru/download/698688cc573d198f38cd1210ee95d933_i-3141.jpg</a:t>
            </a:r>
            <a:r>
              <a:rPr lang="ru-RU" sz="1400" dirty="0"/>
              <a:t> Астана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7"/>
              </a:rPr>
              <a:t>http://dic.academic.ru/pictures/wiki/files/83/Saxaul-baum.JPG</a:t>
            </a:r>
            <a:r>
              <a:rPr lang="ru-RU" sz="1400" dirty="0"/>
              <a:t> Саксаул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8"/>
              </a:rPr>
              <a:t>http://atababa.kz/img/famous/1351776246.62.jpg</a:t>
            </a:r>
            <a:r>
              <a:rPr lang="ru-RU" sz="1400" dirty="0"/>
              <a:t> Ш. </a:t>
            </a:r>
            <a:r>
              <a:rPr lang="ru-RU" sz="1400" dirty="0" err="1"/>
              <a:t>Уалиханов</a:t>
            </a:r>
            <a:endParaRPr lang="ru-RU" sz="1400" dirty="0"/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9"/>
              </a:rPr>
              <a:t>http://dic.academic.ru/pictures/wiki/files/99/cuon.alpinus-cut.jpg</a:t>
            </a:r>
            <a:r>
              <a:rPr lang="ru-RU" sz="1400" dirty="0"/>
              <a:t> Красный волк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10"/>
              </a:rPr>
              <a:t>http://ic.pics.livejournal.com/sweden_info/71347626/184043/184043_900.jpg</a:t>
            </a:r>
            <a:r>
              <a:rPr lang="ru-RU" sz="1400" dirty="0"/>
              <a:t> Дрофа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11"/>
              </a:rPr>
              <a:t>http://icwc-aral.uz/i/syrdarya_basin_large_r.gif</a:t>
            </a:r>
            <a:r>
              <a:rPr lang="ru-RU" sz="1400" dirty="0"/>
              <a:t> </a:t>
            </a:r>
            <a:r>
              <a:rPr lang="ru-RU" sz="1400" dirty="0" err="1"/>
              <a:t>Сырдария</a:t>
            </a:r>
            <a:endParaRPr lang="ru-RU" sz="1400" dirty="0"/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12"/>
              </a:rPr>
              <a:t>http://infokart.ru/wp-content/uploads/2009/10/kazakhstan.gif</a:t>
            </a:r>
            <a:r>
              <a:rPr lang="ru-RU" sz="1400" dirty="0"/>
              <a:t> карта Казахстана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13"/>
              </a:rPr>
              <a:t>http://russiancouncil.ru/common/upload/blog/images/image/irtysh/irtysh_basin.png</a:t>
            </a:r>
            <a:r>
              <a:rPr lang="ru-RU" sz="1400" dirty="0"/>
              <a:t> </a:t>
            </a:r>
            <a:r>
              <a:rPr lang="ru-RU" sz="1400" dirty="0" err="1"/>
              <a:t>Ертис</a:t>
            </a:r>
            <a:endParaRPr lang="ru-RU" sz="1400" dirty="0"/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14"/>
              </a:rPr>
              <a:t>http://900igr.net/datai/geografija/Pustyni-i-polupustyni/0004-006-Vidy-pustyn.jpg</a:t>
            </a:r>
            <a:r>
              <a:rPr lang="ru-RU" sz="1400" dirty="0"/>
              <a:t> Пустыня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15"/>
              </a:rPr>
              <a:t>http://i.imgur.com/MeH7e.jpg</a:t>
            </a:r>
            <a:r>
              <a:rPr lang="ru-RU" sz="1400" dirty="0"/>
              <a:t> Каракурт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16"/>
              </a:rPr>
              <a:t>http://bnews.kz/picture/640/news/73c37201dd8d152dd77ad527b315b868.jpg</a:t>
            </a:r>
            <a:r>
              <a:rPr lang="ru-RU" sz="1400" dirty="0"/>
              <a:t> Рис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17"/>
              </a:rPr>
              <a:t>http://www.keden.kz/upload/userfiles/jstjs.jpg</a:t>
            </a:r>
            <a:r>
              <a:rPr lang="ru-RU" sz="1400" dirty="0"/>
              <a:t> </a:t>
            </a:r>
            <a:r>
              <a:rPr lang="ru-RU" sz="1400" dirty="0" err="1"/>
              <a:t>Костанай</a:t>
            </a:r>
            <a:endParaRPr lang="ru-RU" sz="1400" dirty="0"/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18"/>
              </a:rPr>
              <a:t>http://slovarionline.ru/photos/geologicheskaya_entsiklopediya/karagandinskiy_ugolnyiy_basseyn1.jpg</a:t>
            </a:r>
            <a:r>
              <a:rPr lang="ru-RU" sz="1400" dirty="0"/>
              <a:t> Карагандинский уголь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19"/>
              </a:rPr>
              <a:t>http://forum.vgd.ru/file.php?fid=54258&amp;key=453112121</a:t>
            </a:r>
            <a:r>
              <a:rPr lang="ru-RU" sz="1400" dirty="0"/>
              <a:t> </a:t>
            </a:r>
            <a:r>
              <a:rPr lang="ru-RU" sz="1400" dirty="0" smtClean="0"/>
              <a:t>Карта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en-US" sz="1400" dirty="0">
                <a:hlinkClick r:id="rId20"/>
              </a:rPr>
              <a:t>https://upload.wikimedia.org/wikipedia/commons/1/12/%D0%A0%D0%B5%D0%B3%D0%B8%D0%BE%D0%BD%D1%8B_%</a:t>
            </a:r>
            <a:r>
              <a:rPr lang="en-US" sz="1400" dirty="0" smtClean="0">
                <a:hlinkClick r:id="rId20"/>
              </a:rPr>
              <a:t>D0%9A%D0%B0%D0%B7%D0%B0%D1%85%D1%81%D1%82%D0%B0%D0%BD%D0%B0.svg</a:t>
            </a:r>
            <a:r>
              <a:rPr lang="ru-RU" sz="1400" dirty="0" smtClean="0"/>
              <a:t> Карта экономических районов Казахстана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dirty="0"/>
              <a:t>Усиков В.В. И </a:t>
            </a:r>
            <a:r>
              <a:rPr lang="ru-RU" sz="1400" dirty="0" err="1"/>
              <a:t>Усикова</a:t>
            </a:r>
            <a:r>
              <a:rPr lang="ru-RU" sz="1400" dirty="0"/>
              <a:t> А.А. «Экономическая и социальная география </a:t>
            </a:r>
            <a:r>
              <a:rPr lang="ru-RU" sz="1400" smtClean="0"/>
              <a:t>Казахстана» Электронное </a:t>
            </a:r>
            <a:r>
              <a:rPr lang="ru-RU" sz="1400" dirty="0"/>
              <a:t>учебное пособие. Корпорация «</a:t>
            </a:r>
            <a:r>
              <a:rPr lang="ru-RU" sz="1400" dirty="0" err="1"/>
              <a:t>Атамура</a:t>
            </a:r>
            <a:r>
              <a:rPr lang="ru-RU" sz="1400" dirty="0"/>
              <a:t>», 2013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dirty="0"/>
              <a:t>Электронный учебник 9 класс, АО НЦИ</a:t>
            </a:r>
          </a:p>
          <a:p>
            <a:pPr marL="0" lvl="0" indent="0">
              <a:buNone/>
            </a:pPr>
            <a:endParaRPr lang="ru-RU" sz="1400" dirty="0"/>
          </a:p>
          <a:p>
            <a:pPr marL="177800" lvl="0" indent="-177800">
              <a:buFont typeface="Wingdings" panose="05000000000000000000" pitchFamily="2" charset="2"/>
              <a:buChar char="ü"/>
            </a:pPr>
            <a:endParaRPr lang="ru-RU" sz="1400" dirty="0"/>
          </a:p>
          <a:p>
            <a:pPr marL="177800" indent="-177800">
              <a:buFont typeface="Wingdings" panose="05000000000000000000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531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764704"/>
            <a:ext cx="4245868" cy="1122139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ФИЗИЧЕСКАЯ ГЕОГРАФИЯ:</a:t>
            </a:r>
            <a:endParaRPr lang="ru-RU" sz="32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95536" y="2060848"/>
            <a:ext cx="4184204" cy="38792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рассматривает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компоненты разных районов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страны: кли­мат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рельеф, почвы, растительность и животный мир.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716016" y="836712"/>
            <a:ext cx="3826768" cy="108012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ЭКОНОМИЧЕСКАЯ ГЕОГРАФИЯ:</a:t>
            </a:r>
            <a:endParaRPr lang="ru-RU" sz="32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644008" y="2060848"/>
            <a:ext cx="4175447" cy="39512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изучает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влияние природных условий и природных ресурсов на размещение и развитие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хозяйства.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21" y="4800646"/>
            <a:ext cx="3266728" cy="1715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863861"/>
            <a:ext cx="3050375" cy="158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21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91264" cy="4525963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экономико-географическая характеристика РК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 и трудовые ресурсы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 межотраслевых комплексов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 экономических районов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 в современном мире.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 учебного курса «Экономическая и социальная география»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570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892480" cy="178621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ЭКОНОМИКА – </a:t>
            </a:r>
            <a:r>
              <a:rPr lang="ru-RU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др. греч. </a:t>
            </a:r>
            <a:r>
              <a:rPr lang="en-US" sz="2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oikonomia</a:t>
            </a:r>
            <a:r>
              <a:rPr lang="en-US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ведения хозяйства» 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Ксенофонт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 н.э.)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591" y="1772817"/>
            <a:ext cx="8820472" cy="86409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ЭКОНОМИКА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хозяйственная деятельность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общества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14619" y="2636913"/>
            <a:ext cx="3744416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Экономика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9650" y="3140969"/>
            <a:ext cx="2269940" cy="5539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Наука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12997" y="3127945"/>
            <a:ext cx="2269940" cy="5539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Хозяйство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Прямая соединительная линия 6"/>
          <p:cNvCxnSpPr>
            <a:endCxn id="6" idx="3"/>
          </p:cNvCxnSpPr>
          <p:nvPr/>
        </p:nvCxnSpPr>
        <p:spPr>
          <a:xfrm flipH="1">
            <a:off x="7582937" y="3404911"/>
            <a:ext cx="36120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218442" y="3851491"/>
            <a:ext cx="2631148" cy="5539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зучает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что?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12997" y="3851491"/>
            <a:ext cx="2652597" cy="5539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оздает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что?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1218442" y="3386875"/>
            <a:ext cx="361208" cy="7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955211" y="3378120"/>
            <a:ext cx="0" cy="4437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218442" y="3404911"/>
            <a:ext cx="0" cy="4437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57541" y="4653136"/>
            <a:ext cx="3940435" cy="1944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70000"/>
              </a:lnSpc>
            </a:pPr>
            <a:endPara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75000"/>
              </a:lnSpc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рациональнее удовлетворить неограниченные</a:t>
            </a:r>
          </a:p>
          <a:p>
            <a:pPr algn="ctr">
              <a:lnSpc>
                <a:spcPct val="75000"/>
              </a:lnSpc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еловеческие потребности </a:t>
            </a:r>
          </a:p>
          <a:p>
            <a:pPr algn="ctr">
              <a:lnSpc>
                <a:spcPct val="75000"/>
              </a:lnSpc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помощью ограниченных экономических ресурсов </a:t>
            </a:r>
          </a:p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12997" y="4682854"/>
            <a:ext cx="3104545" cy="15841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Товары и услуги, удовлетворяющие человеческие потребности</a:t>
            </a:r>
          </a:p>
          <a:p>
            <a:pPr algn="ctr"/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2427759" y="4405422"/>
            <a:ext cx="1" cy="2477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6836151" y="4434462"/>
            <a:ext cx="0" cy="2477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82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ЭКОНОМИКА И СОБСТВЕННОСТЬ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147248" cy="47853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Определяющим элементом экономики является отношение соб­ственности к преобладающим в ней средствам производства. </a:t>
            </a:r>
          </a:p>
          <a:p>
            <a:pPr marL="0" indent="0" algn="ctr">
              <a:buNone/>
            </a:pPr>
            <a:endParaRPr 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Каким </a:t>
            </a:r>
            <a:r>
              <a:rPr lang="ru-RU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будет характер собственности, такой будет и экономика в обществе</a:t>
            </a:r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456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77809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СОБСТВЕННОСТЬ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0555225"/>
              </p:ext>
            </p:extLst>
          </p:nvPr>
        </p:nvGraphicFramePr>
        <p:xfrm>
          <a:off x="577797" y="980728"/>
          <a:ext cx="8158112" cy="36038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17552"/>
                <a:gridCol w="504056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Вид собственности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Тип экономической системы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714088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Государственная </a:t>
                      </a:r>
                    </a:p>
                    <a:p>
                      <a:pPr algn="ctr"/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800" b="1" baseline="0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Плановая экономика: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централизованное 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планирование и распределение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Частная </a:t>
                      </a:r>
                    </a:p>
                    <a:p>
                      <a:pPr algn="ctr"/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Рыночная</a:t>
                      </a:r>
                      <a:r>
                        <a:rPr lang="ru-RU" sz="2800" b="1" baseline="0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экономика: </a:t>
                      </a:r>
                    </a:p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свобода выбора, рыночное ценообразование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860799" y="3356992"/>
            <a:ext cx="4752528" cy="11521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1573943"/>
            <a:ext cx="4429562" cy="151216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476422" y="4645444"/>
            <a:ext cx="827204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ЭКОНОМИЧЕСКАЯ СИСТЕМА</a:t>
            </a:r>
            <a:r>
              <a:rPr lang="ru-RU" sz="28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совокупность всех экономических процессов, совершающихся в обществе на основе сложившихся в нем отношений собственности и хозяйственного механизма.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dirty="0"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7511" y="4645444"/>
            <a:ext cx="8360951" cy="1735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08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328894"/>
              </p:ext>
            </p:extLst>
          </p:nvPr>
        </p:nvGraphicFramePr>
        <p:xfrm>
          <a:off x="323529" y="1196752"/>
          <a:ext cx="8352926" cy="36438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0279"/>
                <a:gridCol w="2880320"/>
                <a:gridCol w="2952327"/>
              </a:tblGrid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8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Что</a:t>
                      </a:r>
                      <a:r>
                        <a:rPr lang="ru-RU" sz="2800" b="1" baseline="0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производить?</a:t>
                      </a:r>
                      <a:endParaRPr lang="ru-RU" sz="28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8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Как производить?</a:t>
                      </a:r>
                      <a:endParaRPr lang="ru-RU" sz="28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800" b="1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Для кого</a:t>
                      </a:r>
                      <a:r>
                        <a:rPr lang="ru-RU" sz="2800" b="1" baseline="0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производить?</a:t>
                      </a:r>
                      <a:endParaRPr lang="ru-RU" sz="2800" b="1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Какие товары производить и в каком количестве?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Кем,</a:t>
                      </a:r>
                      <a:r>
                        <a:rPr lang="ru-RU" sz="2800" b="1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с помощью каких ресурсов и технологий?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Кто должен владеть произведенными товарами и услугами и получать от них пользу?</a:t>
                      </a:r>
                      <a:endParaRPr lang="ru-RU" sz="2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03648" y="404664"/>
            <a:ext cx="70665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ВОПРОСЫ 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ЭКОНОМИКИ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5935" y="2189430"/>
            <a:ext cx="8208912" cy="263501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Заполните таблицу на стр. 3  «Тетрадь по географии».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типы экономических систем.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рыночная экономика отвечает на основные вопросы?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491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Прямая со стрелкой 44"/>
          <p:cNvCxnSpPr>
            <a:stCxn id="4" idx="2"/>
            <a:endCxn id="43" idx="0"/>
          </p:cNvCxnSpPr>
          <p:nvPr/>
        </p:nvCxnSpPr>
        <p:spPr>
          <a:xfrm>
            <a:off x="4395366" y="2600407"/>
            <a:ext cx="367929" cy="12606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509120"/>
            <a:ext cx="8208912" cy="273630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85000"/>
              </a:lnSpc>
              <a:spcBef>
                <a:spcPts val="0"/>
              </a:spcBef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любой экономической системе ведущее место занимает </a:t>
            </a: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производство</a:t>
            </a:r>
            <a:r>
              <a:rPr lang="ru-RU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распределение, обмен </a:t>
            </a:r>
            <a:r>
              <a:rPr lang="ru-RU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потребление. 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8500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Экономику </a:t>
            </a:r>
            <a:r>
              <a:rPr lang="ru-RU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нельзя изучать отдельно от общества.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19102" y="2065716"/>
            <a:ext cx="4752528" cy="5346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Экономические ресурсы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3123" y="3068960"/>
            <a:ext cx="1296143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3068960"/>
            <a:ext cx="1080120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14631" y="3068960"/>
            <a:ext cx="1728191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Капитал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 стрелкой 8"/>
          <p:cNvCxnSpPr>
            <a:stCxn id="4" idx="2"/>
            <a:endCxn id="5" idx="0"/>
          </p:cNvCxnSpPr>
          <p:nvPr/>
        </p:nvCxnSpPr>
        <p:spPr>
          <a:xfrm flipH="1">
            <a:off x="1081195" y="2600407"/>
            <a:ext cx="3314171" cy="4685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4" idx="2"/>
            <a:endCxn id="6" idx="0"/>
          </p:cNvCxnSpPr>
          <p:nvPr/>
        </p:nvCxnSpPr>
        <p:spPr>
          <a:xfrm flipH="1">
            <a:off x="2447764" y="2600407"/>
            <a:ext cx="1947602" cy="4685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2"/>
            <a:endCxn id="7" idx="0"/>
          </p:cNvCxnSpPr>
          <p:nvPr/>
        </p:nvCxnSpPr>
        <p:spPr>
          <a:xfrm flipH="1">
            <a:off x="3978727" y="2600407"/>
            <a:ext cx="416639" cy="4685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5004048" y="3068960"/>
            <a:ext cx="3816424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Предпринимательство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1" name="Прямая со стрелкой 30"/>
          <p:cNvCxnSpPr>
            <a:stCxn id="4" idx="2"/>
            <a:endCxn id="18" idx="0"/>
          </p:cNvCxnSpPr>
          <p:nvPr/>
        </p:nvCxnSpPr>
        <p:spPr>
          <a:xfrm>
            <a:off x="4395366" y="2600407"/>
            <a:ext cx="2516894" cy="4685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Прямоугольник 42"/>
          <p:cNvSpPr/>
          <p:nvPr/>
        </p:nvSpPr>
        <p:spPr>
          <a:xfrm>
            <a:off x="3466205" y="3861048"/>
            <a:ext cx="2594179" cy="5040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Информация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14823" y="548680"/>
            <a:ext cx="8496944" cy="119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Производство нуждается в экономических 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5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ресурсах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результаты хозяйственной деятельности распределяются, обмениваются и потребляются.</a:t>
            </a:r>
          </a:p>
        </p:txBody>
      </p:sp>
    </p:spTree>
    <p:extLst>
      <p:ext uri="{BB962C8B-B14F-4D97-AF65-F5344CB8AC3E}">
        <p14:creationId xmlns:p14="http://schemas.microsoft.com/office/powerpoint/2010/main" val="305217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911</TotalTime>
  <Words>1443</Words>
  <Application>Microsoft Office PowerPoint</Application>
  <PresentationFormat>Экран (4:3)</PresentationFormat>
  <Paragraphs>255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ЭКОНОМИЧЕСКАЯ И СОЦИАЛЬНАЯ ГЕОГРАФИЯ КАЗАХСТАНА</vt:lpstr>
      <vt:lpstr>ГЕОГРАФИЯ КАЗАХСТАНА</vt:lpstr>
      <vt:lpstr>Презентация PowerPoint</vt:lpstr>
      <vt:lpstr>Содержание учебного курса «Экономическая и социальная география»</vt:lpstr>
      <vt:lpstr>ЭКОНОМИКА –  др. греч. oikonomia –  «правила ведения хозяйства»  (Ксенофонт, IV век н.э.) </vt:lpstr>
      <vt:lpstr>ЭКОНОМИКА И СОБСТВЕННОСТЬ</vt:lpstr>
      <vt:lpstr>СОБСТВЕННОСТЬ</vt:lpstr>
      <vt:lpstr>Презентация PowerPoint</vt:lpstr>
      <vt:lpstr>Презентация PowerPoint</vt:lpstr>
      <vt:lpstr>Два «крыла» экономической и социальной  географии</vt:lpstr>
      <vt:lpstr>Социально-экономическая география</vt:lpstr>
      <vt:lpstr> Ученые, внесшие вклад в изучение экономической географии Казахстана  </vt:lpstr>
      <vt:lpstr>Н.Н. Баранский  1881-1963</vt:lpstr>
      <vt:lpstr>Связь социальной и экономической географии с науками:</vt:lpstr>
      <vt:lpstr>Презентация PowerPoint</vt:lpstr>
      <vt:lpstr>Выберите из списка понятия, относящиеся к экономической и социальной географии</vt:lpstr>
      <vt:lpstr>О каком хозяйстве идет речь?  Какие экономики представляют домохозяйства?</vt:lpstr>
      <vt:lpstr>Экспресс-опрос</vt:lpstr>
      <vt:lpstr>Мой Казахстан</vt:lpstr>
      <vt:lpstr>Мой Казахстан</vt:lpstr>
      <vt:lpstr>Мой Казахстан</vt:lpstr>
      <vt:lpstr>Мой Казахстан</vt:lpstr>
      <vt:lpstr>Мой Казахстан</vt:lpstr>
      <vt:lpstr>Мой Казахстан</vt:lpstr>
      <vt:lpstr>Мой Казахстан</vt:lpstr>
      <vt:lpstr>Мой Казахстан</vt:lpstr>
      <vt:lpstr>Презентация PowerPoint</vt:lpstr>
      <vt:lpstr>Интернет-ресурсы</vt:lpstr>
    </vt:vector>
  </TitlesOfParts>
  <Company>ЭКЛИЦЕЙ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ЭКОНОМИЧЕСКАЯ И СОЦИАЛЬНАЯ ГЕОГРАФИЯ</dc:title>
  <dc:subject>1-2 УРОК</dc:subject>
  <dc:creator>РЯБОВА Л.Н.</dc:creator>
  <cp:keywords>НИКИТА</cp:keywords>
  <cp:lastModifiedBy>Dell</cp:lastModifiedBy>
  <cp:revision>74</cp:revision>
  <dcterms:created xsi:type="dcterms:W3CDTF">2014-08-30T06:52:12Z</dcterms:created>
  <dcterms:modified xsi:type="dcterms:W3CDTF">2015-08-30T09:26:21Z</dcterms:modified>
</cp:coreProperties>
</file>