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8" r:id="rId4"/>
    <p:sldId id="257" r:id="rId5"/>
    <p:sldId id="279" r:id="rId6"/>
    <p:sldId id="259" r:id="rId7"/>
    <p:sldId id="260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5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3" autoAdjust="0"/>
    <p:restoredTop sz="86356" autoAdjust="0"/>
  </p:normalViewPr>
  <p:slideViewPr>
    <p:cSldViewPr>
      <p:cViewPr varScale="1">
        <p:scale>
          <a:sx n="57" d="100"/>
          <a:sy n="57" d="100"/>
        </p:scale>
        <p:origin x="-11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17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1500174"/>
            <a:ext cx="510064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3714752"/>
            <a:ext cx="518635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95247-5FBE-4FE6-B702-E1B96284907A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46422-7D75-4535-B40F-5D363856F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65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72343-9F11-4856-BE35-8B93C9E1B3BA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A563F-C49E-4531-810F-08143E6E6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26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3E85-EE42-42D1-80A4-B576E2D40627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282E8-9EE5-4301-8B82-591C585BC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0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9DA4F-3BE6-4BD5-91E4-8C9C6259EAB5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A2DC-6C6F-4A66-8934-4CF31F6CC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0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50420-953B-4CDA-B74C-184A52BAB35D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D130B-C947-403D-802F-73499A2B8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10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BAE73-B134-4DC6-8941-21C081AA06A5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921EB-C33F-40C2-92CB-A2722E304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6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3FD73-5639-440D-95B9-49BA12CA3FF3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E1598-36CB-428A-BE96-AF66A2414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8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C404B-5B38-4672-B1D0-249BEA275A96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DBD85-D488-411C-96B6-899E01962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22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A8E81-A21E-495E-9732-15F2E38BA89E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21A1A-1D54-4FD1-8EE1-2F603B119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07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4D258-22EB-43C3-8D29-2D760553D1F0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E4CA-44DD-4077-9550-63AB5E806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72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07F4-5EF3-4F38-A3AC-655CF0124A20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4B4F-C914-4E82-B858-94281A248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35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B385A1-6A23-47EA-8AA9-15616162916B}" type="datetimeFigureOut">
              <a:rPr lang="ru-RU"/>
              <a:pPr>
                <a:defRPr/>
              </a:pPr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E86710-9FFC-4C62-BBAA-B44772321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wmf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12.jpe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548680"/>
            <a:ext cx="4964609" cy="1800200"/>
          </a:xfrm>
          <a:solidFill>
            <a:srgbClr val="FFFF00"/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Весёлый урок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по математике для 3-го класса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263" y="4508500"/>
            <a:ext cx="2952750" cy="172878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1400" b="1" i="1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подготовила и провела </a:t>
            </a:r>
            <a:endParaRPr lang="ru-RU" sz="1200" b="1" i="1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400" b="1" i="1" smtClean="0">
                <a:solidFill>
                  <a:srgbClr val="002060"/>
                </a:solidFill>
                <a:latin typeface="Arial" charset="0"/>
                <a:cs typeface="Arial" charset="0"/>
              </a:rPr>
              <a:t>учитель начальных классов высшей квалификационной категории Вольвакова Е.И.</a:t>
            </a:r>
          </a:p>
          <a:p>
            <a:pPr eaLnBrk="1" hangingPunct="1"/>
            <a:r>
              <a:rPr lang="ru-RU" sz="1400" b="1" i="1" smtClean="0">
                <a:solidFill>
                  <a:srgbClr val="002060"/>
                </a:solidFill>
                <a:latin typeface="Arial" charset="0"/>
                <a:cs typeface="Arial" charset="0"/>
              </a:rPr>
              <a:t>ГУ ОСШ «Мырзакент»</a:t>
            </a:r>
          </a:p>
          <a:p>
            <a:pPr eaLnBrk="1" hangingPunct="1"/>
            <a:r>
              <a:rPr lang="ru-RU" sz="1400" b="1" i="1" smtClean="0">
                <a:solidFill>
                  <a:srgbClr val="002060"/>
                </a:solidFill>
                <a:latin typeface="Arial" charset="0"/>
                <a:cs typeface="Arial" charset="0"/>
              </a:rPr>
              <a:t>Мактааральского района</a:t>
            </a:r>
          </a:p>
          <a:p>
            <a:pPr eaLnBrk="1" hangingPunct="1"/>
            <a:r>
              <a:rPr lang="ru-RU" sz="1400" b="1" i="1" smtClean="0">
                <a:solidFill>
                  <a:srgbClr val="002060"/>
                </a:solidFill>
                <a:latin typeface="Arial" charset="0"/>
                <a:cs typeface="Arial" charset="0"/>
              </a:rPr>
              <a:t>26.01.2013 уч. г.</a:t>
            </a:r>
          </a:p>
        </p:txBody>
      </p:sp>
      <p:pic>
        <p:nvPicPr>
          <p:cNvPr id="307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2528888"/>
            <a:ext cx="13811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528888"/>
            <a:ext cx="23764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4281488"/>
            <a:ext cx="1490662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u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336704" cy="936104"/>
          </a:xfrm>
          <a:solidFill>
            <a:srgbClr val="FF0066">
              <a:alpha val="45882"/>
            </a:srgbClr>
          </a:solidFill>
        </p:spPr>
        <p:txBody>
          <a:bodyPr/>
          <a:lstStyle/>
          <a:p>
            <a:pPr>
              <a:defRPr/>
            </a:pPr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А вот и РЕБУСЫ!</a:t>
            </a:r>
            <a:endParaRPr lang="ru-RU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267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025" y="2060575"/>
            <a:ext cx="3775075" cy="3529013"/>
          </a:xfrm>
        </p:spPr>
      </p:pic>
      <p:sp>
        <p:nvSpPr>
          <p:cNvPr id="12292" name="Объект 3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175125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6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Маленький </a:t>
            </a:r>
            <a:r>
              <a:rPr lang="ru-RU" sz="16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Гусар</a:t>
            </a:r>
            <a:r>
              <a:rPr lang="ru-RU" sz="16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 и </a:t>
            </a:r>
            <a:r>
              <a:rPr lang="ru-RU" sz="16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Мальвина </a:t>
            </a:r>
            <a:r>
              <a:rPr lang="ru-RU" sz="16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(</a:t>
            </a:r>
            <a:r>
              <a:rPr lang="ru-RU" sz="1600" b="1" smtClean="0">
                <a:solidFill>
                  <a:srgbClr val="00B050"/>
                </a:solidFill>
                <a:latin typeface="Arial" charset="0"/>
                <a:cs typeface="Arial" charset="0"/>
              </a:rPr>
              <a:t>Сафиуллина Рамина</a:t>
            </a:r>
            <a:r>
              <a:rPr lang="ru-RU" sz="16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) подготовили для вас РЕБУСЫ:</a:t>
            </a:r>
          </a:p>
          <a:p>
            <a:pPr marL="0" indent="0">
              <a:buFont typeface="Arial" charset="0"/>
              <a:buNone/>
            </a:pPr>
            <a:endParaRPr lang="ru-RU" sz="1600" b="1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ПО 100 ВОЙ       100 Й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ВЫ 3                   100 ЛИЦА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Р 1 А                    АК 3 СА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100 ЛБ             КО 100 ЧКА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ВИ 3 НА           ЛА 100 ЧКА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40 А                  7 ЯНИН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ПО 2 Л             100 Л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ПА 3 ОТ           СВИ 100 К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ПРО 100 Р       ТЕ 100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ПИ 100 ЛЕТ      СМОР 1 А</a:t>
            </a:r>
          </a:p>
        </p:txBody>
      </p:sp>
      <p:pic>
        <p:nvPicPr>
          <p:cNvPr id="6" name="Picture 2" descr="d:\Мои документы\Мои рисунки\+14448-800x8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62799">
            <a:off x="7664539" y="2898453"/>
            <a:ext cx="859776" cy="234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9433"/>
            <a:ext cx="7272808" cy="887104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КТО ВНИМАТЕЛЬНЫЙ?</a:t>
            </a:r>
            <a:endParaRPr lang="ru-RU" dirty="0"/>
          </a:p>
        </p:txBody>
      </p:sp>
      <p:pic>
        <p:nvPicPr>
          <p:cNvPr id="12291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375" y="1916113"/>
            <a:ext cx="3302000" cy="3960812"/>
          </a:xfrm>
        </p:spPr>
      </p:pic>
      <p:sp>
        <p:nvSpPr>
          <p:cNvPr id="13316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2686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За </a:t>
            </a:r>
            <a:r>
              <a:rPr lang="ru-RU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Янтуриной Луизой </a:t>
            </a:r>
            <a:r>
              <a:rPr lang="ru-RU" sz="24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нарисованы два  Снеговика. Кто из вас внимательный и быстрее сосчитает, у какого Снеговика кругов видно больше – у правого  или у левого?</a:t>
            </a:r>
          </a:p>
        </p:txBody>
      </p:sp>
      <p:pic>
        <p:nvPicPr>
          <p:cNvPr id="12293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52974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48402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C41-33 коп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445000"/>
            <a:ext cx="153035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344816" cy="115212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00B050"/>
                </a:solidFill>
              </a:rPr>
              <a:t>Ну-ка, думай и считай, да быстрее отвечай!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4339" name="Объект 3"/>
          <p:cNvSpPr>
            <a:spLocks noGrp="1"/>
          </p:cNvSpPr>
          <p:nvPr>
            <p:ph sz="half" idx="2"/>
          </p:nvPr>
        </p:nvSpPr>
        <p:spPr>
          <a:xfrm>
            <a:off x="4427538" y="1760538"/>
            <a:ext cx="4259262" cy="43656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6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Елена Ивановна  </a:t>
            </a:r>
            <a:r>
              <a:rPr lang="ru-RU" sz="16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и </a:t>
            </a:r>
            <a:r>
              <a:rPr lang="ru-RU" sz="16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Эльвира Хасановна </a:t>
            </a:r>
            <a:r>
              <a:rPr lang="ru-RU" sz="16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хотели бы узнать, кто из ребят умнее? Поэтому подготовили следующие задания:</a:t>
            </a:r>
          </a:p>
          <a:p>
            <a:pPr marL="0" indent="0">
              <a:buFont typeface="Arial" charset="0"/>
              <a:buNone/>
            </a:pPr>
            <a:r>
              <a:rPr lang="ru-RU" sz="1600" b="1" u="sng" smtClean="0">
                <a:latin typeface="Arial" charset="0"/>
                <a:cs typeface="Arial" charset="0"/>
              </a:rPr>
              <a:t>Назови примерную массу предметов:</a:t>
            </a:r>
          </a:p>
          <a:p>
            <a:pPr marL="0" indent="0">
              <a:buFont typeface="Arial" charset="0"/>
              <a:buNone/>
            </a:pPr>
            <a:r>
              <a:rPr lang="ru-RU" sz="1600" smtClean="0">
                <a:latin typeface="Arial" charset="0"/>
                <a:cs typeface="Arial" charset="0"/>
              </a:rPr>
              <a:t>Электроутюг – (1 г)</a:t>
            </a:r>
          </a:p>
          <a:p>
            <a:pPr marL="0" indent="0">
              <a:buFont typeface="Arial" charset="0"/>
              <a:buNone/>
            </a:pPr>
            <a:r>
              <a:rPr lang="ru-RU" sz="1600" smtClean="0">
                <a:latin typeface="Arial" charset="0"/>
                <a:cs typeface="Arial" charset="0"/>
              </a:rPr>
              <a:t>Кирпич – (1500 кг)</a:t>
            </a:r>
          </a:p>
          <a:p>
            <a:pPr marL="0" indent="0">
              <a:buFont typeface="Arial" charset="0"/>
              <a:buNone/>
            </a:pPr>
            <a:r>
              <a:rPr lang="ru-RU" sz="1600" smtClean="0">
                <a:latin typeface="Arial" charset="0"/>
                <a:cs typeface="Arial" charset="0"/>
              </a:rPr>
              <a:t>Монета в 1 тенге – (1 кг)</a:t>
            </a:r>
          </a:p>
          <a:p>
            <a:pPr marL="0" indent="0">
              <a:buFont typeface="Arial" charset="0"/>
              <a:buNone/>
            </a:pPr>
            <a:r>
              <a:rPr lang="ru-RU" sz="1600" smtClean="0">
                <a:latin typeface="Arial" charset="0"/>
                <a:cs typeface="Arial" charset="0"/>
              </a:rPr>
              <a:t>Автомобиль «Волга» – (1 кг)</a:t>
            </a:r>
          </a:p>
          <a:p>
            <a:pPr marL="0" indent="0">
              <a:buFont typeface="Arial" charset="0"/>
              <a:buNone/>
            </a:pPr>
            <a:r>
              <a:rPr lang="ru-RU" sz="1600" smtClean="0">
                <a:latin typeface="Arial" charset="0"/>
                <a:cs typeface="Arial" charset="0"/>
              </a:rPr>
              <a:t>Килограммовая гиря – (2 кг)</a:t>
            </a:r>
          </a:p>
          <a:p>
            <a:pPr marL="0" indent="0">
              <a:buFont typeface="Arial" charset="0"/>
              <a:buNone/>
            </a:pPr>
            <a:r>
              <a:rPr lang="ru-RU" sz="1600" b="1" u="sng" smtClean="0">
                <a:latin typeface="Arial" charset="0"/>
                <a:cs typeface="Arial" charset="0"/>
              </a:rPr>
              <a:t>Выбери наиболее вероятную массу:</a:t>
            </a:r>
          </a:p>
          <a:p>
            <a:pPr marL="0" indent="0">
              <a:buFont typeface="Arial" charset="0"/>
              <a:buNone/>
            </a:pPr>
            <a:r>
              <a:rPr lang="ru-RU" sz="1600" smtClean="0">
                <a:latin typeface="Arial" charset="0"/>
                <a:cs typeface="Arial" charset="0"/>
              </a:rPr>
              <a:t>Кит – (800 г)</a:t>
            </a:r>
          </a:p>
          <a:p>
            <a:pPr marL="0" indent="0">
              <a:buFont typeface="Arial" charset="0"/>
              <a:buNone/>
            </a:pPr>
            <a:r>
              <a:rPr lang="ru-RU" sz="1600" smtClean="0">
                <a:latin typeface="Arial" charset="0"/>
                <a:cs typeface="Arial" charset="0"/>
              </a:rPr>
              <a:t>Булка хлеба – (5 г)</a:t>
            </a:r>
          </a:p>
          <a:p>
            <a:pPr marL="0" indent="0">
              <a:buFont typeface="Arial" charset="0"/>
              <a:buNone/>
            </a:pPr>
            <a:r>
              <a:rPr lang="ru-RU" sz="1600" smtClean="0">
                <a:latin typeface="Arial" charset="0"/>
                <a:cs typeface="Arial" charset="0"/>
              </a:rPr>
              <a:t>Монета в 5 тенге – (1 кг)</a:t>
            </a:r>
          </a:p>
          <a:p>
            <a:pPr marL="0" indent="0">
              <a:buFont typeface="Arial" charset="0"/>
              <a:buNone/>
            </a:pPr>
            <a:r>
              <a:rPr lang="ru-RU" sz="1600" smtClean="0">
                <a:latin typeface="Arial" charset="0"/>
                <a:cs typeface="Arial" charset="0"/>
              </a:rPr>
              <a:t>Вода в 1 литровой банке – (30 т)</a:t>
            </a:r>
          </a:p>
        </p:txBody>
      </p:sp>
      <p:pic>
        <p:nvPicPr>
          <p:cNvPr id="13316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14500"/>
            <a:ext cx="3683000" cy="3381375"/>
          </a:xfrm>
        </p:spPr>
      </p:pic>
      <p:pic>
        <p:nvPicPr>
          <p:cNvPr id="14341" name="Picture 4" descr="AG00315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622800"/>
            <a:ext cx="1751012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AG00317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37050"/>
            <a:ext cx="1760537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3827463" cy="43529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600" b="1" smtClean="0">
                <a:latin typeface="Arial" charset="0"/>
                <a:cs typeface="Arial" charset="0"/>
              </a:rPr>
              <a:t>1.Результат сложения.</a:t>
            </a:r>
          </a:p>
          <a:p>
            <a:pPr marL="0" indent="0">
              <a:buFont typeface="Arial" charset="0"/>
              <a:buNone/>
            </a:pPr>
            <a:r>
              <a:rPr lang="ru-RU" sz="1600" b="1" smtClean="0">
                <a:latin typeface="Arial" charset="0"/>
                <a:cs typeface="Arial" charset="0"/>
              </a:rPr>
              <a:t>2. Сколько цифр вы знаете?</a:t>
            </a:r>
          </a:p>
          <a:p>
            <a:pPr marL="0" indent="0">
              <a:buFont typeface="Arial" charset="0"/>
              <a:buNone/>
            </a:pPr>
            <a:r>
              <a:rPr lang="ru-RU" sz="1600" b="1" smtClean="0">
                <a:latin typeface="Arial" charset="0"/>
                <a:cs typeface="Arial" charset="0"/>
              </a:rPr>
              <a:t>3. Наименьшее трёхзначное число?</a:t>
            </a:r>
          </a:p>
          <a:p>
            <a:pPr marL="0" indent="0">
              <a:buFont typeface="Arial" charset="0"/>
              <a:buNone/>
            </a:pPr>
            <a:r>
              <a:rPr lang="ru-RU" sz="1600" b="1" smtClean="0">
                <a:latin typeface="Arial" charset="0"/>
                <a:cs typeface="Arial" charset="0"/>
              </a:rPr>
              <a:t>4. Сколько сантиметров в метре?</a:t>
            </a:r>
          </a:p>
          <a:p>
            <a:pPr marL="0" indent="0">
              <a:buFont typeface="Arial" charset="0"/>
              <a:buNone/>
            </a:pPr>
            <a:r>
              <a:rPr lang="ru-RU" sz="1600" b="1" smtClean="0">
                <a:latin typeface="Arial" charset="0"/>
                <a:cs typeface="Arial" charset="0"/>
              </a:rPr>
              <a:t>5. Сколько секунд в минуте?</a:t>
            </a:r>
          </a:p>
          <a:p>
            <a:pPr marL="0" indent="0">
              <a:buFont typeface="Arial" charset="0"/>
              <a:buNone/>
            </a:pPr>
            <a:r>
              <a:rPr lang="ru-RU" sz="1600" b="1" smtClean="0">
                <a:latin typeface="Arial" charset="0"/>
                <a:cs typeface="Arial" charset="0"/>
              </a:rPr>
              <a:t>6. Сколько нулей в записи числа тысяча?</a:t>
            </a:r>
          </a:p>
          <a:p>
            <a:pPr marL="0" indent="0">
              <a:buFont typeface="Arial" charset="0"/>
              <a:buNone/>
            </a:pPr>
            <a:r>
              <a:rPr lang="ru-RU" sz="1600" b="1" smtClean="0">
                <a:latin typeface="Arial" charset="0"/>
                <a:cs typeface="Arial" charset="0"/>
              </a:rPr>
              <a:t>7. Результат вычитания?</a:t>
            </a:r>
          </a:p>
          <a:p>
            <a:pPr marL="0" indent="0">
              <a:buFont typeface="Arial" charset="0"/>
              <a:buNone/>
            </a:pPr>
            <a:r>
              <a:rPr lang="ru-RU" sz="1600" b="1" smtClean="0">
                <a:latin typeface="Arial" charset="0"/>
                <a:cs typeface="Arial" charset="0"/>
              </a:rPr>
              <a:t>8. Наибольшее двухзначное число?</a:t>
            </a:r>
          </a:p>
          <a:p>
            <a:pPr marL="0" indent="0">
              <a:buFont typeface="Arial" charset="0"/>
              <a:buNone/>
            </a:pPr>
            <a:r>
              <a:rPr lang="ru-RU" sz="1600" b="1" smtClean="0">
                <a:latin typeface="Arial" charset="0"/>
                <a:cs typeface="Arial" charset="0"/>
              </a:rPr>
              <a:t>9. Прибор для построения окружности?</a:t>
            </a:r>
          </a:p>
          <a:p>
            <a:pPr marL="0" indent="0">
              <a:buFont typeface="Arial" charset="0"/>
              <a:buNone/>
            </a:pPr>
            <a:r>
              <a:rPr lang="ru-RU" sz="1600" b="1" smtClean="0">
                <a:latin typeface="Arial" charset="0"/>
                <a:cs typeface="Arial" charset="0"/>
              </a:rPr>
              <a:t>10. Сколько граммов в килограмме?</a:t>
            </a:r>
          </a:p>
          <a:p>
            <a:pPr marL="0" indent="0">
              <a:buFont typeface="Arial" charset="0"/>
              <a:buNone/>
            </a:pPr>
            <a:r>
              <a:rPr lang="ru-RU" sz="1600" b="1" smtClean="0">
                <a:latin typeface="Arial" charset="0"/>
                <a:cs typeface="Arial" charset="0"/>
              </a:rPr>
              <a:t>11. Сколько минут в часе?</a:t>
            </a:r>
          </a:p>
          <a:p>
            <a:pPr marL="0" indent="0">
              <a:buFont typeface="Arial" charset="0"/>
              <a:buNone/>
            </a:pPr>
            <a:r>
              <a:rPr lang="ru-RU" sz="1600" b="1" smtClean="0">
                <a:latin typeface="Arial" charset="0"/>
                <a:cs typeface="Arial" charset="0"/>
              </a:rPr>
              <a:t>12. Сумма длин всех сторон </a:t>
            </a:r>
          </a:p>
          <a:p>
            <a:pPr marL="0" indent="0">
              <a:buFont typeface="Arial" charset="0"/>
              <a:buNone/>
            </a:pPr>
            <a:r>
              <a:rPr lang="ru-RU" sz="1600" b="1" smtClean="0">
                <a:latin typeface="Arial" charset="0"/>
                <a:cs typeface="Arial" charset="0"/>
              </a:rPr>
              <a:t>             многоугольника?</a:t>
            </a:r>
          </a:p>
        </p:txBody>
      </p:sp>
      <p:pic>
        <p:nvPicPr>
          <p:cNvPr id="14339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706563"/>
            <a:ext cx="3897312" cy="4419600"/>
          </a:xfrm>
        </p:spPr>
      </p:pic>
      <p:sp>
        <p:nvSpPr>
          <p:cNvPr id="5" name="Пятно 2 4"/>
          <p:cNvSpPr/>
          <p:nvPr/>
        </p:nvSpPr>
        <p:spPr>
          <a:xfrm>
            <a:off x="971600" y="476672"/>
            <a:ext cx="7488832" cy="1296144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TriangleInverted">
              <a:avLst>
                <a:gd name="adj" fmla="val 100000"/>
              </a:avLst>
            </a:prstTxWarp>
          </a:bodyPr>
          <a:lstStyle/>
          <a:p>
            <a:pPr algn="ctr">
              <a:defRPr/>
            </a:pPr>
            <a:r>
              <a:rPr lang="ru-RU" dirty="0">
                <a:ln>
                  <a:solidFill>
                    <a:srgbClr val="FF0000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Счастливый</a:t>
            </a:r>
            <a:r>
              <a:rPr lang="ru-RU" dirty="0"/>
              <a:t> </a:t>
            </a:r>
          </a:p>
          <a:p>
            <a:pPr algn="ctr">
              <a:defRPr/>
            </a:pPr>
            <a:r>
              <a:rPr lang="ru-RU" dirty="0">
                <a:ln>
                  <a:solidFill>
                    <a:srgbClr val="FF0000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Случай</a:t>
            </a:r>
            <a:r>
              <a:rPr lang="ru-RU" dirty="0"/>
              <a:t>.</a:t>
            </a:r>
          </a:p>
        </p:txBody>
      </p:sp>
      <p:pic>
        <p:nvPicPr>
          <p:cNvPr id="14341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41288"/>
            <a:ext cx="23622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d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5686" y="548680"/>
            <a:ext cx="5864686" cy="868958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ru-RU" sz="4800" dirty="0" smtClean="0"/>
              <a:t>Смотри и считай!</a:t>
            </a:r>
            <a:endParaRPr lang="ru-RU" sz="4800" dirty="0"/>
          </a:p>
        </p:txBody>
      </p:sp>
      <p:pic>
        <p:nvPicPr>
          <p:cNvPr id="15363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1484313"/>
            <a:ext cx="4249738" cy="4968875"/>
          </a:xfrm>
        </p:spPr>
      </p:pic>
      <p:pic>
        <p:nvPicPr>
          <p:cNvPr id="16388" name="Рисунок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41313"/>
            <a:ext cx="16557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2205038"/>
            <a:ext cx="3251200" cy="3311525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sz="1600" dirty="0" smtClean="0"/>
          </a:p>
          <a:p>
            <a:pPr marL="0" indent="0">
              <a:buFont typeface="Arial" charset="0"/>
              <a:buNone/>
              <a:defRPr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ru-RU" sz="1600" b="1" dirty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1600" b="1" dirty="0" err="1" smtClean="0">
                <a:solidFill>
                  <a:srgbClr val="FF0000"/>
                </a:solidFill>
              </a:rPr>
              <a:t>Назым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Бурибековна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предлагает вам свои задания.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15366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2" r="2425"/>
          <a:stretch>
            <a:fillRect/>
          </a:stretch>
        </p:blipFill>
        <p:spPr bwMode="auto">
          <a:xfrm>
            <a:off x="539750" y="2205038"/>
            <a:ext cx="3032125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192688" cy="86409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50"/>
                </a:solidFill>
              </a:rPr>
              <a:t>Ответь правильно!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6387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557338"/>
            <a:ext cx="2519362" cy="2273300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4613" cy="40608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Гульнара </a:t>
            </a:r>
            <a:r>
              <a:rPr lang="ru-RU" sz="1600" b="1" dirty="0" err="1" smtClean="0">
                <a:solidFill>
                  <a:srgbClr val="FF0000"/>
                </a:solidFill>
              </a:rPr>
              <a:t>Кариповна</a:t>
            </a:r>
            <a:r>
              <a:rPr lang="ru-RU" sz="1600" b="1" dirty="0" smtClean="0">
                <a:solidFill>
                  <a:srgbClr val="FF0000"/>
                </a:solidFill>
              </a:rPr>
              <a:t>  </a:t>
            </a:r>
            <a:r>
              <a:rPr lang="ru-RU" sz="1600" b="1" dirty="0" smtClean="0">
                <a:solidFill>
                  <a:srgbClr val="00B0F0"/>
                </a:solidFill>
              </a:rPr>
              <a:t>хотела бы узнать, как вы закрепили знания о насекомых и жуках? </a:t>
            </a:r>
          </a:p>
          <a:p>
            <a:pPr marL="0" indent="0">
              <a:buFont typeface="Arial" charset="0"/>
              <a:buNone/>
              <a:defRPr/>
            </a:pPr>
            <a:endParaRPr lang="ru-RU" sz="1600" b="1" dirty="0">
              <a:solidFill>
                <a:srgbClr val="00B0F0"/>
              </a:solidFill>
            </a:endParaRPr>
          </a:p>
          <a:p>
            <a:pPr>
              <a:buFontTx/>
              <a:buChar char="-"/>
              <a:defRPr/>
            </a:pPr>
            <a:r>
              <a:rPr lang="ru-RU" sz="1600" b="1" dirty="0" smtClean="0"/>
              <a:t>Сколько ног  у жука?</a:t>
            </a:r>
          </a:p>
          <a:p>
            <a:pPr>
              <a:buFontTx/>
              <a:buChar char="-"/>
              <a:defRPr/>
            </a:pPr>
            <a:r>
              <a:rPr lang="ru-RU" sz="1600" b="1" dirty="0" smtClean="0"/>
              <a:t>Сколько ног у паука?</a:t>
            </a:r>
          </a:p>
          <a:p>
            <a:pPr>
              <a:buFontTx/>
              <a:buChar char="-"/>
              <a:defRPr/>
            </a:pPr>
            <a:endParaRPr lang="ru-RU" sz="1600" b="1" dirty="0"/>
          </a:p>
          <a:p>
            <a:pPr>
              <a:buFontTx/>
              <a:buChar char="-"/>
              <a:defRPr/>
            </a:pPr>
            <a:endParaRPr lang="ru-RU" sz="1600" b="1" dirty="0" smtClean="0"/>
          </a:p>
          <a:p>
            <a:pPr marL="0" indent="0">
              <a:buFont typeface="Arial" charset="0"/>
              <a:buNone/>
              <a:defRPr/>
            </a:pPr>
            <a:r>
              <a:rPr lang="ru-RU" sz="1600" b="1" dirty="0" err="1" smtClean="0">
                <a:solidFill>
                  <a:srgbClr val="FF0000"/>
                </a:solidFill>
              </a:rPr>
              <a:t>Зарифа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Сулеймановна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со </a:t>
            </a:r>
            <a:r>
              <a:rPr lang="ru-RU" sz="1600" b="1" dirty="0" err="1" smtClean="0">
                <a:solidFill>
                  <a:srgbClr val="0070C0"/>
                </a:solidFill>
              </a:rPr>
              <a:t>своми</a:t>
            </a:r>
            <a:r>
              <a:rPr lang="ru-RU" sz="1600" b="1" dirty="0" smtClean="0">
                <a:solidFill>
                  <a:srgbClr val="0070C0"/>
                </a:solidFill>
              </a:rPr>
              <a:t> ученицами загадывает вам загадку:</a:t>
            </a:r>
          </a:p>
          <a:p>
            <a:pPr marL="0" indent="0">
              <a:buFont typeface="Arial" charset="0"/>
              <a:buNone/>
              <a:defRPr/>
            </a:pPr>
            <a:endParaRPr lang="ru-RU" sz="1600" b="1" dirty="0"/>
          </a:p>
          <a:p>
            <a:pPr marL="0" indent="0">
              <a:buFont typeface="Arial" charset="0"/>
              <a:buNone/>
              <a:defRPr/>
            </a:pPr>
            <a:r>
              <a:rPr lang="ru-RU" sz="1600" dirty="0" smtClean="0"/>
              <a:t>Пять ступенек – лесенка,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600" dirty="0" smtClean="0"/>
              <a:t>На ступеньках – песенка!</a:t>
            </a:r>
            <a:endParaRPr lang="ru-RU" sz="1600" dirty="0"/>
          </a:p>
        </p:txBody>
      </p:sp>
      <p:pic>
        <p:nvPicPr>
          <p:cNvPr id="16389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173538"/>
            <a:ext cx="296227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3986">
            <a:off x="7161213" y="4921250"/>
            <a:ext cx="11938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5" descr="Kartinochki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44675"/>
            <a:ext cx="169227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552728" cy="936104"/>
          </a:xfrm>
          <a:solidFill>
            <a:srgbClr val="FF0066"/>
          </a:solidFill>
        </p:spPr>
        <p:txBody>
          <a:bodyPr/>
          <a:lstStyle/>
          <a:p>
            <a:pPr>
              <a:defRPr/>
            </a:pPr>
            <a:r>
              <a:rPr lang="ru-RU" sz="4800" dirty="0" smtClean="0">
                <a:solidFill>
                  <a:srgbClr val="0070C0"/>
                </a:solidFill>
              </a:rPr>
              <a:t>Логические задачи.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171950" cy="4525963"/>
          </a:xfrm>
        </p:spPr>
        <p:txBody>
          <a:bodyPr/>
          <a:lstStyle/>
          <a:p>
            <a:pPr>
              <a:buFont typeface="Arial" charset="0"/>
              <a:buAutoNum type="arabicPlain"/>
              <a:defRPr/>
            </a:pPr>
            <a:r>
              <a:rPr lang="ru-RU" sz="1600" b="1" dirty="0" smtClean="0"/>
              <a:t>На яблоне росло 125 яблок. А сколько  яблок росло на осине?</a:t>
            </a:r>
          </a:p>
          <a:p>
            <a:pPr>
              <a:buFont typeface="Arial" charset="0"/>
              <a:buAutoNum type="arabicPlain" startAt="2"/>
              <a:defRPr/>
            </a:pPr>
            <a:r>
              <a:rPr lang="ru-RU" sz="1600" b="1" dirty="0" smtClean="0"/>
              <a:t>Как написать «сухая трава» четырьмя    буквами?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600" b="1" dirty="0" smtClean="0"/>
              <a:t>3  Назови животных в порядке возрастания их веса: мышь, слон, муха, тигр, кролик.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600" b="1" dirty="0" smtClean="0"/>
              <a:t>5  Когда цифра может стать чёрной птицей?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600" b="1" dirty="0" smtClean="0"/>
              <a:t>6   Что легче- 1 кг железа или 1 кг сена?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600" b="1" dirty="0" smtClean="0"/>
              <a:t> 7 Цапля, когда стоит на одной ноге – весит 3 килограмма. Сколько она будет весить, когда встанет на две ноги?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600" b="1" dirty="0" smtClean="0"/>
              <a:t>8 За забором ходили гуси. Вася насчитал 12 лап. Сколько гусей ходили    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600" b="1" dirty="0"/>
              <a:t> </a:t>
            </a:r>
            <a:r>
              <a:rPr lang="ru-RU" sz="1600" b="1" dirty="0" smtClean="0"/>
              <a:t>                    за забором?</a:t>
            </a:r>
            <a:endParaRPr lang="ru-RU" sz="1600" b="1" dirty="0"/>
          </a:p>
        </p:txBody>
      </p:sp>
      <p:pic>
        <p:nvPicPr>
          <p:cNvPr id="17412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4850" y="1550988"/>
            <a:ext cx="4186238" cy="3600450"/>
          </a:xfrm>
        </p:spPr>
      </p:pic>
      <p:pic>
        <p:nvPicPr>
          <p:cNvPr id="1843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5" b="19031"/>
          <a:stretch>
            <a:fillRect/>
          </a:stretch>
        </p:blipFill>
        <p:spPr bwMode="auto">
          <a:xfrm>
            <a:off x="4787900" y="5300663"/>
            <a:ext cx="2808288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8"/>
          <a:stretch>
            <a:fillRect/>
          </a:stretch>
        </p:blipFill>
        <p:spPr>
          <a:xfrm>
            <a:off x="395288" y="1773238"/>
            <a:ext cx="3179762" cy="189071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052763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/>
              <a:t>Четверо мальчиков играли в шашки и сыграли четыре  партии. Сколько партий сыграл каждый игрок?</a:t>
            </a:r>
            <a:endParaRPr lang="ru-RU" sz="1800" b="1" dirty="0"/>
          </a:p>
          <a:p>
            <a:pPr>
              <a:defRPr/>
            </a:pPr>
            <a:r>
              <a:rPr lang="ru-RU" sz="1800" b="1" dirty="0" err="1" smtClean="0"/>
              <a:t>Жансая</a:t>
            </a:r>
            <a:r>
              <a:rPr lang="ru-RU" sz="1800" b="1" dirty="0" smtClean="0"/>
              <a:t> за 1 минуту прочитала 97 слов. Сколько слов она прочитает за 10 минут?</a:t>
            </a:r>
          </a:p>
          <a:p>
            <a:pPr>
              <a:defRPr/>
            </a:pPr>
            <a:r>
              <a:rPr lang="ru-RU" sz="1800" b="1" dirty="0" smtClean="0"/>
              <a:t>У </a:t>
            </a:r>
            <a:r>
              <a:rPr lang="ru-RU" sz="1800" b="1" dirty="0" err="1"/>
              <a:t>Р</a:t>
            </a:r>
            <a:r>
              <a:rPr lang="ru-RU" sz="1800" b="1" dirty="0" err="1" smtClean="0"/>
              <a:t>амины</a:t>
            </a:r>
            <a:r>
              <a:rPr lang="ru-RU" sz="1800" b="1" dirty="0" smtClean="0"/>
              <a:t>  12 карточек «Домино», а у Луизы в 2 раза   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800" b="1" dirty="0" smtClean="0"/>
              <a:t>                       меньше. Кто из              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800" b="1" dirty="0"/>
              <a:t> </a:t>
            </a:r>
            <a:r>
              <a:rPr lang="ru-RU" sz="1800" b="1" dirty="0" smtClean="0"/>
              <a:t>                    них выиграет?</a:t>
            </a:r>
          </a:p>
          <a:p>
            <a:pPr>
              <a:defRPr/>
            </a:pPr>
            <a:endParaRPr lang="ru-RU" sz="1600" b="1" dirty="0" smtClean="0"/>
          </a:p>
          <a:p>
            <a:pPr>
              <a:defRPr/>
            </a:pPr>
            <a:endParaRPr lang="ru-RU" sz="1600" b="1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1403648" y="404664"/>
            <a:ext cx="6048672" cy="1008112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Chevron">
              <a:avLst/>
            </a:prstTxWarp>
          </a:bodyPr>
          <a:lstStyle/>
          <a:p>
            <a:pPr algn="ctr">
              <a:defRPr/>
            </a:pPr>
            <a:r>
              <a:rPr lang="ru-RU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</a:t>
            </a:r>
            <a:r>
              <a:rPr lang="ru-RU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шутим</a:t>
            </a:r>
            <a:r>
              <a:rPr lang="ru-RU" dirty="0"/>
              <a:t>.</a:t>
            </a:r>
          </a:p>
        </p:txBody>
      </p:sp>
      <p:pic>
        <p:nvPicPr>
          <p:cNvPr id="18437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8" b="5191"/>
          <a:stretch>
            <a:fillRect/>
          </a:stretch>
        </p:blipFill>
        <p:spPr bwMode="auto">
          <a:xfrm>
            <a:off x="738188" y="3824288"/>
            <a:ext cx="1973262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1" b="5310"/>
          <a:stretch>
            <a:fillRect/>
          </a:stretch>
        </p:blipFill>
        <p:spPr bwMode="auto">
          <a:xfrm>
            <a:off x="2916238" y="4257675"/>
            <a:ext cx="2951162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5" descr="HAPPYBO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043113"/>
            <a:ext cx="10953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457200" y="765175"/>
            <a:ext cx="5480050" cy="2663825"/>
          </a:xfrm>
          <a:solidFill>
            <a:srgbClr val="FFFF00"/>
          </a:solidFill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Мы решали, повторяли.</a:t>
            </a:r>
          </a:p>
          <a:p>
            <a:pPr marL="0" indent="0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Много игр поиграли!</a:t>
            </a:r>
          </a:p>
          <a:p>
            <a:pPr marL="0" indent="0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А теперь, ребята, в срок</a:t>
            </a:r>
          </a:p>
          <a:p>
            <a:pPr marL="0" indent="0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Прозвенит у нас  звонок!</a:t>
            </a:r>
          </a:p>
        </p:txBody>
      </p:sp>
      <p:pic>
        <p:nvPicPr>
          <p:cNvPr id="20483" name="Picture 2" descr="C:\Documents and Settings\User\Мои документы\Мои рисунки\1CUSBTCAC6PJRNCAZZUXHBCAVB7GXKCAZIBNNWCAY3SD1NCAWCBL3PCAZD6UFNCAME6CKJCAT3DCVHCA0JTJDACAS5R8VTCAOWK7TWCAXW16TXCAPDJWIMCAAC02T4CA4P2CC7CASAWQ4JCANUWYG3CA2SWIR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775075"/>
            <a:ext cx="2376487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Картинка 2 из 103406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4313" y="4076700"/>
            <a:ext cx="2881312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5" name="Picture 4" descr="Kartinochki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000">
            <a:off x="652463" y="3667125"/>
            <a:ext cx="18843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Кирилл\Рабочий стол\МАМА\анимация\vse_takoe_krugloe3 копия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836613"/>
            <a:ext cx="16986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dir="in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Источники изображений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500188" y="1500188"/>
            <a:ext cx="7186612" cy="26431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u="sng" smtClean="0">
                <a:latin typeface="Arial" charset="0"/>
                <a:cs typeface="Arial" charset="0"/>
              </a:rPr>
              <a:t>Фото-материал из архива 3 «Б» класса </a:t>
            </a:r>
          </a:p>
          <a:p>
            <a:pPr eaLnBrk="1" hangingPunct="1">
              <a:buFont typeface="Arial" charset="0"/>
              <a:buNone/>
            </a:pPr>
            <a:endParaRPr lang="ru-RU" sz="2400" u="sng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400" u="sng" smtClean="0">
                <a:latin typeface="Arial" charset="0"/>
                <a:cs typeface="Arial" charset="0"/>
              </a:rPr>
              <a:t>Фото-материал из  собственного архива учителя Вольваковой Е.И.</a:t>
            </a:r>
          </a:p>
          <a:p>
            <a:pPr eaLnBrk="1" hangingPunct="1">
              <a:buFont typeface="Arial" charset="0"/>
              <a:buNone/>
            </a:pPr>
            <a:endParaRPr lang="ru-RU" sz="2400" u="sng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400" u="sng" smtClean="0">
                <a:latin typeface="Arial" charset="0"/>
                <a:cs typeface="Arial" charset="0"/>
              </a:rPr>
              <a:t>Занимательные картинки из архива учителя и Интернет-ресурсов. </a:t>
            </a: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</p:txBody>
      </p:sp>
      <p:pic>
        <p:nvPicPr>
          <p:cNvPr id="21508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428750"/>
            <a:ext cx="7286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0"/>
            <a:ext cx="101123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Мои документы\Мои рисунки\+14448-800x8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606240">
            <a:off x="621591" y="4014622"/>
            <a:ext cx="514012" cy="1401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1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508500"/>
            <a:ext cx="21605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9981313" flipV="1">
            <a:off x="3612911" y="812383"/>
            <a:ext cx="4209838" cy="62684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i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4000" i="1" dirty="0" smtClean="0">
                <a:solidFill>
                  <a:srgbClr val="FF0000"/>
                </a:solidFill>
                <a:effectLst/>
              </a:rPr>
            </a:br>
            <a:r>
              <a:rPr lang="ru-RU" sz="4000" i="1" dirty="0">
                <a:solidFill>
                  <a:srgbClr val="FF0000"/>
                </a:solidFill>
                <a:effectLst/>
              </a:rPr>
              <a:t/>
            </a:r>
            <a:br>
              <a:rPr lang="ru-RU" sz="4000" i="1" dirty="0">
                <a:solidFill>
                  <a:srgbClr val="FF0000"/>
                </a:solidFill>
                <a:effectLst/>
              </a:rPr>
            </a:br>
            <a:r>
              <a:rPr lang="ru-RU" sz="4000" i="1" dirty="0">
                <a:solidFill>
                  <a:srgbClr val="FF0000"/>
                </a:solidFill>
                <a:effectLst/>
              </a:rPr>
              <a:t/>
            </a:r>
            <a:br>
              <a:rPr lang="ru-RU" sz="4000" i="1" dirty="0">
                <a:solidFill>
                  <a:srgbClr val="FF0000"/>
                </a:solidFill>
                <a:effectLst/>
              </a:rPr>
            </a:br>
            <a:r>
              <a:rPr lang="ru-RU" sz="4000" i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4000" i="1" dirty="0" smtClean="0">
                <a:solidFill>
                  <a:srgbClr val="FF0000"/>
                </a:solidFill>
                <a:effectLst/>
              </a:rPr>
            </a:br>
            <a:r>
              <a:rPr lang="ru-RU" sz="4000" i="1" dirty="0" smtClean="0">
                <a:solidFill>
                  <a:srgbClr val="FF0000"/>
                </a:solidFill>
                <a:effectLst/>
              </a:rPr>
              <a:t>Цели занятия:</a:t>
            </a:r>
            <a:br>
              <a:rPr lang="ru-RU" sz="4000" i="1" dirty="0" smtClean="0">
                <a:solidFill>
                  <a:srgbClr val="FF0000"/>
                </a:solidFill>
                <a:effectLst/>
              </a:rPr>
            </a:br>
            <a:r>
              <a:rPr lang="ru-RU" sz="4000" i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4000" i="1" dirty="0" smtClean="0">
                <a:solidFill>
                  <a:srgbClr val="FF0000"/>
                </a:solidFill>
                <a:effectLst/>
              </a:rPr>
            </a:br>
            <a:r>
              <a:rPr lang="ru-RU" sz="2200" dirty="0" smtClean="0">
                <a:solidFill>
                  <a:srgbClr val="0070C0"/>
                </a:solidFill>
                <a:effectLst/>
              </a:rPr>
              <a:t>* повторить и закрепить пройденный материал;</a:t>
            </a:r>
            <a:br>
              <a:rPr lang="ru-RU" sz="2200" dirty="0" smtClean="0">
                <a:solidFill>
                  <a:srgbClr val="0070C0"/>
                </a:solidFill>
                <a:effectLst/>
              </a:rPr>
            </a:br>
            <a:r>
              <a:rPr lang="ru-RU" sz="2200" dirty="0" smtClean="0">
                <a:solidFill>
                  <a:srgbClr val="0070C0"/>
                </a:solidFill>
                <a:effectLst/>
              </a:rPr>
              <a:t>*повторить знание таблицы умножения и деления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rot="20688538">
            <a:off x="3943350" y="3548063"/>
            <a:ext cx="4206875" cy="5429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Наши задачи:</a:t>
            </a:r>
          </a:p>
          <a:p>
            <a:pPr>
              <a:defRPr/>
            </a:pPr>
            <a:r>
              <a:rPr lang="ru-RU" sz="2000" dirty="0" smtClean="0"/>
              <a:t>*р</a:t>
            </a:r>
            <a:r>
              <a:rPr lang="ru-RU" sz="1800" dirty="0" smtClean="0"/>
              <a:t>ешение задач, логических заданий, примеров;</a:t>
            </a:r>
          </a:p>
          <a:p>
            <a:pPr>
              <a:defRPr/>
            </a:pPr>
            <a:r>
              <a:rPr lang="ru-RU" sz="1800" dirty="0" smtClean="0"/>
              <a:t>*вспомнить таблицу умножения и деления;</a:t>
            </a:r>
          </a:p>
          <a:p>
            <a:pPr>
              <a:defRPr/>
            </a:pPr>
            <a:r>
              <a:rPr lang="ru-RU" sz="1800" dirty="0" smtClean="0"/>
              <a:t>*вспомнить фрагменты нашей школьной жизни</a:t>
            </a:r>
            <a:endParaRPr lang="ru-RU" sz="1800" dirty="0"/>
          </a:p>
        </p:txBody>
      </p:sp>
    </p:spTree>
  </p:cSld>
  <p:clrMapOvr>
    <a:masterClrMapping/>
  </p:clrMapOvr>
  <p:transition spd="slow"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613"/>
            <a:ext cx="7931150" cy="410527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Весёлый урок у нас не простой…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Много решай, на месте не стой!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Пусть гости узнают о нас…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 впереди –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Ждёт только удача!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Надейся и жди!!!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9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33650"/>
            <a:ext cx="40767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7171" name="Picture 4"/>
          <p:cNvPicPr>
            <a:picLocks noGrp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508727">
            <a:off x="371475" y="3041650"/>
            <a:ext cx="3133725" cy="935038"/>
          </a:xfrm>
        </p:spPr>
      </p:pic>
      <p:sp>
        <p:nvSpPr>
          <p:cNvPr id="3" name="Прямоугольник 2"/>
          <p:cNvSpPr/>
          <p:nvPr/>
        </p:nvSpPr>
        <p:spPr>
          <a:xfrm>
            <a:off x="1835695" y="332656"/>
            <a:ext cx="583264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Весёлый урок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0748" y="1844824"/>
            <a:ext cx="854173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Разминка: Отгадай, цифры точно называй!</a:t>
            </a: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36838"/>
            <a:ext cx="44656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51" b="33192"/>
          <a:stretch>
            <a:fillRect/>
          </a:stretch>
        </p:blipFill>
        <p:spPr bwMode="auto">
          <a:xfrm rot="-617531">
            <a:off x="4710113" y="3727450"/>
            <a:ext cx="17827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94" b="60104"/>
          <a:stretch>
            <a:fillRect/>
          </a:stretch>
        </p:blipFill>
        <p:spPr bwMode="auto">
          <a:xfrm rot="784138">
            <a:off x="7085013" y="3714750"/>
            <a:ext cx="13319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8" descr="j042837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5533">
            <a:off x="6583363" y="5475288"/>
            <a:ext cx="13684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-конечная звезда 5"/>
          <p:cNvSpPr/>
          <p:nvPr/>
        </p:nvSpPr>
        <p:spPr>
          <a:xfrm rot="19935002">
            <a:off x="585788" y="752475"/>
            <a:ext cx="914400" cy="10080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6155" name="TextBox 13"/>
          <p:cNvSpPr txBox="1">
            <a:spLocks noChangeArrowheads="1"/>
          </p:cNvSpPr>
          <p:nvPr/>
        </p:nvSpPr>
        <p:spPr bwMode="auto">
          <a:xfrm rot="9431164" flipV="1">
            <a:off x="844550" y="4432300"/>
            <a:ext cx="3248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Замени сложение умножением</a:t>
            </a:r>
          </a:p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и назови результат</a:t>
            </a:r>
            <a:r>
              <a:rPr lang="ru-RU" sz="200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5" name="5-конечная звезда 14"/>
          <p:cNvSpPr/>
          <p:nvPr/>
        </p:nvSpPr>
        <p:spPr>
          <a:xfrm>
            <a:off x="1225550" y="31591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1682750" y="100012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5544616" cy="936104"/>
          </a:xfrm>
          <a:solidFill>
            <a:srgbClr val="FFFF00"/>
          </a:solidFill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dirty="0" smtClean="0"/>
              <a:t>Кластер «Гроздь»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00200"/>
            <a:ext cx="6911975" cy="3484563"/>
          </a:xfrm>
          <a:ln w="38100"/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ММ                                        КМ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СМ               М</a:t>
            </a:r>
          </a:p>
          <a:p>
            <a:pPr marL="0" indent="0">
              <a:buFont typeface="Arial" charset="0"/>
              <a:buNone/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   ДМ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195513" y="1557338"/>
            <a:ext cx="1944687" cy="7921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140200" y="1557338"/>
            <a:ext cx="1223963" cy="18002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140200" y="1557338"/>
            <a:ext cx="2376488" cy="7921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419475" y="1557338"/>
            <a:ext cx="720725" cy="18002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140200" y="1557338"/>
            <a:ext cx="0" cy="30241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d:\Мои документы\Мои рисунки\+14448-800x8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606240">
            <a:off x="1282607" y="2624480"/>
            <a:ext cx="585702" cy="2219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t="10597" r="10281" b="3432"/>
          <a:stretch>
            <a:fillRect/>
          </a:stretch>
        </p:blipFill>
        <p:spPr bwMode="auto">
          <a:xfrm rot="512422">
            <a:off x="7162800" y="1212850"/>
            <a:ext cx="14732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0"/>
            <a:ext cx="2535238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5097463"/>
            <a:ext cx="250983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03738"/>
            <a:ext cx="14001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360988"/>
            <a:ext cx="177800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81528" cy="72008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</a:rPr>
              <a:t>Конкурс вопросов и ответов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7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341438"/>
            <a:ext cx="3633787" cy="2447925"/>
          </a:xfrm>
        </p:spPr>
      </p:pic>
      <p:sp>
        <p:nvSpPr>
          <p:cNvPr id="8196" name="Объект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3884613" cy="3384550"/>
          </a:xfrm>
        </p:spPr>
        <p:txBody>
          <a:bodyPr/>
          <a:lstStyle/>
          <a:p>
            <a:r>
              <a:rPr lang="ru-RU" sz="2400" smtClean="0">
                <a:latin typeface="Arial" charset="0"/>
                <a:cs typeface="Arial" charset="0"/>
              </a:rPr>
              <a:t>В нашем, 3 «Б» классе 8 девочек. Отвечайте, кого здесь нет?</a:t>
            </a:r>
          </a:p>
          <a:p>
            <a:r>
              <a:rPr lang="ru-RU" sz="2400" smtClean="0">
                <a:latin typeface="Arial" charset="0"/>
                <a:cs typeface="Arial" charset="0"/>
              </a:rPr>
              <a:t>А мальчиков-6. Кто отсутствовал в этот день?</a:t>
            </a:r>
          </a:p>
          <a:p>
            <a:r>
              <a:rPr lang="ru-RU" sz="2400" smtClean="0">
                <a:latin typeface="Arial" charset="0"/>
                <a:cs typeface="Arial" charset="0"/>
              </a:rPr>
              <a:t>А </a:t>
            </a:r>
            <a:r>
              <a:rPr lang="ru-RU" sz="2400" smtClean="0">
                <a:solidFill>
                  <a:srgbClr val="FF0000"/>
                </a:solidFill>
                <a:latin typeface="Arial" charset="0"/>
                <a:cs typeface="Arial" charset="0"/>
              </a:rPr>
              <a:t>сколько</a:t>
            </a:r>
            <a:r>
              <a:rPr lang="ru-RU" sz="2400" smtClean="0">
                <a:latin typeface="Arial" charset="0"/>
                <a:cs typeface="Arial" charset="0"/>
              </a:rPr>
              <a:t> всего учеников в классе?</a:t>
            </a:r>
          </a:p>
        </p:txBody>
      </p:sp>
      <p:pic>
        <p:nvPicPr>
          <p:cNvPr id="614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954463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552">
            <a:off x="7588250" y="4402138"/>
            <a:ext cx="11525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09621">
            <a:off x="4589463" y="5059363"/>
            <a:ext cx="13319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5008563"/>
            <a:ext cx="11525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4104456" cy="864096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ru-RU" sz="4800" dirty="0" err="1" smtClean="0">
                <a:solidFill>
                  <a:srgbClr val="FF0000"/>
                </a:solidFill>
              </a:rPr>
              <a:t>Сиквейн</a:t>
            </a:r>
            <a:r>
              <a:rPr lang="ru-RU" sz="4800" dirty="0" smtClean="0">
                <a:solidFill>
                  <a:srgbClr val="FF0000"/>
                </a:solidFill>
              </a:rPr>
              <a:t>.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819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" r="30482"/>
          <a:stretch>
            <a:fillRect/>
          </a:stretch>
        </p:blipFill>
        <p:spPr>
          <a:xfrm>
            <a:off x="611188" y="1843088"/>
            <a:ext cx="2665412" cy="316865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638" y="1773238"/>
            <a:ext cx="4038600" cy="37719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1800" b="1" dirty="0" err="1" smtClean="0">
                <a:solidFill>
                  <a:srgbClr val="FF0000"/>
                </a:solidFill>
              </a:rPr>
              <a:t>Шолпан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Жамантаевна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</a:rPr>
              <a:t>предлагает вам составить «</a:t>
            </a:r>
            <a:r>
              <a:rPr lang="ru-RU" sz="1800" b="1" dirty="0" err="1" smtClean="0">
                <a:solidFill>
                  <a:srgbClr val="0070C0"/>
                </a:solidFill>
              </a:rPr>
              <a:t>Сиквейн</a:t>
            </a:r>
            <a:r>
              <a:rPr lang="ru-RU" sz="1800" b="1" dirty="0" smtClean="0">
                <a:solidFill>
                  <a:srgbClr val="0070C0"/>
                </a:solidFill>
              </a:rPr>
              <a:t>» о сегодняшнем уроке.</a:t>
            </a:r>
            <a:endParaRPr lang="ru-RU" sz="1800" b="1" dirty="0">
              <a:solidFill>
                <a:srgbClr val="0070C0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ru-RU" sz="1800" b="1" dirty="0" smtClean="0">
              <a:solidFill>
                <a:srgbClr val="0070C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1800" b="1" dirty="0" smtClean="0"/>
              <a:t>Схема  </a:t>
            </a:r>
            <a:r>
              <a:rPr lang="ru-RU" sz="1800" b="1" dirty="0" err="1" smtClean="0"/>
              <a:t>Сиквейна</a:t>
            </a:r>
            <a:r>
              <a:rPr lang="ru-RU" sz="1800" b="1" dirty="0" smtClean="0"/>
              <a:t>:</a:t>
            </a:r>
          </a:p>
          <a:p>
            <a:pPr>
              <a:buFont typeface="Arial" charset="0"/>
              <a:buAutoNum type="arabicParenR"/>
              <a:defRPr/>
            </a:pPr>
            <a:r>
              <a:rPr lang="ru-RU" sz="1800" b="1" dirty="0" smtClean="0"/>
              <a:t>Слово.</a:t>
            </a:r>
          </a:p>
          <a:p>
            <a:pPr>
              <a:buFont typeface="Arial" charset="0"/>
              <a:buAutoNum type="arabicParenR"/>
              <a:defRPr/>
            </a:pPr>
            <a:r>
              <a:rPr lang="ru-RU" sz="1800" b="1" dirty="0" smtClean="0"/>
              <a:t>2 слова – прилагательные.</a:t>
            </a:r>
          </a:p>
          <a:p>
            <a:pPr>
              <a:buFont typeface="Arial" charset="0"/>
              <a:buAutoNum type="arabicParenR"/>
              <a:defRPr/>
            </a:pPr>
            <a:r>
              <a:rPr lang="ru-RU" sz="1800" b="1" dirty="0" smtClean="0"/>
              <a:t>3 слова – действия, глаголы.</a:t>
            </a:r>
          </a:p>
          <a:p>
            <a:pPr>
              <a:buFont typeface="Arial" charset="0"/>
              <a:buAutoNum type="arabicParenR"/>
              <a:defRPr/>
            </a:pPr>
            <a:r>
              <a:rPr lang="ru-RU" sz="1800" b="1" dirty="0" smtClean="0"/>
              <a:t>Предложение из 4-х слов</a:t>
            </a:r>
          </a:p>
          <a:p>
            <a:pPr>
              <a:buFont typeface="Arial" charset="0"/>
              <a:buAutoNum type="arabicParenR"/>
              <a:defRPr/>
            </a:pPr>
            <a:r>
              <a:rPr lang="ru-RU" sz="1800" b="1" dirty="0" smtClean="0"/>
              <a:t>Слово-синоним, выражающий мнение, отношение к предмету.</a:t>
            </a:r>
            <a:endParaRPr lang="ru-RU" sz="1800" b="1" dirty="0"/>
          </a:p>
        </p:txBody>
      </p:sp>
      <p:pic>
        <p:nvPicPr>
          <p:cNvPr id="9221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r="25731"/>
          <a:stretch>
            <a:fillRect/>
          </a:stretch>
        </p:blipFill>
        <p:spPr bwMode="auto">
          <a:xfrm>
            <a:off x="7092950" y="549275"/>
            <a:ext cx="122396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797425"/>
            <a:ext cx="18716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1773238"/>
            <a:ext cx="3394075" cy="4352925"/>
          </a:xfrm>
        </p:spPr>
      </p:pic>
      <p:sp>
        <p:nvSpPr>
          <p:cNvPr id="10243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6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Вам предлагает задание ученик 2-го класса </a:t>
            </a:r>
            <a:r>
              <a:rPr lang="ru-RU" sz="16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Ценбалетов Артём</a:t>
            </a:r>
            <a:r>
              <a:rPr lang="ru-RU" sz="16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>
              <a:buFont typeface="Arial" charset="0"/>
              <a:buNone/>
            </a:pPr>
            <a:r>
              <a:rPr lang="ru-RU" sz="16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-</a:t>
            </a:r>
            <a:r>
              <a:rPr lang="ru-RU" sz="1600" b="1" smtClean="0">
                <a:latin typeface="Arial" charset="0"/>
                <a:cs typeface="Arial" charset="0"/>
              </a:rPr>
              <a:t>Я очень люблю рисовать разные смешные карикатуры, предлагаю вам свои рисунки. Кто быстрее посчитает, из скольких геометрических фигур составлены рисунки?</a:t>
            </a:r>
          </a:p>
          <a:p>
            <a:pPr marL="0" indent="0">
              <a:buFont typeface="Arial" charset="0"/>
              <a:buNone/>
            </a:pPr>
            <a:r>
              <a:rPr lang="ru-RU" sz="16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>
              <a:buFont typeface="Arial" charset="0"/>
              <a:buNone/>
            </a:pPr>
            <a:endParaRPr lang="ru-RU" sz="1600" b="1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1187624" y="188640"/>
            <a:ext cx="6048672" cy="1296144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ChevronInverted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ru-RU" dirty="0">
                <a:ln>
                  <a:solidFill>
                    <a:srgbClr val="FF0000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Сравни</a:t>
            </a:r>
            <a:r>
              <a:rPr lang="ru-RU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</a:t>
            </a:r>
          </a:p>
        </p:txBody>
      </p:sp>
      <p:pic>
        <p:nvPicPr>
          <p:cNvPr id="9221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" t="13121" r="6412" b="23544"/>
          <a:stretch>
            <a:fillRect/>
          </a:stretch>
        </p:blipFill>
        <p:spPr bwMode="auto">
          <a:xfrm>
            <a:off x="4932363" y="3860800"/>
            <a:ext cx="31686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16824" cy="1368152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Задачка- шутка, только на одну минутку.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43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1844675"/>
            <a:ext cx="3394075" cy="428148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4663" y="1916113"/>
            <a:ext cx="4535487" cy="41052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1600" b="1" dirty="0" err="1" smtClean="0">
                <a:solidFill>
                  <a:srgbClr val="FF0000"/>
                </a:solidFill>
              </a:rPr>
              <a:t>Севиля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Саматовна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желает проверить, как вы можете быстро решать шуточные задачи.</a:t>
            </a:r>
            <a:endParaRPr lang="ru-RU" sz="1600" b="1" dirty="0">
              <a:solidFill>
                <a:srgbClr val="0070C0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1600" b="1" dirty="0" smtClean="0"/>
              <a:t>Шёл с рыбалки Волк, повстречал Лису и спрашивает:</a:t>
            </a:r>
          </a:p>
          <a:p>
            <a:pPr>
              <a:buFontTx/>
              <a:buChar char="-"/>
              <a:defRPr/>
            </a:pPr>
            <a:r>
              <a:rPr lang="ru-RU" sz="1600" b="1" dirty="0" smtClean="0"/>
              <a:t>Кума, ты где была?</a:t>
            </a:r>
          </a:p>
          <a:p>
            <a:pPr>
              <a:buFontTx/>
              <a:buChar char="-"/>
              <a:defRPr/>
            </a:pPr>
            <a:r>
              <a:rPr lang="ru-RU" sz="1600" b="1" dirty="0" smtClean="0"/>
              <a:t>Окуньков в реке ловила.</a:t>
            </a:r>
          </a:p>
          <a:p>
            <a:pPr>
              <a:buFontTx/>
              <a:buChar char="-"/>
              <a:defRPr/>
            </a:pPr>
            <a:r>
              <a:rPr lang="ru-RU" sz="1600" b="1" dirty="0" smtClean="0"/>
              <a:t>Много ль взяла?</a:t>
            </a:r>
          </a:p>
          <a:p>
            <a:pPr>
              <a:buFontTx/>
              <a:buChar char="-"/>
              <a:defRPr/>
            </a:pPr>
            <a:r>
              <a:rPr lang="ru-RU" sz="1600" b="1" dirty="0" smtClean="0"/>
              <a:t>До 20–</a:t>
            </a:r>
            <a:r>
              <a:rPr lang="ru-RU" sz="1600" b="1" dirty="0" err="1" smtClean="0"/>
              <a:t>ти</a:t>
            </a:r>
            <a:r>
              <a:rPr lang="ru-RU" sz="1600" b="1" dirty="0" smtClean="0"/>
              <a:t> 2-х не добрала.</a:t>
            </a:r>
          </a:p>
          <a:p>
            <a:pPr>
              <a:buFontTx/>
              <a:buChar char="-"/>
              <a:defRPr/>
            </a:pPr>
            <a:r>
              <a:rPr lang="ru-RU" sz="1600" b="1" dirty="0" smtClean="0"/>
              <a:t>А у меня 2 десятка и ещё 2.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1600" b="1" dirty="0" smtClean="0"/>
              <a:t>   Сколько рыб наловили Кум и Кума?</a:t>
            </a:r>
            <a:endParaRPr lang="ru-RU" sz="1600" b="1" dirty="0"/>
          </a:p>
        </p:txBody>
      </p:sp>
      <p:pic>
        <p:nvPicPr>
          <p:cNvPr id="10245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429000"/>
            <a:ext cx="11525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 descr="C:\Documents and Settings\User\Мои документы\Мои рисунки\лиса мульт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6" b="22569"/>
          <a:stretch>
            <a:fillRect/>
          </a:stretch>
        </p:blipFill>
        <p:spPr bwMode="auto">
          <a:xfrm>
            <a:off x="6507163" y="5661025"/>
            <a:ext cx="17049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459413"/>
            <a:ext cx="10604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МАТЕМАТИКА</Template>
  <TotalTime>397</TotalTime>
  <Words>868</Words>
  <Application>Microsoft Office PowerPoint</Application>
  <PresentationFormat>Экран (4:3)</PresentationFormat>
  <Paragraphs>145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Презентация МАТЕМАТИКА</vt:lpstr>
      <vt:lpstr>Весёлый урок по математике для 3-го класса</vt:lpstr>
      <vt:lpstr>    Цели занятия:  * повторить и закрепить пройденный материал; *повторить знание таблицы умножения и деления  </vt:lpstr>
      <vt:lpstr>Презентация PowerPoint</vt:lpstr>
      <vt:lpstr>    </vt:lpstr>
      <vt:lpstr>Кластер «Гроздь» </vt:lpstr>
      <vt:lpstr>Конкурс вопросов и ответов</vt:lpstr>
      <vt:lpstr>Сиквейн.</vt:lpstr>
      <vt:lpstr>Презентация PowerPoint</vt:lpstr>
      <vt:lpstr>Задачка- шутка, только на одну минутку.</vt:lpstr>
      <vt:lpstr>А вот и РЕБУСЫ!</vt:lpstr>
      <vt:lpstr>КТО ВНИМАТЕЛЬНЫЙ?</vt:lpstr>
      <vt:lpstr>Ну-ка, думай и считай, да быстрее отвечай!</vt:lpstr>
      <vt:lpstr>Презентация PowerPoint</vt:lpstr>
      <vt:lpstr>Смотри и считай!</vt:lpstr>
      <vt:lpstr>Ответь правильно!</vt:lpstr>
      <vt:lpstr>Логические задачи.</vt:lpstr>
      <vt:lpstr>Презентация PowerPoint</vt:lpstr>
      <vt:lpstr>Презентация PowerPoint</vt:lpstr>
      <vt:lpstr>Источники изображений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ЕЛЕНА</cp:lastModifiedBy>
  <cp:revision>66</cp:revision>
  <dcterms:created xsi:type="dcterms:W3CDTF">2011-07-26T03:24:12Z</dcterms:created>
  <dcterms:modified xsi:type="dcterms:W3CDTF">2013-02-26T17:49:16Z</dcterms:modified>
</cp:coreProperties>
</file>