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F3FF-044A-4DF2-AED7-D6B9F0C84C5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5E069-8691-411B-A8F7-5C198D837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3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F3FF-044A-4DF2-AED7-D6B9F0C84C5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5E069-8691-411B-A8F7-5C198D837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920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F3FF-044A-4DF2-AED7-D6B9F0C84C5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5E069-8691-411B-A8F7-5C198D837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520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F3FF-044A-4DF2-AED7-D6B9F0C84C5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5E069-8691-411B-A8F7-5C198D837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768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F3FF-044A-4DF2-AED7-D6B9F0C84C5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5E069-8691-411B-A8F7-5C198D837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26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F3FF-044A-4DF2-AED7-D6B9F0C84C5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5E069-8691-411B-A8F7-5C198D837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580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F3FF-044A-4DF2-AED7-D6B9F0C84C5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5E069-8691-411B-A8F7-5C198D837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44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F3FF-044A-4DF2-AED7-D6B9F0C84C5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5E069-8691-411B-A8F7-5C198D837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308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F3FF-044A-4DF2-AED7-D6B9F0C84C5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5E069-8691-411B-A8F7-5C198D837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85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F3FF-044A-4DF2-AED7-D6B9F0C84C5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5E069-8691-411B-A8F7-5C198D837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088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F3FF-044A-4DF2-AED7-D6B9F0C84C5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5E069-8691-411B-A8F7-5C198D837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20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7F3FF-044A-4DF2-AED7-D6B9F0C84C5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5E069-8691-411B-A8F7-5C198D837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74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045\Desktop\рабочий стол\дина\фоны для презентац\images (2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295" y="52292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Подготовила: Долгополова Д.В.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i="1" dirty="0" smtClean="0">
                <a:solidFill>
                  <a:srgbClr val="FF0000"/>
                </a:solidFill>
                <a:cs typeface="Aharoni" panose="02010803020104030203" pitchFamily="2" charset="-79"/>
              </a:rPr>
              <a:t>Алфавит </a:t>
            </a:r>
          </a:p>
          <a:p>
            <a:pPr marL="0" indent="0" algn="ctr">
              <a:buNone/>
            </a:pPr>
            <a:r>
              <a:rPr lang="ru-RU" sz="5400" b="1" i="1" dirty="0" smtClean="0">
                <a:solidFill>
                  <a:srgbClr val="FF0000"/>
                </a:solidFill>
                <a:cs typeface="Aharoni" panose="02010803020104030203" pitchFamily="2" charset="-79"/>
              </a:rPr>
              <a:t>в </a:t>
            </a:r>
          </a:p>
          <a:p>
            <a:pPr marL="0" indent="0" algn="ctr">
              <a:buNone/>
            </a:pPr>
            <a:r>
              <a:rPr lang="ru-RU" sz="5400" b="1" i="1" dirty="0" smtClean="0">
                <a:solidFill>
                  <a:srgbClr val="FF0000"/>
                </a:solidFill>
                <a:cs typeface="Aharoni" panose="02010803020104030203" pitchFamily="2" charset="-79"/>
              </a:rPr>
              <a:t>стихах.</a:t>
            </a:r>
            <a:endParaRPr lang="ru-RU" sz="5400" b="1" i="1" dirty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9378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045\Desktop\рабочий стол\дина\фоны для презентац\images (2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3454152" cy="3123778"/>
          </a:xfrm>
        </p:spPr>
        <p:txBody>
          <a:bodyPr>
            <a:noAutofit/>
          </a:bodyPr>
          <a:lstStyle/>
          <a:p>
            <a:r>
              <a:rPr lang="ru-RU" sz="1400" b="0" i="1" dirty="0" smtClean="0">
                <a:solidFill>
                  <a:srgbClr val="333333"/>
                </a:solidFill>
                <a:effectLst/>
                <a:latin typeface="Franklin Gothic Demi" panose="020B0703020102020204" pitchFamily="34" charset="0"/>
              </a:rPr>
              <a:t>Всем известна буква «А» -Буква очень славная.</a:t>
            </a:r>
            <a:br>
              <a:rPr lang="ru-RU" sz="1400" b="0" i="1" dirty="0" smtClean="0">
                <a:solidFill>
                  <a:srgbClr val="333333"/>
                </a:solidFill>
                <a:effectLst/>
                <a:latin typeface="Franklin Gothic Demi" panose="020B0703020102020204" pitchFamily="34" charset="0"/>
              </a:rPr>
            </a:br>
            <a:r>
              <a:rPr lang="ru-RU" sz="1400" b="0" i="1" dirty="0" smtClean="0">
                <a:solidFill>
                  <a:srgbClr val="333333"/>
                </a:solidFill>
                <a:effectLst/>
                <a:latin typeface="Franklin Gothic Demi" panose="020B0703020102020204" pitchFamily="34" charset="0"/>
              </a:rPr>
              <a:t>Да к тому же буква «А»В алфавите главная.</a:t>
            </a:r>
            <a:br>
              <a:rPr lang="ru-RU" sz="1400" b="0" i="1" dirty="0" smtClean="0">
                <a:solidFill>
                  <a:srgbClr val="333333"/>
                </a:solidFill>
                <a:effectLst/>
                <a:latin typeface="Franklin Gothic Demi" panose="020B0703020102020204" pitchFamily="34" charset="0"/>
              </a:rPr>
            </a:br>
            <a:r>
              <a:rPr lang="ru-RU" sz="1400" b="0" i="1" dirty="0" smtClean="0">
                <a:solidFill>
                  <a:srgbClr val="333333"/>
                </a:solidFill>
                <a:effectLst/>
                <a:latin typeface="Franklin Gothic Demi" panose="020B0703020102020204" pitchFamily="34" charset="0"/>
              </a:rPr>
              <a:t>Обожают этот звук</a:t>
            </a:r>
            <a:br>
              <a:rPr lang="ru-RU" sz="1400" b="0" i="1" dirty="0" smtClean="0">
                <a:solidFill>
                  <a:srgbClr val="333333"/>
                </a:solidFill>
                <a:effectLst/>
                <a:latin typeface="Franklin Gothic Demi" panose="020B0703020102020204" pitchFamily="34" charset="0"/>
              </a:rPr>
            </a:br>
            <a:r>
              <a:rPr lang="ru-RU" sz="1400" b="0" i="1" dirty="0" smtClean="0">
                <a:solidFill>
                  <a:srgbClr val="333333"/>
                </a:solidFill>
                <a:effectLst/>
                <a:latin typeface="Franklin Gothic Demi" panose="020B0703020102020204" pitchFamily="34" charset="0"/>
              </a:rPr>
              <a:t>И Андрей и </a:t>
            </a:r>
            <a:r>
              <a:rPr lang="ru-RU" sz="1400" b="0" i="1" dirty="0" err="1" smtClean="0">
                <a:solidFill>
                  <a:srgbClr val="333333"/>
                </a:solidFill>
                <a:effectLst/>
                <a:latin typeface="Franklin Gothic Demi" panose="020B0703020102020204" pitchFamily="34" charset="0"/>
              </a:rPr>
              <a:t>Аллочка</a:t>
            </a:r>
            <a:r>
              <a:rPr lang="ru-RU" sz="1400" b="0" i="1" dirty="0" smtClean="0">
                <a:solidFill>
                  <a:srgbClr val="333333"/>
                </a:solidFill>
                <a:effectLst/>
                <a:latin typeface="Franklin Gothic Demi" panose="020B0703020102020204" pitchFamily="34" charset="0"/>
              </a:rPr>
              <a:t> –</a:t>
            </a:r>
            <a:br>
              <a:rPr lang="ru-RU" sz="1400" b="0" i="1" dirty="0" smtClean="0">
                <a:solidFill>
                  <a:srgbClr val="333333"/>
                </a:solidFill>
                <a:effectLst/>
                <a:latin typeface="Franklin Gothic Demi" panose="020B0703020102020204" pitchFamily="34" charset="0"/>
              </a:rPr>
            </a:br>
            <a:r>
              <a:rPr lang="ru-RU" sz="1400" b="0" i="1" dirty="0" smtClean="0">
                <a:solidFill>
                  <a:srgbClr val="333333"/>
                </a:solidFill>
                <a:effectLst/>
                <a:latin typeface="Franklin Gothic Demi" panose="020B0703020102020204" pitchFamily="34" charset="0"/>
              </a:rPr>
              <a:t>Палка так и палка так</a:t>
            </a:r>
            <a:br>
              <a:rPr lang="ru-RU" sz="1400" b="0" i="1" dirty="0" smtClean="0">
                <a:solidFill>
                  <a:srgbClr val="333333"/>
                </a:solidFill>
                <a:effectLst/>
                <a:latin typeface="Franklin Gothic Demi" panose="020B0703020102020204" pitchFamily="34" charset="0"/>
              </a:rPr>
            </a:br>
            <a:r>
              <a:rPr lang="ru-RU" sz="1400" b="0" i="1" dirty="0" smtClean="0">
                <a:solidFill>
                  <a:srgbClr val="333333"/>
                </a:solidFill>
                <a:effectLst/>
                <a:latin typeface="Franklin Gothic Demi" panose="020B0703020102020204" pitchFamily="34" charset="0"/>
              </a:rPr>
              <a:t>И в середине палочка.</a:t>
            </a:r>
            <a:endParaRPr lang="ru-RU" sz="1400" dirty="0">
              <a:latin typeface="Franklin Gothic Demi" panose="020B0703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882307"/>
            <a:ext cx="2696344" cy="1752600"/>
          </a:xfrm>
        </p:spPr>
        <p:txBody>
          <a:bodyPr>
            <a:normAutofit fontScale="47500" lnSpcReduction="20000"/>
          </a:bodyPr>
          <a:lstStyle/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 </a:t>
            </a:r>
            <a:r>
              <a:rPr lang="ru-RU" b="0" i="1" dirty="0" smtClean="0">
                <a:solidFill>
                  <a:srgbClr val="FF0000"/>
                </a:solidFill>
                <a:effectLst/>
                <a:latin typeface="Georgia"/>
              </a:rPr>
              <a:t>«Б»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Буква «Б» проснется рано,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Буква «Б» бочонок с краном!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Умывайся! Будь здоров!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Богатырь Борис Бобров.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48680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Georgia"/>
              </a:rPr>
              <a:t> 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Georgia"/>
              </a:rPr>
              <a:t>«А»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717032"/>
            <a:ext cx="2286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1" dirty="0" smtClean="0">
                <a:solidFill>
                  <a:srgbClr val="FF0000"/>
                </a:solidFill>
                <a:effectLst/>
                <a:latin typeface="Georgia"/>
              </a:rPr>
              <a:t>«В»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Вот буква «В» видна вдали,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Красивая, витая,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Как будто крендель испекли,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Приезжих ожидая.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386104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1" dirty="0" smtClean="0">
                <a:solidFill>
                  <a:srgbClr val="FF0000"/>
                </a:solidFill>
                <a:effectLst/>
                <a:latin typeface="Georgia"/>
              </a:rPr>
              <a:t>«Г»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Перед вами буква «Г»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Стоит подобно кочерге.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И подобно кочерге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Горбит спину буква «Г».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120" y="2892425"/>
            <a:ext cx="703928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618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1988840"/>
            <a:ext cx="4474840" cy="1143000"/>
          </a:xfrm>
        </p:spPr>
        <p:txBody>
          <a:bodyPr>
            <a:noAutofit/>
          </a:bodyPr>
          <a:lstStyle/>
          <a:p>
            <a:r>
              <a:rPr lang="ru-RU" sz="2800" b="0" i="1" dirty="0" smtClean="0">
                <a:solidFill>
                  <a:srgbClr val="FF0000"/>
                </a:solidFill>
                <a:effectLst/>
                <a:latin typeface="Georgia"/>
              </a:rPr>
              <a:t>«</a:t>
            </a:r>
            <a:r>
              <a:rPr lang="ru-RU" sz="2800" b="0" i="1" dirty="0" err="1" smtClean="0">
                <a:solidFill>
                  <a:srgbClr val="FF0000"/>
                </a:solidFill>
                <a:effectLst/>
                <a:latin typeface="Georgia"/>
              </a:rPr>
              <a:t>Е»</a:t>
            </a:r>
            <a:r>
              <a:rPr lang="ru-RU" sz="2800" b="0" i="1" dirty="0" err="1" smtClean="0">
                <a:solidFill>
                  <a:srgbClr val="333333"/>
                </a:solidFill>
                <a:effectLst/>
                <a:latin typeface="Georgia"/>
              </a:rPr>
              <a:t>и</a:t>
            </a:r>
            <a:r>
              <a:rPr lang="ru-RU" sz="2800" b="0" i="1" dirty="0" err="1" smtClean="0">
                <a:solidFill>
                  <a:srgbClr val="FF0000"/>
                </a:solidFill>
                <a:effectLst/>
                <a:latin typeface="Georgia"/>
              </a:rPr>
              <a:t>«Ё</a:t>
            </a:r>
            <a:r>
              <a:rPr lang="ru-RU" sz="2800" b="0" i="1" dirty="0" smtClean="0">
                <a:solidFill>
                  <a:srgbClr val="FF0000"/>
                </a:solidFill>
                <a:effectLst/>
                <a:latin typeface="Georgia"/>
              </a:rPr>
              <a:t>»</a:t>
            </a:r>
            <a:br>
              <a:rPr lang="ru-RU" sz="2800" b="0" i="1" dirty="0" smtClean="0">
                <a:solidFill>
                  <a:srgbClr val="FF0000"/>
                </a:solidFill>
                <a:effectLst/>
                <a:latin typeface="Georgia"/>
              </a:rPr>
            </a:br>
            <a:r>
              <a:rPr lang="ru-RU" sz="2800" b="0" i="1" dirty="0" smtClean="0">
                <a:solidFill>
                  <a:srgbClr val="333333"/>
                </a:solidFill>
                <a:effectLst/>
                <a:latin typeface="Georgia"/>
              </a:rPr>
              <a:t>«Е» и «Ё» — родные сестры, Различать сестер непросто. Но у буквы «Ё» две точки, Словно к лесенке </a:t>
            </a:r>
            <a:r>
              <a:rPr lang="ru-RU" sz="2800" b="0" i="1" dirty="0" err="1" smtClean="0">
                <a:solidFill>
                  <a:srgbClr val="333333"/>
                </a:solidFill>
                <a:effectLst/>
                <a:latin typeface="Georgia"/>
              </a:rPr>
              <a:t>гвоздочки</a:t>
            </a:r>
            <a:r>
              <a:rPr lang="ru-RU" sz="2800" b="0" i="1" dirty="0" smtClean="0">
                <a:solidFill>
                  <a:srgbClr val="333333"/>
                </a:solidFill>
                <a:effectLst/>
                <a:latin typeface="Georgia"/>
              </a:rPr>
              <a:t>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2602632" cy="27363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b="0" i="1" dirty="0" smtClean="0">
                <a:solidFill>
                  <a:srgbClr val="FF0000"/>
                </a:solidFill>
                <a:effectLst/>
                <a:latin typeface="Georgia"/>
              </a:rPr>
              <a:t>«Д»</a:t>
            </a:r>
          </a:p>
          <a:p>
            <a:pPr marL="0" indent="0">
              <a:buNone/>
            </a:pPr>
            <a:r>
              <a:rPr lang="ru-RU" sz="2000" b="0" i="1" dirty="0" smtClean="0">
                <a:solidFill>
                  <a:srgbClr val="333333"/>
                </a:solidFill>
                <a:effectLst/>
                <a:latin typeface="Georgia"/>
              </a:rPr>
              <a:t>Видны за окнами дома</a:t>
            </a:r>
          </a:p>
          <a:p>
            <a:pPr marL="0" indent="0">
              <a:buNone/>
            </a:pPr>
            <a:r>
              <a:rPr lang="ru-RU" sz="2000" b="0" i="1" dirty="0" smtClean="0">
                <a:solidFill>
                  <a:srgbClr val="333333"/>
                </a:solidFill>
                <a:effectLst/>
                <a:latin typeface="Georgia"/>
              </a:rPr>
              <a:t>И дети на дорожках.</a:t>
            </a:r>
          </a:p>
          <a:p>
            <a:pPr marL="0" indent="0">
              <a:buNone/>
            </a:pPr>
            <a:r>
              <a:rPr lang="ru-RU" sz="2000" b="0" i="1" dirty="0" smtClean="0">
                <a:solidFill>
                  <a:srgbClr val="333333"/>
                </a:solidFill>
                <a:effectLst/>
                <a:latin typeface="Georgia"/>
              </a:rPr>
              <a:t>А вот и буква «Д» сама</a:t>
            </a:r>
          </a:p>
          <a:p>
            <a:pPr marL="0" indent="0">
              <a:buNone/>
            </a:pPr>
            <a:r>
              <a:rPr lang="ru-RU" sz="2000" b="0" i="1" dirty="0" smtClean="0">
                <a:solidFill>
                  <a:srgbClr val="333333"/>
                </a:solidFill>
                <a:effectLst/>
                <a:latin typeface="Georgia"/>
              </a:rPr>
              <a:t>На самоварных ножках.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36510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1" dirty="0" smtClean="0">
                <a:solidFill>
                  <a:srgbClr val="FF0000"/>
                </a:solidFill>
                <a:effectLst/>
                <a:latin typeface="Georgia"/>
              </a:rPr>
              <a:t>«Ж»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Эта буква широка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И похожа на жука.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И при этом, точно жук,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Издает жужжащий звук: «ж-ж-ж».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2564904"/>
            <a:ext cx="259228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77072"/>
            <a:ext cx="252028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733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1412776"/>
            <a:ext cx="4258816" cy="1143000"/>
          </a:xfrm>
        </p:spPr>
        <p:txBody>
          <a:bodyPr>
            <a:normAutofit fontScale="90000"/>
          </a:bodyPr>
          <a:lstStyle/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 </a:t>
            </a:r>
            <a:r>
              <a:rPr lang="ru-RU" sz="3600" b="0" i="1" dirty="0" smtClean="0">
                <a:solidFill>
                  <a:srgbClr val="FF0000"/>
                </a:solidFill>
                <a:effectLst/>
                <a:latin typeface="Georgia"/>
              </a:rPr>
              <a:t>«И»</a:t>
            </a:r>
            <a:br>
              <a:rPr lang="ru-RU" sz="3600" b="0" i="1" dirty="0" smtClean="0">
                <a:solidFill>
                  <a:srgbClr val="FF0000"/>
                </a:solidFill>
                <a:effectLst/>
                <a:latin typeface="Georgia"/>
              </a:rPr>
            </a:br>
            <a:r>
              <a:rPr lang="ru-RU" sz="3600" b="0" i="1" dirty="0" smtClean="0">
                <a:solidFill>
                  <a:srgbClr val="333333"/>
                </a:solidFill>
                <a:effectLst/>
                <a:latin typeface="Georgia"/>
              </a:rPr>
              <a:t>На калитку посмотри -Чем она не буква «И»? Между двух прямых досок Она легла наискосок.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2170584" cy="24768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0" i="1" dirty="0" smtClean="0">
                <a:solidFill>
                  <a:srgbClr val="FF0000"/>
                </a:solidFill>
                <a:effectLst/>
                <a:latin typeface="Georgia"/>
              </a:rPr>
              <a:t>«3»</a:t>
            </a:r>
          </a:p>
          <a:p>
            <a:pPr marL="0" indent="0">
              <a:buNone/>
            </a:pPr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«3» не просто завитушка,«3» — пружина, крендель, стружка.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284984"/>
            <a:ext cx="228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1" dirty="0" smtClean="0">
                <a:solidFill>
                  <a:srgbClr val="FF0000"/>
                </a:solidFill>
                <a:effectLst/>
                <a:latin typeface="Georgia"/>
              </a:rPr>
              <a:t>«Й»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Букву «Й» зовут «и кратким». «Й» как «И» в твоей тетрадке. Чтобы «Й» не путать с «И» -Сверху палочку пиши.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45811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1" dirty="0" smtClean="0">
                <a:solidFill>
                  <a:srgbClr val="FF0000"/>
                </a:solidFill>
                <a:effectLst/>
                <a:latin typeface="Georgia"/>
              </a:rPr>
              <a:t>«</a:t>
            </a:r>
            <a:r>
              <a:rPr lang="ru-RU" b="0" i="1" dirty="0" err="1" smtClean="0">
                <a:solidFill>
                  <a:srgbClr val="FF0000"/>
                </a:solidFill>
                <a:effectLst/>
                <a:latin typeface="Georgia"/>
              </a:rPr>
              <a:t>К»</a:t>
            </a:r>
            <a:r>
              <a:rPr lang="ru-RU" b="0" i="1" dirty="0" err="1" smtClean="0">
                <a:solidFill>
                  <a:srgbClr val="333333"/>
                </a:solidFill>
                <a:effectLst/>
                <a:latin typeface="Georgia"/>
              </a:rPr>
              <a:t>Сигнальщик</a:t>
            </a:r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 держит два </a:t>
            </a:r>
            <a:r>
              <a:rPr lang="ru-RU" b="0" i="1" dirty="0" err="1" smtClean="0">
                <a:solidFill>
                  <a:srgbClr val="333333"/>
                </a:solidFill>
                <a:effectLst/>
                <a:latin typeface="Georgia"/>
              </a:rPr>
              <a:t>флажка.С</a:t>
            </a:r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 флажками он — как буква «К».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48880"/>
            <a:ext cx="158417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149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332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1" dirty="0" smtClean="0">
                <a:solidFill>
                  <a:srgbClr val="FF0000"/>
                </a:solidFill>
                <a:effectLst/>
                <a:latin typeface="Georgia"/>
              </a:rPr>
              <a:t>«Л»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Алфавит продолжит наш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Буква «Л» — лесной шалаш.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10527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1" dirty="0" smtClean="0">
                <a:solidFill>
                  <a:srgbClr val="FF0000"/>
                </a:solidFill>
                <a:effectLst/>
                <a:latin typeface="Georgia"/>
              </a:rPr>
              <a:t>«М»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Взявшись за руки, мы встали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И на «М» похожи стали.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0608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1" dirty="0" smtClean="0">
                <a:solidFill>
                  <a:srgbClr val="FF0000"/>
                </a:solidFill>
                <a:effectLst/>
                <a:latin typeface="Georgia"/>
              </a:rPr>
              <a:t>«Н»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На букве «Н» я, как на лесенке,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Сижу и распеваю песенки.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282883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b="0" i="1" dirty="0" smtClean="0">
                <a:solidFill>
                  <a:srgbClr val="FF0000"/>
                </a:solidFill>
                <a:effectLst/>
                <a:latin typeface="Georgia"/>
              </a:rPr>
              <a:t>«О»</a:t>
            </a:r>
          </a:p>
          <a:p>
            <a:pPr fontAlgn="base"/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В этой букве нет угла,</a:t>
            </a:r>
          </a:p>
          <a:p>
            <a:pPr fontAlgn="base"/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Оттого она кругла,</a:t>
            </a:r>
          </a:p>
          <a:p>
            <a:pPr fontAlgn="base"/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До того она кругла -Покатиться бы могла.</a:t>
            </a:r>
            <a:endParaRPr lang="ru-RU" b="0" i="0" dirty="0" smtClean="0">
              <a:solidFill>
                <a:srgbClr val="333333"/>
              </a:solidFill>
              <a:effectLst/>
              <a:latin typeface="Georgia"/>
            </a:endParaRP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3404" y="425999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1" dirty="0" smtClean="0">
                <a:solidFill>
                  <a:srgbClr val="FF0000"/>
                </a:solidFill>
                <a:effectLst/>
                <a:latin typeface="Georgia"/>
              </a:rPr>
              <a:t>«П»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На хоккее, на футболе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Буква «П» — ворота в поле.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77324" y="55172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1" dirty="0" smtClean="0">
                <a:solidFill>
                  <a:srgbClr val="FF0000"/>
                </a:solidFill>
                <a:effectLst/>
                <a:latin typeface="Georgia"/>
              </a:rPr>
              <a:t>«Р»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Буква «Р» — на мачте парус,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Вдаль плывет, небес касаясь.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63383"/>
            <a:ext cx="116998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84263"/>
            <a:ext cx="12382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399" y="2462985"/>
            <a:ext cx="1304925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265315"/>
            <a:ext cx="1066800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552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046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1" dirty="0" smtClean="0">
                <a:solidFill>
                  <a:srgbClr val="FF0000"/>
                </a:solidFill>
                <a:effectLst/>
                <a:latin typeface="Georgia"/>
              </a:rPr>
              <a:t>«С»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Полумесяц в небе темном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Буквой «С» повис над домом.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62850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1" dirty="0" smtClean="0">
                <a:solidFill>
                  <a:srgbClr val="FF0000"/>
                </a:solidFill>
                <a:effectLst/>
                <a:latin typeface="Georgia"/>
              </a:rPr>
              <a:t>«Т»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Буква «Т» стоит на крыше: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Телевизор в доме том.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«Т» — в антенну превратилась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И на рынке очутилась.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429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1" dirty="0" smtClean="0">
                <a:solidFill>
                  <a:srgbClr val="FF0000"/>
                </a:solidFill>
                <a:effectLst/>
                <a:latin typeface="Georgia"/>
              </a:rPr>
              <a:t>«У»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Ты найдешь сучок в лесу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И увидишь букву «У».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65492" y="454934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1" dirty="0" smtClean="0">
                <a:solidFill>
                  <a:srgbClr val="FF0000"/>
                </a:solidFill>
                <a:effectLst/>
                <a:latin typeface="Georgia"/>
              </a:rPr>
              <a:t>«Ч»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Да, вы правильно решили:   «Ч» мы пишем как четыре.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Только с цифрами, друзья,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Буквы путать нам нельзя!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72782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1" dirty="0" smtClean="0">
                <a:solidFill>
                  <a:srgbClr val="FF0000"/>
                </a:solidFill>
                <a:effectLst/>
                <a:latin typeface="Georgia"/>
              </a:rPr>
              <a:t>«X»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«X» — забавная игрушка,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Деревянная вертушка.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Деревянная вертушка -Ветру вольная подружка.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278266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1" dirty="0" smtClean="0">
                <a:solidFill>
                  <a:srgbClr val="FF0000"/>
                </a:solidFill>
                <a:effectLst/>
                <a:latin typeface="Georgia"/>
              </a:rPr>
              <a:t>«Ц»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Буква «Ц» — внизу крючок,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Точно с краником бачок.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0721" y="49648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1" dirty="0" smtClean="0">
                <a:solidFill>
                  <a:srgbClr val="FF0000"/>
                </a:solidFill>
                <a:effectLst/>
                <a:latin typeface="Georgia"/>
              </a:rPr>
              <a:t>«Ф»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Филин, в книжку залетев,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Притворился буквой «Ф».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05157"/>
            <a:ext cx="871537" cy="1039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805" y="5286549"/>
            <a:ext cx="142716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126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996952"/>
            <a:ext cx="3610744" cy="1143000"/>
          </a:xfrm>
        </p:spPr>
        <p:txBody>
          <a:bodyPr>
            <a:normAutofit fontScale="90000"/>
          </a:bodyPr>
          <a:lstStyle/>
          <a:p>
            <a:r>
              <a:rPr lang="ru-RU" b="0" i="1" dirty="0" smtClean="0">
                <a:solidFill>
                  <a:srgbClr val="FF0000"/>
                </a:solidFill>
                <a:effectLst/>
                <a:latin typeface="Georgia"/>
              </a:rPr>
              <a:t>«Щ»</a:t>
            </a:r>
            <a:br>
              <a:rPr lang="ru-RU" b="0" i="1" dirty="0" smtClean="0">
                <a:solidFill>
                  <a:srgbClr val="FF0000"/>
                </a:solidFill>
                <a:effectLst/>
                <a:latin typeface="Georgia"/>
              </a:rPr>
            </a:br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Буква «Щ» поможет нам</a:t>
            </a:r>
            <a:b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</a:br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Чистить зубы по утрам.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3250704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0" i="1" dirty="0" smtClean="0">
                <a:solidFill>
                  <a:srgbClr val="FF0000"/>
                </a:solidFill>
                <a:effectLst/>
                <a:latin typeface="Georgia"/>
              </a:rPr>
              <a:t>«Ш»</a:t>
            </a:r>
          </a:p>
          <a:p>
            <a:pPr marL="0" indent="0">
              <a:buNone/>
            </a:pPr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Посмотри на букву «Ш»</a:t>
            </a:r>
          </a:p>
          <a:p>
            <a:pPr marL="0" indent="0">
              <a:buNone/>
            </a:pPr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Буква очень хороша,</a:t>
            </a:r>
          </a:p>
          <a:p>
            <a:pPr marL="0" indent="0">
              <a:buNone/>
            </a:pPr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Потому что из нее</a:t>
            </a:r>
          </a:p>
          <a:p>
            <a:pPr marL="0" indent="0">
              <a:buNone/>
            </a:pPr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Можно сделать Е и Ё. 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3136"/>
            <a:ext cx="5652120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92696"/>
            <a:ext cx="155274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909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332656"/>
            <a:ext cx="61926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1" dirty="0" smtClean="0">
                <a:solidFill>
                  <a:srgbClr val="FF0000"/>
                </a:solidFill>
                <a:effectLst/>
                <a:latin typeface="Georgia"/>
              </a:rPr>
              <a:t>«Ъ»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Из ведра не просто так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Нам воды напиться: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Нужен ковшик — твердый знак,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Чтобы не облиться!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77281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1" dirty="0" smtClean="0">
                <a:solidFill>
                  <a:srgbClr val="FF0000"/>
                </a:solidFill>
                <a:effectLst/>
                <a:latin typeface="Georgia"/>
              </a:rPr>
              <a:t>«Ы»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Вот топор. Полено рядом.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Получилось то, что надо.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Получилась буква «Ы» -Все мы знать ее должны.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31409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1" dirty="0" smtClean="0">
                <a:solidFill>
                  <a:srgbClr val="FF0000"/>
                </a:solidFill>
                <a:effectLst/>
                <a:latin typeface="Georgia"/>
              </a:rPr>
              <a:t>«Ь»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Буква «Р» перевернулась -Мягким знаком обернулась.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403918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1" dirty="0" smtClean="0">
                <a:solidFill>
                  <a:srgbClr val="FF0000"/>
                </a:solidFill>
                <a:effectLst/>
                <a:latin typeface="Georgia"/>
              </a:rPr>
              <a:t>«Э»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Буква «Э» на «С» дивится,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Словно в зеркало глядится.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Сходство есть наверняка,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Только нету языка.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65817" y="536774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1" dirty="0" smtClean="0">
                <a:solidFill>
                  <a:srgbClr val="FF0000"/>
                </a:solidFill>
                <a:effectLst/>
                <a:latin typeface="Georgia"/>
              </a:rPr>
              <a:t>«Ю»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Чтобы «О» не укатилось,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Крепко к столбику прибью,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Ой, смотри-ка, что случилось: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Получилась буква «Ю»!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53401">
            <a:off x="6416168" y="783584"/>
            <a:ext cx="1913999" cy="369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34492">
            <a:off x="1147444" y="3531530"/>
            <a:ext cx="1398211" cy="372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53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0" i="1" dirty="0" smtClean="0">
                <a:solidFill>
                  <a:srgbClr val="FF0000"/>
                </a:solidFill>
                <a:effectLst/>
                <a:latin typeface="Georgia"/>
              </a:rPr>
              <a:t>«Я»</a:t>
            </a:r>
          </a:p>
          <a:p>
            <a:pPr marL="0" indent="0">
              <a:buNone/>
            </a:pPr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Буква «Я» шагает гордо.</a:t>
            </a:r>
          </a:p>
          <a:p>
            <a:pPr marL="0" indent="0">
              <a:buNone/>
            </a:pPr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Всем на свете буква «Я»</a:t>
            </a:r>
          </a:p>
          <a:p>
            <a:pPr marL="0" indent="0">
              <a:buNone/>
            </a:pPr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Доложить готова:</a:t>
            </a:r>
          </a:p>
          <a:p>
            <a:pPr marL="0" indent="0">
              <a:buNone/>
            </a:pPr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А вы знаете, кто я?</a:t>
            </a:r>
          </a:p>
          <a:p>
            <a:pPr marL="0" indent="0">
              <a:buNone/>
            </a:pPr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Вы не знаете, кто я?</a:t>
            </a:r>
          </a:p>
          <a:p>
            <a:pPr marL="0" indent="0">
              <a:buNone/>
            </a:pPr>
            <a:r>
              <a:rPr lang="ru-RU" b="0" i="1" dirty="0" smtClean="0">
                <a:solidFill>
                  <a:srgbClr val="333333"/>
                </a:solidFill>
                <a:effectLst/>
                <a:latin typeface="Georgia"/>
              </a:rPr>
              <a:t>Я не только буква «Я» -Я и буква, и слог, слова.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63878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602</Words>
  <Application>Microsoft Office PowerPoint</Application>
  <PresentationFormat>Экран (4:3)</PresentationFormat>
  <Paragraphs>117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Подготовила: Долгополова Д.В.</vt:lpstr>
      <vt:lpstr>Всем известна буква «А» -Буква очень славная. Да к тому же буква «А»В алфавите главная. Обожают этот звук И Андрей и Аллочка – Палка так и палка так И в середине палочка.</vt:lpstr>
      <vt:lpstr>«Е»и«Ё» «Е» и «Ё» — родные сестры, Различать сестер непросто. Но у буквы «Ё» две точки, Словно к лесенке гвоздочки.</vt:lpstr>
      <vt:lpstr> «И» На калитку посмотри -Чем она не буква «И»? Между двух прямых досок Она легла наискосок.</vt:lpstr>
      <vt:lpstr>Презентация PowerPoint</vt:lpstr>
      <vt:lpstr>Презентация PowerPoint</vt:lpstr>
      <vt:lpstr>«Щ» Буква «Щ» поможет нам Чистить зубы по утрам.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045</dc:creator>
  <cp:lastModifiedBy>045</cp:lastModifiedBy>
  <cp:revision>11</cp:revision>
  <dcterms:created xsi:type="dcterms:W3CDTF">2014-03-04T08:40:21Z</dcterms:created>
  <dcterms:modified xsi:type="dcterms:W3CDTF">2014-03-04T09:09:54Z</dcterms:modified>
</cp:coreProperties>
</file>