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57" r:id="rId3"/>
    <p:sldId id="260" r:id="rId4"/>
    <p:sldId id="261" r:id="rId5"/>
    <p:sldId id="262" r:id="rId6"/>
    <p:sldId id="263" r:id="rId7"/>
    <p:sldId id="266" r:id="rId8"/>
    <p:sldId id="265" r:id="rId9"/>
    <p:sldId id="267" r:id="rId10"/>
    <p:sldId id="268" r:id="rId11"/>
    <p:sldId id="278" r:id="rId12"/>
    <p:sldId id="279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2882"/>
    <a:srgbClr val="0000FF"/>
    <a:srgbClr val="0000CC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D5EFC-F0CE-448A-A383-BDDF92F8E1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7AFDAD8-128A-47F3-A0B1-5AD01CE45F50}">
      <dgm:prSet/>
      <dgm:spPr/>
      <dgm:t>
        <a:bodyPr/>
        <a:lstStyle/>
        <a:p>
          <a:pPr rtl="0"/>
          <a:r>
            <a:rPr lang="kk-KZ" dirty="0" smtClean="0"/>
            <a:t>Юные знатоки физики</a:t>
          </a:r>
          <a:endParaRPr lang="ru-RU" dirty="0"/>
        </a:p>
      </dgm:t>
    </dgm:pt>
    <dgm:pt modelId="{F28C8273-E9FF-40A5-B448-AB25B827571C}" type="parTrans" cxnId="{7497E489-9398-4EE7-9223-C96ADEEAD158}">
      <dgm:prSet/>
      <dgm:spPr/>
      <dgm:t>
        <a:bodyPr/>
        <a:lstStyle/>
        <a:p>
          <a:endParaRPr lang="ru-RU"/>
        </a:p>
      </dgm:t>
    </dgm:pt>
    <dgm:pt modelId="{9A5E4870-8041-4435-9DAE-D075603C8D39}" type="sibTrans" cxnId="{7497E489-9398-4EE7-9223-C96ADEEAD158}">
      <dgm:prSet/>
      <dgm:spPr/>
      <dgm:t>
        <a:bodyPr/>
        <a:lstStyle/>
        <a:p>
          <a:endParaRPr lang="ru-RU"/>
        </a:p>
      </dgm:t>
    </dgm:pt>
    <dgm:pt modelId="{F9018BE7-EF57-4F59-B3C3-313F0EA4F73D}" type="pres">
      <dgm:prSet presAssocID="{756D5EFC-F0CE-448A-A383-BDDF92F8E1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45E604-F08E-46CB-88BF-29686CD3B30E}" type="pres">
      <dgm:prSet presAssocID="{47AFDAD8-128A-47F3-A0B1-5AD01CE45F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97E489-9398-4EE7-9223-C96ADEEAD158}" srcId="{756D5EFC-F0CE-448A-A383-BDDF92F8E138}" destId="{47AFDAD8-128A-47F3-A0B1-5AD01CE45F50}" srcOrd="0" destOrd="0" parTransId="{F28C8273-E9FF-40A5-B448-AB25B827571C}" sibTransId="{9A5E4870-8041-4435-9DAE-D075603C8D39}"/>
    <dgm:cxn modelId="{E168D546-9326-4E35-96DB-F0F99248D0E5}" type="presOf" srcId="{756D5EFC-F0CE-448A-A383-BDDF92F8E138}" destId="{F9018BE7-EF57-4F59-B3C3-313F0EA4F73D}" srcOrd="0" destOrd="0" presId="urn:microsoft.com/office/officeart/2005/8/layout/vList2"/>
    <dgm:cxn modelId="{B0868E9C-8361-4DB9-87AC-D1056DA977EB}" type="presOf" srcId="{47AFDAD8-128A-47F3-A0B1-5AD01CE45F50}" destId="{2945E604-F08E-46CB-88BF-29686CD3B30E}" srcOrd="0" destOrd="0" presId="urn:microsoft.com/office/officeart/2005/8/layout/vList2"/>
    <dgm:cxn modelId="{8F5C4CCC-7B49-4A3F-BF1E-CF7247F7F018}" type="presParOf" srcId="{F9018BE7-EF57-4F59-B3C3-313F0EA4F73D}" destId="{2945E604-F08E-46CB-88BF-29686CD3B30E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15EA1-F4D7-4F87-95D8-175B97B8D21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AF734-71BD-435F-B9E9-D0185CAC7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3\Desktop\Holidays_September_1_Geography_017393_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685800" y="2130425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811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Picture 2" descr="C:\Users\2013\Desktop\скорость\Ноткрытый уроковая папка\005507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3714752"/>
            <a:ext cx="3071834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2013\Desktop\скорость\Ноткрытый уроковая папка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rgbClr val="FF0000"/>
                </a:solidFill>
              </a:rPr>
              <a:t>Проверяем!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II закон Ньютона                  </a:t>
            </a:r>
            <a:r>
              <a:rPr lang="ru-RU" b="1" dirty="0" smtClean="0">
                <a:solidFill>
                  <a:srgbClr val="0070C0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F=ma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Закон Гука                              </a:t>
            </a:r>
            <a:r>
              <a:rPr lang="ru-RU" b="1" dirty="0" smtClean="0">
                <a:solidFill>
                  <a:srgbClr val="0070C0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F= kx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endParaRPr lang="kk-KZ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endParaRPr lang="kk-KZ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endParaRPr lang="kk-KZ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9" y="3244334"/>
            <a:ext cx="5260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Закон Ома для участка цепи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5929322" y="3198169"/>
            <a:ext cx="2286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I = U / R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071942"/>
            <a:ext cx="5420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Закон всемирного тяготения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4714884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F = Gm</a:t>
            </a:r>
            <a:r>
              <a:rPr lang="ru-RU" sz="2400" b="1" baseline="-30000" dirty="0" smtClean="0">
                <a:solidFill>
                  <a:schemeClr val="accent3">
                    <a:lumMod val="50000"/>
                  </a:schemeClr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2400" b="1" baseline="-30000" dirty="0" smtClean="0">
                <a:solidFill>
                  <a:schemeClr val="accent3">
                    <a:lumMod val="50000"/>
                  </a:schemeClr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/R</a:t>
            </a:r>
            <a:r>
              <a:rPr lang="ru-RU" sz="2400" b="1" baseline="30000" dirty="0" smtClean="0">
                <a:solidFill>
                  <a:schemeClr val="accent3">
                    <a:lumMod val="50000"/>
                  </a:schemeClr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2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2013\Desktop\75145157_RSRRS_RRRSRRRyoRRS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9" y="4786322"/>
            <a:ext cx="3357586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3\Desktop\скорость\Ноткрытый уроковая папка\1 фон (2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rgbClr val="0000FF"/>
                </a:solidFill>
              </a:rPr>
              <a:t>Угадай-ка!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rgbClr val="A22882"/>
                </a:solidFill>
              </a:rPr>
              <a:t>При раскопках в Перу был обнаружен аппарат, представляющий собой две высушенные тыквы, между которыми были натянуты растительные волокна. Предшественником какого современного аппарата было это приспособление?</a:t>
            </a:r>
          </a:p>
          <a:p>
            <a:pPr lvl="0"/>
            <a:r>
              <a:rPr lang="ru-RU" sz="2400" b="1" dirty="0" smtClean="0">
                <a:solidFill>
                  <a:srgbClr val="A22882"/>
                </a:solidFill>
              </a:rPr>
              <a:t>Этот предмет находится в саду родового имения недалеко от Кембриджа, он является причиной открытия известного закона.</a:t>
            </a:r>
          </a:p>
          <a:p>
            <a:pPr lvl="0"/>
            <a:r>
              <a:rPr lang="ru-RU" sz="2400" b="1" dirty="0" smtClean="0">
                <a:solidFill>
                  <a:srgbClr val="A22882"/>
                </a:solidFill>
              </a:rPr>
              <a:t> Какой полюс холоднее ?</a:t>
            </a:r>
          </a:p>
          <a:p>
            <a:pPr lvl="0"/>
            <a:endParaRPr lang="ru-RU" sz="2400" b="1" dirty="0">
              <a:solidFill>
                <a:srgbClr val="A228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ru-RU" b="1" dirty="0" smtClean="0">
                <a:solidFill>
                  <a:srgbClr val="FFFF00"/>
                </a:solidFill>
              </a:rPr>
              <a:t>Какой полюс холоднее?</a:t>
            </a:r>
          </a:p>
          <a:p>
            <a:pPr fontAlgn="base"/>
            <a:r>
              <a:rPr lang="ru-RU" b="1" dirty="0" smtClean="0">
                <a:solidFill>
                  <a:srgbClr val="FFFF00"/>
                </a:solidFill>
              </a:rPr>
              <a:t>А знаете ли вы, что Южный полюс холоднее Северного полюса? Так, по недавней информации, средняя температура на Южном полюсе была примерно -48′</a:t>
            </a:r>
            <a:r>
              <a:rPr lang="en-US" b="1" dirty="0" smtClean="0">
                <a:solidFill>
                  <a:srgbClr val="FFFF00"/>
                </a:solidFill>
              </a:rPr>
              <a:t>C, </a:t>
            </a:r>
            <a:r>
              <a:rPr lang="ru-RU" b="1" dirty="0" smtClean="0">
                <a:solidFill>
                  <a:srgbClr val="FFFF00"/>
                </a:solidFill>
              </a:rPr>
              <a:t>тогда как на Северном полюсе она составляла только -29′С. Более того, из-за более быстрого таяния снегов и подводных течений, средняя температура на Северном полюс растет быстрее, чем на Южном (а средняя летняя температура на Северном Полюсе вообще составляет около 0′</a:t>
            </a:r>
            <a:r>
              <a:rPr lang="en-US" b="1" dirty="0" smtClean="0">
                <a:solidFill>
                  <a:srgbClr val="FFFF00"/>
                </a:solidFill>
              </a:rPr>
              <a:t>C).</a:t>
            </a:r>
          </a:p>
          <a:p>
            <a:pPr fontAlgn="base"/>
            <a:r>
              <a:rPr lang="ru-RU" b="1" dirty="0" smtClean="0">
                <a:solidFill>
                  <a:srgbClr val="FFFF00"/>
                </a:solidFill>
              </a:rPr>
              <a:t>Объяснение же такого факта довольно простое: Антарктида – это континент, покрытый льдом, в то время как Арктика – это океан, покрытый льдом. Вода в данном случае работает «резервуаром» тепла, в отличие от твердого ледяного континента, который наоборот – сохраняет холод. Также имеют значение и гораздо большие массы льда в Антарктиде. Кроме того, сам Южный полюс находится на большем возвышении (порядка 2800 м), чем Северный полюс, который находится на уровне моря, а большем возвышение почти всегда означает более холодный климат.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2013\Desktop\скорость\Ноткрытый уроковая папка\fokina_l-p_shabl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Пантомима</a:t>
            </a:r>
            <a:endParaRPr lang="ru-RU" dirty="0" smtClean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b="1" i="1" dirty="0" smtClean="0">
                <a:solidFill>
                  <a:srgbClr val="FF0000"/>
                </a:solidFill>
              </a:rPr>
              <a:t>Задание: </a:t>
            </a:r>
            <a:r>
              <a:rPr lang="ru-RU" b="1" dirty="0" smtClean="0"/>
              <a:t>Изобразить указанное в карточке физическое явление, а соперники должны определить, что им было показано</a:t>
            </a:r>
            <a:endParaRPr lang="ru-RU" b="1" dirty="0"/>
          </a:p>
        </p:txBody>
      </p:sp>
      <p:pic>
        <p:nvPicPr>
          <p:cNvPr id="1026" name="Picture 2" descr="C:\Users\2013\Desktop\скорость\Ноткрытый уроковая папка\7d1588221b7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857628"/>
            <a:ext cx="2428892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2013\Desktop\скорость\Ноткрытый уроковая папка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kk-KZ" b="1" dirty="0" smtClean="0">
              <a:solidFill>
                <a:schemeClr val="bg1"/>
              </a:solidFill>
            </a:endParaRPr>
          </a:p>
          <a:p>
            <a:r>
              <a:rPr lang="kk-KZ" b="1" dirty="0" smtClean="0">
                <a:solidFill>
                  <a:srgbClr val="0000FF"/>
                </a:solidFill>
              </a:rPr>
              <a:t>Плавление вещества</a:t>
            </a:r>
          </a:p>
          <a:p>
            <a:r>
              <a:rPr lang="kk-KZ" b="1" dirty="0" smtClean="0">
                <a:solidFill>
                  <a:srgbClr val="0000FF"/>
                </a:solidFill>
              </a:rPr>
              <a:t>Взаимодействие одноименных и разноименных электрических зарядов</a:t>
            </a:r>
          </a:p>
          <a:p>
            <a:r>
              <a:rPr lang="kk-KZ" b="1" dirty="0" smtClean="0">
                <a:solidFill>
                  <a:srgbClr val="0000FF"/>
                </a:solidFill>
              </a:rPr>
              <a:t>                                Ускорение тела</a:t>
            </a:r>
          </a:p>
          <a:p>
            <a:r>
              <a:rPr lang="kk-KZ" b="1" dirty="0" smtClean="0">
                <a:solidFill>
                  <a:srgbClr val="0000FF"/>
                </a:solidFill>
              </a:rPr>
              <a:t>                               Лампочка</a:t>
            </a:r>
          </a:p>
          <a:p>
            <a:endParaRPr lang="ru-RU" dirty="0"/>
          </a:p>
        </p:txBody>
      </p:sp>
      <p:pic>
        <p:nvPicPr>
          <p:cNvPr id="4" name="Picture 3" descr="C:\Users\2013\Desktop\скорость\Ноткрытый уроковая папка\7769379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500570"/>
            <a:ext cx="3000396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3\Desktop\скорость\Ноткрытый уроковая папка\90660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Игра  “Веришь – не веришь”</a:t>
            </a:r>
            <a:endParaRPr lang="ru-RU" i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Динамометр – прибор для измерения силы. 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Миллиметр – сотая часть метра. 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Атом – мельчайшая химически неделимая частица вещества. 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Инерция – явление сохранения скорости тела при отсутствии действия на него других тел. 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Линейка – прибор для измерения объема жидкости. 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Единица измерения плотности – м</a:t>
            </a:r>
            <a:r>
              <a:rPr lang="ru-RU" b="1" baseline="30000" dirty="0" smtClean="0">
                <a:solidFill>
                  <a:srgbClr val="7030A0"/>
                </a:solidFill>
              </a:rPr>
              <a:t>3</a:t>
            </a:r>
            <a:r>
              <a:rPr lang="ru-RU" b="1" dirty="0" smtClean="0">
                <a:solidFill>
                  <a:srgbClr val="7030A0"/>
                </a:solidFill>
              </a:rPr>
              <a:t>. 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Париж – город Франции, и здесь хранится эталон килограмма. 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Прибор для измерения атмосферного давления – Барометр.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Скорость – величина, указывающая, какой путь проходит тело за единицу времени.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Газ – вещество, сохраняющее и форму, и объем. 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Сила – физическая величина, которая измеряется в ньютонах. 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Солнце – источник жизни на Земле. 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Первый человек, вышедший в открытый космос. – Ю.А. Гагарин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2013\Desktop\скорость\Ноткрытый уроковая папка\fon_ppt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09550"/>
            <a:ext cx="9753600" cy="7277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rgbClr val="0000CC"/>
                </a:solidFill>
              </a:rPr>
              <a:t>Проверяем!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b="1" i="1" dirty="0" smtClean="0">
                <a:solidFill>
                  <a:srgbClr val="006600"/>
                </a:solidFill>
              </a:rPr>
              <a:t>Динамометр – прибор для измерения силы. (+)</a:t>
            </a:r>
          </a:p>
          <a:p>
            <a:pPr lvl="0"/>
            <a:r>
              <a:rPr lang="ru-RU" b="1" i="1" dirty="0" smtClean="0">
                <a:solidFill>
                  <a:srgbClr val="006600"/>
                </a:solidFill>
              </a:rPr>
              <a:t>Миллиметр – сотая часть метра. (-)</a:t>
            </a:r>
          </a:p>
          <a:p>
            <a:pPr lvl="0"/>
            <a:r>
              <a:rPr lang="ru-RU" b="1" i="1" dirty="0" smtClean="0">
                <a:solidFill>
                  <a:srgbClr val="006600"/>
                </a:solidFill>
              </a:rPr>
              <a:t>Атом – мельчайшая химически неделимая частица вещества. (+)</a:t>
            </a:r>
          </a:p>
          <a:p>
            <a:pPr lvl="0"/>
            <a:r>
              <a:rPr lang="ru-RU" b="1" i="1" dirty="0" smtClean="0">
                <a:solidFill>
                  <a:srgbClr val="006600"/>
                </a:solidFill>
              </a:rPr>
              <a:t>Инерция – явление сохранения скорости тела при отсутствии действия на него других тел. (+)</a:t>
            </a:r>
          </a:p>
          <a:p>
            <a:pPr lvl="0"/>
            <a:r>
              <a:rPr lang="ru-RU" b="1" i="1" dirty="0" smtClean="0">
                <a:solidFill>
                  <a:srgbClr val="006600"/>
                </a:solidFill>
              </a:rPr>
              <a:t>Линейка – прибор для измерения объема жидкости. (-)</a:t>
            </a:r>
          </a:p>
          <a:p>
            <a:pPr lvl="0"/>
            <a:r>
              <a:rPr lang="ru-RU" b="1" i="1" dirty="0" smtClean="0">
                <a:solidFill>
                  <a:srgbClr val="006600"/>
                </a:solidFill>
              </a:rPr>
              <a:t>Единица измерения плотности – м</a:t>
            </a:r>
            <a:r>
              <a:rPr lang="ru-RU" b="1" i="1" baseline="30000" dirty="0" smtClean="0">
                <a:solidFill>
                  <a:srgbClr val="006600"/>
                </a:solidFill>
              </a:rPr>
              <a:t>3</a:t>
            </a:r>
            <a:r>
              <a:rPr lang="ru-RU" b="1" i="1" dirty="0" smtClean="0">
                <a:solidFill>
                  <a:srgbClr val="006600"/>
                </a:solidFill>
              </a:rPr>
              <a:t>. (-)</a:t>
            </a:r>
          </a:p>
          <a:p>
            <a:pPr lvl="0"/>
            <a:r>
              <a:rPr lang="ru-RU" b="1" i="1" dirty="0" smtClean="0">
                <a:solidFill>
                  <a:srgbClr val="006600"/>
                </a:solidFill>
              </a:rPr>
              <a:t>Париж – город Франции, и здесь хранится эталон килограмма. (+)</a:t>
            </a:r>
          </a:p>
          <a:p>
            <a:pPr lvl="0"/>
            <a:r>
              <a:rPr lang="ru-RU" b="1" i="1" dirty="0" smtClean="0">
                <a:solidFill>
                  <a:srgbClr val="006600"/>
                </a:solidFill>
              </a:rPr>
              <a:t>Прибор для измерения атмосферного давления – Барометр. (+)</a:t>
            </a:r>
          </a:p>
          <a:p>
            <a:pPr lvl="0"/>
            <a:r>
              <a:rPr lang="ru-RU" b="1" i="1" dirty="0" smtClean="0">
                <a:solidFill>
                  <a:srgbClr val="006600"/>
                </a:solidFill>
              </a:rPr>
              <a:t>Скорость – величина, указывающая, какой путь проходит тело за единицу времени.(+)</a:t>
            </a:r>
          </a:p>
          <a:p>
            <a:pPr lvl="0"/>
            <a:r>
              <a:rPr lang="ru-RU" b="1" i="1" dirty="0" smtClean="0">
                <a:solidFill>
                  <a:srgbClr val="006600"/>
                </a:solidFill>
              </a:rPr>
              <a:t>Газ – вещество, сохраняющее и форму, и объем. (-)</a:t>
            </a:r>
          </a:p>
          <a:p>
            <a:pPr lvl="0"/>
            <a:r>
              <a:rPr lang="ru-RU" b="1" i="1" dirty="0" smtClean="0">
                <a:solidFill>
                  <a:srgbClr val="006600"/>
                </a:solidFill>
              </a:rPr>
              <a:t>Сила – физическая величина, которая измеряется в ньютонах. (+)</a:t>
            </a:r>
          </a:p>
          <a:p>
            <a:pPr lvl="0"/>
            <a:r>
              <a:rPr lang="ru-RU" b="1" i="1" dirty="0" smtClean="0">
                <a:solidFill>
                  <a:srgbClr val="006600"/>
                </a:solidFill>
              </a:rPr>
              <a:t>Солнце – источник жизни на Земле. (+)</a:t>
            </a:r>
          </a:p>
          <a:p>
            <a:pPr lvl="0"/>
            <a:r>
              <a:rPr lang="ru-RU" b="1" i="1" dirty="0" smtClean="0">
                <a:solidFill>
                  <a:srgbClr val="006600"/>
                </a:solidFill>
              </a:rPr>
              <a:t>Первый человек, вышедший в открытый космос. – Ю.А. Гагарин. (+) </a:t>
            </a:r>
            <a:endParaRPr lang="ru-RU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rgbClr val="FFFF00"/>
                </a:solidFill>
              </a:rPr>
              <a:t>Угадай-ка!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2013\Desktop\rebus-po-fizike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643051"/>
            <a:ext cx="3357586" cy="2428892"/>
          </a:xfrm>
          <a:prstGeom prst="rect">
            <a:avLst/>
          </a:prstGeom>
          <a:noFill/>
        </p:spPr>
      </p:pic>
      <p:pic>
        <p:nvPicPr>
          <p:cNvPr id="1027" name="Picture 3" descr="C:\Users\2013\Desktop\rebus-po-fizik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4000528" cy="2357454"/>
          </a:xfrm>
          <a:prstGeom prst="rect">
            <a:avLst/>
          </a:prstGeom>
          <a:noFill/>
        </p:spPr>
      </p:pic>
      <p:pic>
        <p:nvPicPr>
          <p:cNvPr id="3" name="Picture 2" descr="C:\Users\2013\Desktop\rebus-po-fizike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143380"/>
            <a:ext cx="4143404" cy="2143140"/>
          </a:xfrm>
          <a:prstGeom prst="rect">
            <a:avLst/>
          </a:prstGeom>
          <a:noFill/>
        </p:spPr>
      </p:pic>
      <p:pic>
        <p:nvPicPr>
          <p:cNvPr id="4" name="Picture 2" descr="C:\Users\2013\Desktop\rebus-po-fizike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214818"/>
            <a:ext cx="3429024" cy="2071702"/>
          </a:xfrm>
          <a:prstGeom prst="rect">
            <a:avLst/>
          </a:prstGeom>
          <a:noFill/>
        </p:spPr>
      </p:pic>
      <p:pic>
        <p:nvPicPr>
          <p:cNvPr id="5" name="Picture 2" descr="C:\Users\2013\Desktop\скорость\28576417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285728"/>
            <a:ext cx="2000264" cy="12858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3\Desktop\1314581346_pd4bzykrn7mp5u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rgbClr val="A22882"/>
                </a:solidFill>
              </a:rPr>
              <a:t>Веселые задачи</a:t>
            </a:r>
            <a:endParaRPr lang="ru-RU" b="1" i="1" dirty="0">
              <a:solidFill>
                <a:srgbClr val="A2288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1 Пчела вонзает жало с силой 10</a:t>
            </a:r>
            <a:r>
              <a:rPr lang="ru-RU" sz="2800" b="1" i="1" baseline="30000" dirty="0" smtClean="0">
                <a:solidFill>
                  <a:srgbClr val="FF0000"/>
                </a:solidFill>
              </a:rPr>
              <a:t>-5</a:t>
            </a:r>
            <a:r>
              <a:rPr lang="ru-RU" sz="2800" b="1" i="1" dirty="0" smtClean="0">
                <a:solidFill>
                  <a:srgbClr val="FF0000"/>
                </a:solidFill>
              </a:rPr>
              <a:t> Н. Какое давление она создаёт на нос Вини Пуха, захотевшего мёда, если площадь её жала равна 3·10</a:t>
            </a:r>
            <a:r>
              <a:rPr lang="ru-RU" sz="2800" b="1" i="1" baseline="30000" dirty="0" smtClean="0">
                <a:solidFill>
                  <a:srgbClr val="FF0000"/>
                </a:solidFill>
              </a:rPr>
              <a:t>-16</a:t>
            </a:r>
            <a:r>
              <a:rPr lang="ru-RU" sz="2800" b="1" i="1" dirty="0" smtClean="0">
                <a:solidFill>
                  <a:srgbClr val="FF0000"/>
                </a:solidFill>
              </a:rPr>
              <a:t>м</a:t>
            </a:r>
            <a:r>
              <a:rPr lang="ru-RU" sz="2800" b="1" i="1" baseline="30000" dirty="0" smtClean="0">
                <a:solidFill>
                  <a:srgbClr val="FF0000"/>
                </a:solidFill>
              </a:rPr>
              <a:t>2</a:t>
            </a:r>
            <a:r>
              <a:rPr lang="ru-RU" sz="2800" b="1" i="1" dirty="0" smtClean="0">
                <a:solidFill>
                  <a:srgbClr val="FF0000"/>
                </a:solidFill>
              </a:rPr>
              <a:t> ?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00CC"/>
                </a:solidFill>
              </a:rPr>
              <a:t>  </a:t>
            </a:r>
            <a:r>
              <a:rPr lang="ru-RU" sz="2400" b="1" i="1" dirty="0" smtClean="0">
                <a:solidFill>
                  <a:srgbClr val="0000CC"/>
                </a:solidFill>
              </a:rPr>
              <a:t>2Баба-яга купила у водяного слиток золота, причём взвешивание проходило под водой на пружинных весах и показало массу 15 кг. Какова масса слитка в действительности? Кто кого обманул?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2013\Desktop\скорость\Ноткрытый уроковая папка\267934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rgbClr val="0000FF"/>
                </a:solidFill>
              </a:rPr>
              <a:t>Кластер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7030A0"/>
                </a:solidFill>
              </a:rPr>
              <a:t>Математический маятник</a:t>
            </a:r>
          </a:p>
          <a:p>
            <a:r>
              <a:rPr lang="kk-KZ" b="1" dirty="0" smtClean="0">
                <a:solidFill>
                  <a:srgbClr val="7030A0"/>
                </a:solidFill>
              </a:rPr>
              <a:t>Пружинный маятник</a:t>
            </a:r>
          </a:p>
          <a:p>
            <a:r>
              <a:rPr lang="kk-KZ" b="1" dirty="0" smtClean="0">
                <a:solidFill>
                  <a:srgbClr val="7030A0"/>
                </a:solidFill>
              </a:rPr>
              <a:t>Напряженность</a:t>
            </a:r>
          </a:p>
          <a:p>
            <a:r>
              <a:rPr lang="kk-KZ" b="1" dirty="0" smtClean="0">
                <a:solidFill>
                  <a:srgbClr val="7030A0"/>
                </a:solidFill>
              </a:rPr>
              <a:t>Напряжение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2013\Desktop\скорость\95067833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14638"/>
            <a:ext cx="3214710" cy="29003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3\Desktop\скорость\Ноткрытый уроковая папка\1238684091_sc_e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00B0F0"/>
                </a:solidFill>
              </a:rPr>
              <a:t>Конкурс “Разминка</a:t>
            </a:r>
            <a:r>
              <a:rPr lang="kk-KZ" dirty="0" smtClean="0"/>
              <a:t>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Борода, формула, элемент, химия, таблица, ученый, масса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2013\Desktop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857496"/>
            <a:ext cx="4714908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2013\Desktop\скорость\Ноткрытый уроковая папка\5f6e537d91715f274542fa54dbeac8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		</a:t>
            </a:r>
            <a:r>
              <a:rPr lang="kk-KZ" b="1" i="1" dirty="0" smtClean="0">
                <a:solidFill>
                  <a:schemeClr val="bg1"/>
                </a:solidFill>
              </a:rPr>
              <a:t>Корзина идей	</a:t>
            </a:r>
            <a:r>
              <a:rPr lang="kk-KZ" dirty="0" smtClean="0"/>
              <a:t>	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0000CC"/>
                </a:solidFill>
              </a:rPr>
              <a:t>  Доволен(а) ли ты тем, как прошло   мероприятие?</a:t>
            </a:r>
          </a:p>
          <a:p>
            <a:pPr lvl="0"/>
            <a:r>
              <a:rPr lang="ru-RU" b="1" dirty="0" smtClean="0">
                <a:solidFill>
                  <a:srgbClr val="0000CC"/>
                </a:solidFill>
              </a:rPr>
              <a:t>  Было ли тебе интересно?</a:t>
            </a:r>
          </a:p>
          <a:p>
            <a:pPr lvl="0"/>
            <a:r>
              <a:rPr lang="ru-RU" b="1" dirty="0" smtClean="0">
                <a:solidFill>
                  <a:srgbClr val="0000CC"/>
                </a:solidFill>
              </a:rPr>
              <a:t>  Что больше всего тебе понравилось?</a:t>
            </a:r>
          </a:p>
          <a:p>
            <a:pPr lvl="0"/>
            <a:r>
              <a:rPr lang="ru-RU" b="1" dirty="0" smtClean="0">
                <a:solidFill>
                  <a:srgbClr val="0000CC"/>
                </a:solidFill>
              </a:rPr>
              <a:t>   Сумел(а) ли ты закрепить свои знания?</a:t>
            </a:r>
          </a:p>
          <a:p>
            <a:pPr lvl="0"/>
            <a:r>
              <a:rPr lang="ru-RU" b="1" dirty="0" smtClean="0">
                <a:solidFill>
                  <a:srgbClr val="0000CC"/>
                </a:solidFill>
              </a:rPr>
              <a:t>     Ты сумел(а) показать свои знания?</a:t>
            </a:r>
          </a:p>
          <a:p>
            <a:pPr lvl="0"/>
            <a:r>
              <a:rPr lang="ru-RU" b="1" dirty="0" smtClean="0">
                <a:solidFill>
                  <a:srgbClr val="0000CC"/>
                </a:solidFill>
              </a:rPr>
              <a:t>     Ты был(а) активен(а)?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1026" name="Picture 2" descr="C:\Users\2013\Desktop\скорость\Ноткрытый уроковая папка\97efd40e6ec4ab6d2540155fc0da5de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000636"/>
            <a:ext cx="2571768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3\Desktop\скорость\75145157_RSRRS_RRRSRRRyoRRS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3\Desktop\скорость\Ноткрытый уроковая папка\1 фон (2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Телескоп, инквизиция, маятник, Земля, «а все таки она вертится».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. </a:t>
            </a:r>
            <a:r>
              <a:rPr lang="ru-RU" sz="2400" b="1" dirty="0" smtClean="0">
                <a:solidFill>
                  <a:srgbClr val="7030A0"/>
                </a:solidFill>
              </a:rPr>
              <a:t>Великий итальянский учёный. Открыл явление инерции, установил принцип относительности движения в механике, изобрёл астрономическую трубу, с помощью которой открыл четыре спутника Юпитера, исследовал законы свободного падения тел, развивал учение Коперника о движении Земли. </a:t>
            </a:r>
          </a:p>
          <a:p>
            <a:r>
              <a:rPr lang="ru-RU" sz="2600" b="1" i="1" dirty="0" smtClean="0">
                <a:solidFill>
                  <a:srgbClr val="FFFF00"/>
                </a:solidFill>
              </a:rPr>
              <a:t> </a:t>
            </a:r>
            <a:endParaRPr lang="ru-RU" sz="2600" b="1" i="1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2013\Desktop\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929066"/>
            <a:ext cx="3286148" cy="2214578"/>
          </a:xfrm>
          <a:prstGeom prst="rect">
            <a:avLst/>
          </a:prstGeom>
          <a:noFill/>
        </p:spPr>
      </p:pic>
      <p:pic>
        <p:nvPicPr>
          <p:cNvPr id="4" name="Picture 2" descr="C:\Users\2013\Desktop\скорость\Ноткрытый уроковая папка\1095d872fa5f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214818"/>
            <a:ext cx="3500462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3\Desktop\скорость\Ноткрытый уроковая папка\267934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Закон, яблоко, тяготение, сила, масса, гравитация, действие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2013\Desktop\i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714752"/>
            <a:ext cx="3714776" cy="2286016"/>
          </a:xfrm>
          <a:prstGeom prst="rect">
            <a:avLst/>
          </a:prstGeom>
          <a:noFill/>
        </p:spPr>
      </p:pic>
      <p:pic>
        <p:nvPicPr>
          <p:cNvPr id="5" name="Picture 2" descr="C:\Users\2013\Desktop\скорость\Ноткрытый уроковая папка\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3643314"/>
            <a:ext cx="1500198" cy="16430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1428736"/>
            <a:ext cx="69294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Он родился в год смерти Галилея. Родился он очень слабым и был так мал, что его можно было искупать в большой пивной кружке. Им были открыты основные законы классической механики, открыл дисперсию света, хроматическую аберрацию, исследовал интерференцию и дифракцию, построил зеркальный телескоп и также открыл закон всемирного тяготения 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3\Desktop\скорость\Ноткрытый уроковая папка\fokina_l-p_shabl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Ванна, Греция, физика, корона, эврика, механизм, военная техника,катапульта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597401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Древнегреческий ученый, математик и механик. Его математические работы намного опередили свое время. Пионер математической физики, один из создателей механики как науки. Ему принадлежат различные технические изобретения. Он – один из первых учёных, работавших на войну, и первая жертва войны среди людей. 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2013\Desktop\sicilya-hakkinda-bilgi-b86f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714752"/>
            <a:ext cx="450059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3\Desktop\скорость\Ноткрытый уроковая папка\5f6e537d91715f274542fa54dbeac8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Крайний  Север, математика, молекула, химия, МГУ, учение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ru-RU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643050"/>
            <a:ext cx="7072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Великий русский учёный, основатель Московского университета. Ему принадлежат выдающиеся труды по физике, химии, горному делу и металлургии. Он развил молекулярно-кинетическую теорию теплоты, в его работах предвосхищены законы сохранения массы и энергии.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2013\Desktop\img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571876"/>
            <a:ext cx="2786082" cy="2500330"/>
          </a:xfrm>
          <a:prstGeom prst="rect">
            <a:avLst/>
          </a:prstGeom>
          <a:noFill/>
        </p:spPr>
      </p:pic>
      <p:pic>
        <p:nvPicPr>
          <p:cNvPr id="6" name="Picture 2" descr="C:\Users\2013\Desktop\imgpreview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643314"/>
            <a:ext cx="1857388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3\Desktop\olimpiad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C00000"/>
                </a:solidFill>
              </a:rPr>
              <a:t>“Единицы измерения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Единица измерения пути </a:t>
            </a:r>
          </a:p>
          <a:p>
            <a:pPr lvl="0"/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Единица измерения времени </a:t>
            </a:r>
          </a:p>
          <a:p>
            <a:pPr lvl="0"/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Единица измерения скорости  </a:t>
            </a:r>
          </a:p>
          <a:p>
            <a:pPr lvl="0"/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Единица измерения напряжения  </a:t>
            </a:r>
          </a:p>
          <a:p>
            <a:pPr lvl="0"/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Единица измерения электрического заряда  </a:t>
            </a:r>
          </a:p>
          <a:p>
            <a:pPr lvl="0"/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Единица измерения силы  </a:t>
            </a:r>
          </a:p>
          <a:p>
            <a:pPr lvl="0"/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Единица измерения механической работы </a:t>
            </a:r>
          </a:p>
          <a:p>
            <a:pPr lvl="0"/>
            <a:r>
              <a:rPr lang="kk-KZ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Единица измерения массы</a:t>
            </a:r>
          </a:p>
          <a:p>
            <a:pPr lvl="0"/>
            <a:r>
              <a:rPr lang="kk-KZ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Единица измерения частоты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3\Desktop\скорость\Ноткрытый уроковая папка\90660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rgbClr val="FF0000"/>
                </a:solidFill>
              </a:rPr>
              <a:t>Проверяем!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k-KZ" sz="2800" b="1" dirty="0" smtClean="0">
                <a:solidFill>
                  <a:srgbClr val="0070C0"/>
                </a:solidFill>
              </a:rPr>
              <a:t>                     1 метр</a:t>
            </a:r>
          </a:p>
          <a:p>
            <a:r>
              <a:rPr lang="kk-KZ" sz="2800" b="1" dirty="0" smtClean="0">
                <a:solidFill>
                  <a:srgbClr val="0070C0"/>
                </a:solidFill>
              </a:rPr>
              <a:t>                                   1 секунда </a:t>
            </a:r>
          </a:p>
          <a:p>
            <a:r>
              <a:rPr lang="kk-KZ" sz="2800" b="1" dirty="0" smtClean="0">
                <a:solidFill>
                  <a:srgbClr val="0070C0"/>
                </a:solidFill>
              </a:rPr>
              <a:t>                1 м/с</a:t>
            </a:r>
          </a:p>
          <a:p>
            <a:r>
              <a:rPr lang="kk-KZ" sz="2800" b="1" dirty="0" smtClean="0">
                <a:solidFill>
                  <a:srgbClr val="0070C0"/>
                </a:solidFill>
              </a:rPr>
              <a:t>                                 1 Вольт</a:t>
            </a:r>
          </a:p>
          <a:p>
            <a:r>
              <a:rPr lang="kk-KZ" sz="2800" b="1" dirty="0" smtClean="0">
                <a:solidFill>
                  <a:srgbClr val="0070C0"/>
                </a:solidFill>
              </a:rPr>
              <a:t>                                                     1 Кулон</a:t>
            </a:r>
          </a:p>
          <a:p>
            <a:r>
              <a:rPr lang="kk-KZ" sz="2800" b="1" dirty="0" smtClean="0">
                <a:solidFill>
                  <a:srgbClr val="0070C0"/>
                </a:solidFill>
              </a:rPr>
              <a:t>  1 Ньютон</a:t>
            </a:r>
          </a:p>
          <a:p>
            <a:r>
              <a:rPr lang="kk-KZ" sz="2800" b="1" dirty="0" smtClean="0">
                <a:solidFill>
                  <a:srgbClr val="0070C0"/>
                </a:solidFill>
              </a:rPr>
              <a:t>                1 Джоуль</a:t>
            </a:r>
          </a:p>
          <a:p>
            <a:r>
              <a:rPr lang="kk-KZ" sz="2800" b="1" dirty="0" smtClean="0">
                <a:solidFill>
                  <a:srgbClr val="0070C0"/>
                </a:solidFill>
              </a:rPr>
              <a:t>                                         1 кг </a:t>
            </a:r>
          </a:p>
          <a:p>
            <a:r>
              <a:rPr lang="kk-KZ" sz="2800" b="1" dirty="0" smtClean="0">
                <a:solidFill>
                  <a:srgbClr val="0070C0"/>
                </a:solidFill>
              </a:rPr>
              <a:t>                                                    1 Герц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2013\Desktop\скорость\Ноткрытый уроковая папка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«Угадай закон»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2013\Desktop\88ccc93rg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6143636" y="4714884"/>
            <a:ext cx="2500330" cy="1857388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500306"/>
            <a:ext cx="400049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II закон Ньютона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F=ma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F=mg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a=V/t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Закон Гука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P = mg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P=ρgh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F= kx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00428" y="1571613"/>
            <a:ext cx="46434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Закон Ома для участка цепи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Q = I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R t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I = U / R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I = q /t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Закон всемирного тяготения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a = V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/ r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F = μ N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F = Gm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/R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891</Words>
  <PresentationFormat>Экран (4:3)</PresentationFormat>
  <Paragraphs>147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Конкурс “Разминка”</vt:lpstr>
      <vt:lpstr>Телескоп, инквизиция, маятник, Земля, «а все таки она вертится».</vt:lpstr>
      <vt:lpstr>Закон, яблоко, тяготение, сила, масса, гравитация, действие</vt:lpstr>
      <vt:lpstr>Ванна, Греция, физика, корона, эврика, механизм, военная техника,катапульта</vt:lpstr>
      <vt:lpstr>Крайний  Север, математика, молекула, химия, МГУ, учение</vt:lpstr>
      <vt:lpstr>“Единицы измерения</vt:lpstr>
      <vt:lpstr>Проверяем!</vt:lpstr>
      <vt:lpstr>«Угадай закон»</vt:lpstr>
      <vt:lpstr>Проверяем!</vt:lpstr>
      <vt:lpstr>Угадай-ка!</vt:lpstr>
      <vt:lpstr>Слайд 12</vt:lpstr>
      <vt:lpstr>Пантомима</vt:lpstr>
      <vt:lpstr>Слайд 14</vt:lpstr>
      <vt:lpstr>Игра  “Веришь – не веришь”</vt:lpstr>
      <vt:lpstr>Проверяем!</vt:lpstr>
      <vt:lpstr>Угадай-ка!</vt:lpstr>
      <vt:lpstr>Веселые задачи</vt:lpstr>
      <vt:lpstr>Кластер</vt:lpstr>
      <vt:lpstr>  Корзина идей  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2013</dc:creator>
  <cp:lastModifiedBy>2013</cp:lastModifiedBy>
  <cp:revision>97</cp:revision>
  <dcterms:created xsi:type="dcterms:W3CDTF">2015-01-27T10:43:36Z</dcterms:created>
  <dcterms:modified xsi:type="dcterms:W3CDTF">2015-01-30T13:08:51Z</dcterms:modified>
</cp:coreProperties>
</file>