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8" r:id="rId5"/>
    <p:sldId id="269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EFA4-7FEB-4B29-A8D8-7EA07311049D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5A6B-510C-4F99-9027-E7DC9D6E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5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3C4C-B277-4673-8A35-2B0CE23C0353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69DE-6142-477D-9438-DA19FE586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5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F06F-807A-41B5-950C-2398E02F909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9804-2E21-4E89-83FF-638C9388D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8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082B-3C0C-43C8-A32C-32B8EE2838C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FD51-0E3E-402E-8937-60567E168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1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3970-107F-4CB8-ABDE-F86A2E9F020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7438-8AA0-4EA6-A328-849CE6ED2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3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8617-08A3-41A9-AEEE-23505CC2C57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83E5-40F3-409A-AA15-9CE2B8E90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0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CCF1-B5A6-4287-B674-2C546D660170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651E-D395-4E7E-BE65-579AF37A1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0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B7437-F61A-474F-B4C1-1FB3AFABE988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9830-6029-4BA4-B2D7-B8F0D6B78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013C-A3ED-4DCD-A00C-7E2E75EE028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1FDA-A347-46A8-AF90-900ED9865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C419-FED5-4BE1-811E-A9E9BB094E4F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2D7E-22D5-4B8E-A172-2FA5F620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6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5B18-E991-47CF-93B6-372BA6834D87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1980-79A4-4C3B-A36F-890AE7683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7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AFF953-AC7D-4A20-8FA4-50428B85DCA6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8C70A2-3097-4A16-93D2-9C839C0FE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png"/><Relationship Id="rId9" Type="http://schemas.openxmlformats.org/officeDocument/2006/relationships/image" Target="../media/image5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59.gif"/><Relationship Id="rId7" Type="http://schemas.openxmlformats.org/officeDocument/2006/relationships/image" Target="../media/image63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10" Type="http://schemas.openxmlformats.org/officeDocument/2006/relationships/image" Target="../media/image33.gif"/><Relationship Id="rId4" Type="http://schemas.openxmlformats.org/officeDocument/2006/relationships/image" Target="../media/image60.gif"/><Relationship Id="rId9" Type="http://schemas.openxmlformats.org/officeDocument/2006/relationships/image" Target="../media/image6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hyperlink" Target="http://88.198.21.149/images/photoframes/2010/6/02/17/55/fHqAH94qdQVhyzKEF.jpg" TargetMode="External"/><Relationship Id="rId7" Type="http://schemas.openxmlformats.org/officeDocument/2006/relationships/image" Target="../media/image68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hyperlink" Target="http://sch2016.edusite.ru/images/01.gif" TargetMode="External"/><Relationship Id="rId9" Type="http://schemas.openxmlformats.org/officeDocument/2006/relationships/image" Target="../media/image6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2.xls"/><Relationship Id="rId3" Type="http://schemas.openxmlformats.org/officeDocument/2006/relationships/audio" Target="../media/audio4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3.gif"/><Relationship Id="rId5" Type="http://schemas.openxmlformats.org/officeDocument/2006/relationships/oleObject" Target="../embeddings/Microsoft_Excel_Chart1.xls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gif"/><Relationship Id="rId3" Type="http://schemas.openxmlformats.org/officeDocument/2006/relationships/image" Target="../media/image14.jpeg"/><Relationship Id="rId21" Type="http://schemas.openxmlformats.org/officeDocument/2006/relationships/image" Target="../media/image32.gi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gif"/><Relationship Id="rId2" Type="http://schemas.openxmlformats.org/officeDocument/2006/relationships/audio" Target="../media/audio5.wav"/><Relationship Id="rId16" Type="http://schemas.openxmlformats.org/officeDocument/2006/relationships/image" Target="../media/image27.gif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gif"/><Relationship Id="rId10" Type="http://schemas.openxmlformats.org/officeDocument/2006/relationships/image" Target="../media/image21.jpeg"/><Relationship Id="rId19" Type="http://schemas.openxmlformats.org/officeDocument/2006/relationships/image" Target="../media/image30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10" Type="http://schemas.openxmlformats.org/officeDocument/2006/relationships/image" Target="../media/image29.gif"/><Relationship Id="rId4" Type="http://schemas.openxmlformats.org/officeDocument/2006/relationships/image" Target="../media/image36.gif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1214438"/>
            <a:ext cx="7286625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Родительское собрание на тему: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«Родительское внимание – залог успешности ребёнка».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3429000"/>
            <a:ext cx="4714875" cy="2143125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Для родителей учащихся экспериментального </a:t>
            </a: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3 «Б»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класса ГУ ОСШ «</a:t>
            </a:r>
            <a:r>
              <a:rPr lang="ru-RU" sz="2400" dirty="0" err="1" smtClean="0">
                <a:solidFill>
                  <a:srgbClr val="0070C0"/>
                </a:solidFill>
                <a:cs typeface="Times New Roman" pitchFamily="18" charset="0"/>
              </a:rPr>
              <a:t>Мырзакент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»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19.02.2013 год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err="1" smtClean="0">
                <a:solidFill>
                  <a:srgbClr val="002060"/>
                </a:solidFill>
                <a:cs typeface="Times New Roman" pitchFamily="18" charset="0"/>
              </a:rPr>
              <a:t>Кл.рук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ru-RU" sz="2400" dirty="0" err="1" smtClean="0">
                <a:cs typeface="Times New Roman" pitchFamily="18" charset="0"/>
              </a:rPr>
              <a:t>Вольвакова</a:t>
            </a:r>
            <a:r>
              <a:rPr lang="ru-RU" sz="2400" dirty="0" smtClean="0">
                <a:cs typeface="Times New Roman" pitchFamily="18" charset="0"/>
              </a:rPr>
              <a:t> Е.И.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2239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12969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12000" decel="11667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2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4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433388" y="404813"/>
            <a:ext cx="8066087" cy="1079500"/>
          </a:xfrm>
          <a:prstGeom prst="wedgeRoundRectCallout">
            <a:avLst>
              <a:gd name="adj1" fmla="val -39048"/>
              <a:gd name="adj2" fmla="val 89216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Инновации в учебном процессе: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33388" y="2044700"/>
            <a:ext cx="7881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1. Применение интерактивной доски на уроках. ( умение учащихся самостоятельно и уверенно работать с доской) 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33388" y="2771775"/>
            <a:ext cx="824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2. Применение занимательных логических игр на интерактиве.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433388" y="3141663"/>
            <a:ext cx="8066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3. Просмотр тематических мультимедиапанорам.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33388" y="3509963"/>
            <a:ext cx="7883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4. Просмотр фрагментов мультфильмов, подходящих по тематике  учебника чтения;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373063" y="4156075"/>
            <a:ext cx="8242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5. Интерактивные командные игры по математике и русскому языку на закрепление знания таблицы умножения и правил;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374650" y="4841875"/>
            <a:ext cx="794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6. Познавательные презентации различной тематики;</a:t>
            </a: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374650" y="5211763"/>
            <a:ext cx="736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7. Творческие работы учащихся и их защита.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24438"/>
            <a:ext cx="1885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5607050"/>
            <a:ext cx="15113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581650"/>
            <a:ext cx="13906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292" grpId="0"/>
      <p:bldP spid="12293" grpId="0"/>
      <p:bldP spid="12294" grpId="0"/>
      <p:bldP spid="12295" grpId="0"/>
      <p:bldP spid="12296" grpId="0"/>
      <p:bldP spid="12297" grpId="0"/>
      <p:bldP spid="12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88000"/>
            <a:ext cx="1871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160338" y="336550"/>
            <a:ext cx="8599487" cy="1223963"/>
          </a:xfrm>
          <a:prstGeom prst="ribbon2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Ожидаемый результат.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71" y="476672"/>
            <a:ext cx="4680520" cy="93610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95288" y="2025650"/>
            <a:ext cx="799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b="1">
                <a:solidFill>
                  <a:srgbClr val="002060"/>
                </a:solidFill>
              </a:rPr>
              <a:t>Улучшение качества знаний учащихся  через познавательный интерес;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95288" y="2671763"/>
            <a:ext cx="7993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b="1">
                <a:solidFill>
                  <a:srgbClr val="002060"/>
                </a:solidFill>
              </a:rPr>
              <a:t>Относительно уверенная работа учащихся в использовании компьютерных и интерактивных технологий;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395288" y="3409950"/>
            <a:ext cx="8364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b="1">
                <a:solidFill>
                  <a:srgbClr val="002060"/>
                </a:solidFill>
              </a:rPr>
              <a:t>Расширение кругозора знаний, навыков и умелое их применение;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395288" y="3900488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b="1">
                <a:solidFill>
                  <a:srgbClr val="002060"/>
                </a:solidFill>
              </a:rPr>
              <a:t>Заинтересованность учащихся, укрепление памяти, логического мышления;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403225" y="4572000"/>
            <a:ext cx="799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b="1">
                <a:solidFill>
                  <a:srgbClr val="002060"/>
                </a:solidFill>
              </a:rPr>
              <a:t>Творческая и самостоятельная активность учащихся на уроках;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403225" y="5089525"/>
            <a:ext cx="776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b="1">
                <a:solidFill>
                  <a:srgbClr val="002060"/>
                </a:solidFill>
              </a:rPr>
              <a:t>Сплочение классного коллектива;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395288" y="5588000"/>
            <a:ext cx="7770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b="1">
                <a:solidFill>
                  <a:srgbClr val="002060"/>
                </a:solidFill>
              </a:rPr>
              <a:t>Желание учиться лучше, чтобы знать больше.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484438"/>
            <a:ext cx="11461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5089525"/>
            <a:ext cx="1331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684838"/>
            <a:ext cx="18097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92125"/>
            <a:ext cx="7191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546100"/>
            <a:ext cx="876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2" presetClass="entr" presetSubtype="3" accel="12000" decel="6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316" grpId="0"/>
      <p:bldP spid="13317" grpId="0"/>
      <p:bldP spid="13318" grpId="0" build="allAtOnce"/>
      <p:bldP spid="13319" grpId="0"/>
      <p:bldP spid="13320" grpId="0"/>
      <p:bldP spid="13321" grpId="0"/>
      <p:bldP spid="133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258888" y="333375"/>
            <a:ext cx="6481762" cy="1260475"/>
          </a:xfrm>
          <a:prstGeom prst="wedgeEllipseCallout">
            <a:avLst>
              <a:gd name="adj1" fmla="val -24259"/>
              <a:gd name="adj2" fmla="val 7791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336704" cy="9361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Научите                          жить по правилам: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95288" y="2197100"/>
            <a:ext cx="7056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C00000"/>
                </a:solidFill>
              </a:rPr>
              <a:t>1. «Научился сам, научи другого».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69925" y="2835275"/>
            <a:ext cx="7272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00B0F0"/>
                </a:solidFill>
              </a:rPr>
              <a:t>2. «Относись к другим так, как ты хотел бы, чтобы относились к тебе».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869950" y="3530600"/>
            <a:ext cx="756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002060"/>
                </a:solidFill>
              </a:rPr>
              <a:t>3. «Всё в познании нового даётся через терпение и труд».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403350" y="4684713"/>
            <a:ext cx="7272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FF0000"/>
                </a:solidFill>
              </a:rPr>
              <a:t>5. «Ни одного дня без новых информаций и умений».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1692275" y="5302250"/>
            <a:ext cx="7086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00B050"/>
                </a:solidFill>
              </a:rPr>
              <a:t>6. «Делись с друзьями новыми впечатлениями и полученными знаниями».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8075" y="4083050"/>
            <a:ext cx="72723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4. «Стремись к лидерству – всегда будь первым!»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29238"/>
            <a:ext cx="8572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3838" y="4267200"/>
            <a:ext cx="9350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34038"/>
            <a:ext cx="1006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650" y="2381250"/>
            <a:ext cx="10937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63613"/>
            <a:ext cx="80962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65163"/>
            <a:ext cx="863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370">
            <a:off x="8059738" y="8858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640">
            <a:off x="7610475" y="111125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227">
            <a:off x="7597775" y="1338263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4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6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100"/>
                            </p:stCondLst>
                            <p:childTnLst>
                              <p:par>
                                <p:cTn id="66" presetID="2" presetClass="entr" presetSubtype="9" accel="6000" decel="6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31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46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9600"/>
                            </p:stCondLst>
                            <p:childTnLst>
                              <p:par>
                                <p:cTn id="91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1100"/>
                            </p:stCondLst>
                            <p:childTnLst>
                              <p:par>
                                <p:cTn id="95" presetID="16" presetClass="entr" presetSubtype="2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71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340" grpId="0"/>
      <p:bldP spid="14341" grpId="0"/>
      <p:bldP spid="14342" grpId="0"/>
      <p:bldP spid="14343" grpId="0"/>
      <p:bldP spid="1434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571625" y="1600200"/>
            <a:ext cx="7115175" cy="46402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Arial" charset="0"/>
                <a:cs typeface="Arial" charset="0"/>
                <a:hlinkClick r:id="rId3"/>
              </a:rPr>
              <a:t>Фотографии из архива кл.руков. Вольваковой Е.И.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Arial" charset="0"/>
                <a:cs typeface="Arial" charset="0"/>
                <a:hlinkClick r:id="rId3"/>
              </a:rPr>
              <a:t>Материалы, наблюдения и анализы из опыта работы        в 3 «б» классе в период с 9.02 по 15.02 2013 г.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Arial" charset="0"/>
                <a:cs typeface="Arial" charset="0"/>
                <a:hlinkClick r:id="rId3"/>
              </a:rPr>
              <a:t>Диаграммы.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Arial" charset="0"/>
                <a:cs typeface="Arial" charset="0"/>
                <a:hlinkClick r:id="rId3"/>
              </a:rPr>
              <a:t>Компьютерная графика.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Arial" charset="0"/>
                <a:cs typeface="Arial" charset="0"/>
                <a:hlinkClick r:id="rId3"/>
              </a:rPr>
              <a:t>Спецэффекты.</a:t>
            </a:r>
          </a:p>
          <a:p>
            <a:pPr eaLnBrk="1" hangingPunct="1">
              <a:buFont typeface="Arial" charset="0"/>
              <a:buNone/>
            </a:pPr>
            <a:endParaRPr lang="ru-RU" sz="2000" smtClean="0">
              <a:latin typeface="Arial" charset="0"/>
              <a:cs typeface="Arial" charset="0"/>
              <a:hlinkClick r:id="rId3"/>
            </a:endParaRPr>
          </a:p>
          <a:p>
            <a:pPr eaLnBrk="1" hangingPunct="1">
              <a:buFont typeface="Arial" charset="0"/>
              <a:buNone/>
            </a:pPr>
            <a:endParaRPr lang="ru-RU" sz="2000" smtClean="0">
              <a:latin typeface="Arial" charset="0"/>
              <a:cs typeface="Arial" charset="0"/>
              <a:hlinkClick r:id="rId3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000" smtClean="0">
                <a:latin typeface="Arial" charset="0"/>
                <a:cs typeface="Arial" charset="0"/>
                <a:hlinkClick r:id="rId3"/>
              </a:rPr>
              <a:t>http://88.198.21.149/images/photoframes/2010/6/02/17/55/fHqAH94qdQVhyzKEF.jpg</a:t>
            </a:r>
            <a:r>
              <a:rPr lang="ru-RU" sz="20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ru-RU" sz="2400" u="sng" smtClean="0">
              <a:latin typeface="Arial" charset="0"/>
              <a:cs typeface="Arial" charset="0"/>
              <a:hlinkClick r:id="rId4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000" u="sng" smtClean="0">
                <a:latin typeface="Arial" charset="0"/>
                <a:cs typeface="Arial" charset="0"/>
                <a:hlinkClick r:id="rId4"/>
              </a:rPr>
              <a:t>http://sch2016.edusite.ru/images/01.gif</a:t>
            </a:r>
            <a:endParaRPr lang="ru-RU" sz="2000" u="sng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u="sng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u="sng" smtClean="0">
              <a:latin typeface="Arial" charset="0"/>
              <a:cs typeface="Arial" charset="0"/>
            </a:endParaRPr>
          </a:p>
        </p:txBody>
      </p:sp>
      <p:pic>
        <p:nvPicPr>
          <p:cNvPr id="15364" name="Picture 2" descr="C:\Documents and Settings\User\Рабочий стол\Рамки для слайдов\ik0hrufnkub8SHWd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583113"/>
            <a:ext cx="909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373688"/>
            <a:ext cx="6715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992">
            <a:off x="330200" y="1763713"/>
            <a:ext cx="11747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429000"/>
            <a:ext cx="600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28988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2952328" cy="936104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План: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42988" y="1403350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1. Введение</a:t>
            </a:r>
            <a:r>
              <a:rPr lang="ru-RU"/>
              <a:t>.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042988" y="1773238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2. Основная часть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258888" y="2141538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</a:rPr>
              <a:t>А) Текущая успеваемость с</a:t>
            </a:r>
            <a:r>
              <a:rPr lang="ru-RU" b="1">
                <a:solidFill>
                  <a:srgbClr val="FF0000"/>
                </a:solidFill>
              </a:rPr>
              <a:t> 9 </a:t>
            </a:r>
            <a:r>
              <a:rPr lang="ru-RU" b="1">
                <a:solidFill>
                  <a:srgbClr val="002060"/>
                </a:solidFill>
              </a:rPr>
              <a:t>января по </a:t>
            </a:r>
            <a:r>
              <a:rPr lang="ru-RU" b="1">
                <a:solidFill>
                  <a:srgbClr val="FF0000"/>
                </a:solidFill>
              </a:rPr>
              <a:t>15</a:t>
            </a:r>
            <a:r>
              <a:rPr lang="ru-RU" b="1">
                <a:solidFill>
                  <a:srgbClr val="002060"/>
                </a:solidFill>
              </a:rPr>
              <a:t> февраля </a:t>
            </a:r>
            <a:r>
              <a:rPr lang="ru-RU" b="1">
                <a:solidFill>
                  <a:srgbClr val="FF0000"/>
                </a:solidFill>
              </a:rPr>
              <a:t>2013</a:t>
            </a:r>
            <a:r>
              <a:rPr lang="ru-RU" b="1">
                <a:solidFill>
                  <a:srgbClr val="002060"/>
                </a:solidFill>
              </a:rPr>
              <a:t> года</a:t>
            </a:r>
            <a:r>
              <a:rPr lang="ru-RU"/>
              <a:t>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187450" y="2789238"/>
            <a:ext cx="6913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</a:rPr>
              <a:t>Б)  Приёмы и способы улучшения успеваемости и дисциплины на уроках</a:t>
            </a:r>
            <a:r>
              <a:rPr lang="ru-RU" b="1"/>
              <a:t>.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230313" y="3575050"/>
            <a:ext cx="6192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</a:rPr>
              <a:t>В)  Задачи до конца </a:t>
            </a:r>
            <a:r>
              <a:rPr lang="en-US" b="1">
                <a:solidFill>
                  <a:srgbClr val="002060"/>
                </a:solidFill>
              </a:rPr>
              <a:t>III</a:t>
            </a:r>
            <a:r>
              <a:rPr lang="ru-RU" b="1">
                <a:solidFill>
                  <a:srgbClr val="002060"/>
                </a:solidFill>
              </a:rPr>
              <a:t> – четверти</a:t>
            </a:r>
            <a:r>
              <a:rPr lang="ru-RU"/>
              <a:t>.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1042988" y="4027488"/>
            <a:ext cx="388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3. Заключение</a:t>
            </a:r>
            <a:r>
              <a:rPr lang="ru-RU"/>
              <a:t>.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258888" y="4470400"/>
            <a:ext cx="7129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</a:rPr>
              <a:t>А) Освоение Интерактивных Компьютерных Технологий (ИКТ) на уроках. 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1258888" y="5119688"/>
            <a:ext cx="676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</a:rPr>
              <a:t>Б ) Ожидаемый результат</a:t>
            </a:r>
            <a:r>
              <a:rPr lang="ru-RU" b="1"/>
              <a:t>.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977900" y="5732463"/>
            <a:ext cx="5761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4. Разное</a:t>
            </a:r>
            <a:r>
              <a:rPr lang="ru-RU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63538"/>
            <a:ext cx="13811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3313113"/>
            <a:ext cx="10493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" presetClass="entr" presetSubtype="1" accel="28000" decel="1200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701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301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4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6601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4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3001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4001"/>
                            </p:stCondLst>
                            <p:childTnLst>
                              <p:par>
                                <p:cTn id="56" presetID="2" presetClass="entr" presetSubtype="2" accel="16000" decel="18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9001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4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6301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600" decel="100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101"/>
                            </p:stCondLst>
                            <p:childTnLst>
                              <p:par>
                                <p:cTn id="79" presetID="2" presetClass="entr" presetSubtype="9" accel="18000" decel="1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4103" grpId="0"/>
      <p:bldP spid="4104" grpId="0"/>
      <p:bldP spid="4105" grpId="0"/>
      <p:bldP spid="4106" grpId="0"/>
      <p:bldP spid="4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040560" cy="99412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827088" y="155733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1. </a:t>
            </a:r>
            <a:r>
              <a:rPr lang="ru-RU" b="1">
                <a:solidFill>
                  <a:srgbClr val="0070C0"/>
                </a:solidFill>
              </a:rPr>
              <a:t>Проанализировать сложившуюся ситуацию в ослаблении качества знаний учащихся.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27088" y="22780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2.</a:t>
            </a:r>
            <a:r>
              <a:rPr lang="ru-RU" b="1">
                <a:solidFill>
                  <a:srgbClr val="0070C0"/>
                </a:solidFill>
              </a:rPr>
              <a:t> Выявить причины, влияющие на спад в заинтересованности к учебному процессу и помочь ребёнку преодолеть их.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827088" y="2924175"/>
            <a:ext cx="73453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3.</a:t>
            </a:r>
            <a:r>
              <a:rPr lang="ru-RU" b="1">
                <a:solidFill>
                  <a:srgbClr val="0070C0"/>
                </a:solidFill>
              </a:rPr>
              <a:t> Обеспечить 100% посещаемость, исключить опоздания на уроки.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827088" y="3632200"/>
            <a:ext cx="756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4.</a:t>
            </a:r>
            <a:r>
              <a:rPr lang="ru-RU" b="1">
                <a:solidFill>
                  <a:srgbClr val="0070C0"/>
                </a:solidFill>
              </a:rPr>
              <a:t> Выучить правила поведения учащихся на уроках и перемене.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809625" y="4006850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5.</a:t>
            </a:r>
            <a:r>
              <a:rPr lang="ru-RU" b="1">
                <a:solidFill>
                  <a:srgbClr val="0070C0"/>
                </a:solidFill>
              </a:rPr>
              <a:t> Уделять больше внимания  ребёнку, как к самостоятельной личности.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827088" y="4695825"/>
            <a:ext cx="7416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0033"/>
                </a:solidFill>
              </a:rPr>
              <a:t>6.</a:t>
            </a:r>
            <a:r>
              <a:rPr lang="ru-RU" b="1">
                <a:solidFill>
                  <a:srgbClr val="0070C0"/>
                </a:solidFill>
              </a:rPr>
              <a:t> Воспитывать умение жить и работать в коллективе, не допускать плохого отношения к одноклассникам и другим ученикам.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7096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618163"/>
            <a:ext cx="20161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516563"/>
            <a:ext cx="15128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tmFilter="0,0; .5, 1; 1, 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2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700"/>
                            </p:stCondLst>
                            <p:childTnLst>
                              <p:par>
                                <p:cTn id="51" presetID="3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9200"/>
                            </p:stCondLst>
                            <p:childTnLst>
                              <p:par>
                                <p:cTn id="55" presetID="5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В классе:   </a:t>
            </a:r>
            <a:r>
              <a:rPr lang="ru-RU" sz="3600" dirty="0" smtClean="0">
                <a:solidFill>
                  <a:srgbClr val="FF0000"/>
                </a:solidFill>
              </a:rPr>
              <a:t>14</a:t>
            </a:r>
            <a:r>
              <a:rPr lang="ru-RU" sz="3600" dirty="0" smtClean="0"/>
              <a:t> учащихся</a:t>
            </a:r>
            <a:br>
              <a:rPr lang="ru-RU" sz="3600" dirty="0" smtClean="0"/>
            </a:br>
            <a:r>
              <a:rPr lang="ru-RU" sz="3600" dirty="0" smtClean="0"/>
              <a:t>девочек – </a:t>
            </a:r>
            <a:r>
              <a:rPr lang="ru-RU" sz="3600" dirty="0" smtClean="0">
                <a:solidFill>
                  <a:srgbClr val="FF0000"/>
                </a:solidFill>
              </a:rPr>
              <a:t>8</a:t>
            </a:r>
            <a:r>
              <a:rPr lang="ru-RU" sz="3600" dirty="0" smtClean="0"/>
              <a:t>,   мальчиков - </a:t>
            </a:r>
            <a:r>
              <a:rPr lang="ru-RU" sz="3600" dirty="0" smtClean="0">
                <a:solidFill>
                  <a:srgbClr val="FF0000"/>
                </a:solidFill>
              </a:rPr>
              <a:t>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3816350" cy="546100"/>
          </a:xfrm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Начало  учебного  года.</a:t>
            </a:r>
          </a:p>
        </p:txBody>
      </p:sp>
      <p:graphicFrame>
        <p:nvGraphicFramePr>
          <p:cNvPr id="6148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406400" y="2300288"/>
          <a:ext cx="4141788" cy="387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Диаграмма" r:id="rId5" imgW="4143392" imgH="3876743" progId="Excel.Chart.8">
                  <p:embed/>
                </p:oleObj>
              </mc:Choice>
              <mc:Fallback>
                <p:oleObj name="Диаграмма" r:id="rId5" imgW="4143392" imgH="3876743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300288"/>
                        <a:ext cx="4141788" cy="387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1628775"/>
            <a:ext cx="3744913" cy="546100"/>
          </a:xfrm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   Текущий результат</a:t>
            </a:r>
            <a:r>
              <a:rPr lang="ru-RU" smtClean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6150" name="Объект 9"/>
          <p:cNvGraphicFramePr>
            <a:graphicFrameLocks noGrp="1"/>
          </p:cNvGraphicFramePr>
          <p:nvPr>
            <p:ph sz="quarter" idx="4"/>
          </p:nvPr>
        </p:nvGraphicFramePr>
        <p:xfrm>
          <a:off x="4594225" y="2298700"/>
          <a:ext cx="4143375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Диаграмма" r:id="rId8" imgW="4143392" imgH="3876743" progId="Excel.Chart.8">
                  <p:embed/>
                </p:oleObj>
              </mc:Choice>
              <mc:Fallback>
                <p:oleObj name="Диаграмма" r:id="rId8" imgW="4143392" imgH="3876743" progId="Excel.Chart.8">
                  <p:embed/>
                  <p:pic>
                    <p:nvPicPr>
                      <p:cNvPr id="0" name="Объект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2298700"/>
                        <a:ext cx="4143375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952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50" y="333375"/>
            <a:ext cx="10398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1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6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  <p:bldOleChart spid="6148" grpId="0"/>
      <p:bldP spid="6149" grpId="0" build="p" animBg="1"/>
      <p:bldOleChart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48874" r="64139" b="16701"/>
          <a:stretch>
            <a:fillRect/>
          </a:stretch>
        </p:blipFill>
        <p:spPr bwMode="auto">
          <a:xfrm>
            <a:off x="2195513" y="417513"/>
            <a:ext cx="1655762" cy="19431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50000" r="46004" b="22243"/>
          <a:stretch>
            <a:fillRect/>
          </a:stretch>
        </p:blipFill>
        <p:spPr bwMode="auto">
          <a:xfrm>
            <a:off x="323850" y="207963"/>
            <a:ext cx="1727200" cy="19224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387350" y="1508125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«5»</a:t>
            </a: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2843213" y="1755775"/>
            <a:ext cx="79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70C0"/>
                </a:solidFill>
              </a:rPr>
              <a:t>«4»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363" y="207963"/>
            <a:ext cx="1584325" cy="460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«4» – «5»</a:t>
            </a:r>
          </a:p>
        </p:txBody>
      </p:sp>
      <p:pic>
        <p:nvPicPr>
          <p:cNvPr id="7175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t="6216" r="44542" b="14806"/>
          <a:stretch>
            <a:fillRect/>
          </a:stretch>
        </p:blipFill>
        <p:spPr bwMode="auto">
          <a:xfrm>
            <a:off x="4140200" y="876300"/>
            <a:ext cx="1168400" cy="176053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r="37090" b="17879"/>
          <a:stretch>
            <a:fillRect/>
          </a:stretch>
        </p:blipFill>
        <p:spPr bwMode="auto">
          <a:xfrm>
            <a:off x="5397500" y="852488"/>
            <a:ext cx="1152525" cy="17716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553" r="31143" b="11197"/>
          <a:stretch>
            <a:fillRect/>
          </a:stretch>
        </p:blipFill>
        <p:spPr bwMode="auto">
          <a:xfrm>
            <a:off x="6619875" y="865188"/>
            <a:ext cx="1116013" cy="17589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4499" r="56148" b="20389"/>
          <a:stretch>
            <a:fillRect/>
          </a:stretch>
        </p:blipFill>
        <p:spPr bwMode="auto">
          <a:xfrm>
            <a:off x="7812088" y="865188"/>
            <a:ext cx="1071562" cy="17589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1262063" y="2917825"/>
            <a:ext cx="1584325" cy="461963"/>
          </a:xfrm>
          <a:prstGeom prst="rect">
            <a:avLst/>
          </a:prstGeom>
          <a:solidFill>
            <a:srgbClr val="FFFF66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2060"/>
                </a:solidFill>
              </a:rPr>
              <a:t>«3» – «4»</a:t>
            </a:r>
          </a:p>
        </p:txBody>
      </p:sp>
      <p:pic>
        <p:nvPicPr>
          <p:cNvPr id="7180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t="10808" r="39857" b="19109"/>
          <a:stretch>
            <a:fillRect/>
          </a:stretch>
        </p:blipFill>
        <p:spPr bwMode="auto">
          <a:xfrm>
            <a:off x="219075" y="3573463"/>
            <a:ext cx="1184275" cy="17938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6216" r="39395" b="14806"/>
          <a:stretch>
            <a:fillRect/>
          </a:stretch>
        </p:blipFill>
        <p:spPr bwMode="auto">
          <a:xfrm>
            <a:off x="1547813" y="3573463"/>
            <a:ext cx="1209675" cy="17938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5823" r="41316" b="17949"/>
          <a:stretch>
            <a:fillRect/>
          </a:stretch>
        </p:blipFill>
        <p:spPr bwMode="auto">
          <a:xfrm>
            <a:off x="2846388" y="3573463"/>
            <a:ext cx="1187450" cy="17938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10808" r="38013" b="18495"/>
          <a:stretch>
            <a:fillRect/>
          </a:stretch>
        </p:blipFill>
        <p:spPr bwMode="auto">
          <a:xfrm rot="-591196">
            <a:off x="571500" y="5006975"/>
            <a:ext cx="1231900" cy="160178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t="9467" r="46078" b="21375"/>
          <a:stretch>
            <a:fillRect/>
          </a:stretch>
        </p:blipFill>
        <p:spPr bwMode="auto">
          <a:xfrm rot="896540">
            <a:off x="2451100" y="4945063"/>
            <a:ext cx="1228725" cy="164623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21425" y="3111500"/>
            <a:ext cx="830263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«3»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/>
          <a:srcRect l="15168" t="6216" r="45319" b="11731"/>
          <a:stretch/>
        </p:blipFill>
        <p:spPr>
          <a:xfrm>
            <a:off x="4954588" y="3716338"/>
            <a:ext cx="1128712" cy="1760537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4"/>
          <a:srcRect l="12327" t="553" r="46638" b="21388"/>
          <a:stretch/>
        </p:blipFill>
        <p:spPr>
          <a:xfrm>
            <a:off x="6272213" y="3727450"/>
            <a:ext cx="1150937" cy="1749425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/>
          <a:srcRect l="18265" t="6652" r="39780" b="10971"/>
          <a:stretch/>
        </p:blipFill>
        <p:spPr>
          <a:xfrm>
            <a:off x="7596188" y="3716338"/>
            <a:ext cx="1208087" cy="1751012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943475" y="5608638"/>
            <a:ext cx="1117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Рус. язык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19825" y="5591175"/>
            <a:ext cx="1058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Рус. язык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07125" y="5799138"/>
            <a:ext cx="1058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</a:rPr>
              <a:t>Каз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. язык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2038" y="6013450"/>
            <a:ext cx="124777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Математика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67625" y="5591175"/>
            <a:ext cx="1058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Рус. язык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67625" y="5807075"/>
            <a:ext cx="1058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</a:rPr>
              <a:t>Каз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. язык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00" y="6013450"/>
            <a:ext cx="12874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Математика</a:t>
            </a:r>
          </a:p>
        </p:txBody>
      </p:sp>
      <p:pic>
        <p:nvPicPr>
          <p:cNvPr id="7196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92375"/>
            <a:ext cx="487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165850"/>
            <a:ext cx="4505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186363"/>
            <a:ext cx="4505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5462588"/>
            <a:ext cx="41767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TextBox 33"/>
          <p:cNvSpPr txBox="1">
            <a:spLocks noChangeArrowheads="1"/>
          </p:cNvSpPr>
          <p:nvPr/>
        </p:nvSpPr>
        <p:spPr bwMode="auto">
          <a:xfrm>
            <a:off x="1590675" y="5864225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FF0066"/>
                </a:solidFill>
              </a:rPr>
              <a:t>Рус.язык</a:t>
            </a:r>
          </a:p>
        </p:txBody>
      </p:sp>
      <p:pic>
        <p:nvPicPr>
          <p:cNvPr id="7201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049588"/>
            <a:ext cx="238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3043238"/>
            <a:ext cx="238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Рисунок 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840038"/>
            <a:ext cx="428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835275"/>
            <a:ext cx="428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Рисунок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207963"/>
            <a:ext cx="428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Рисунок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73038"/>
            <a:ext cx="2587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Рисунок 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500" flipH="1">
            <a:off x="3243263" y="3038475"/>
            <a:ext cx="10398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Рисунок 4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369">
            <a:off x="4370388" y="3151188"/>
            <a:ext cx="1397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5819775"/>
            <a:ext cx="11922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Рисунок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7463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Рисунок 4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755775"/>
            <a:ext cx="20923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74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4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89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94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6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6" grpId="0" animBg="1"/>
      <p:bldP spid="7179" grpId="0" build="p" animBg="1"/>
      <p:bldP spid="19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7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971550" y="260350"/>
            <a:ext cx="6264275" cy="1223963"/>
          </a:xfrm>
          <a:prstGeom prst="cloudCallout">
            <a:avLst>
              <a:gd name="adj1" fmla="val -25140"/>
              <a:gd name="adj2" fmla="val 73521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4464496" cy="85010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Причины ?!?</a:t>
            </a:r>
            <a:endParaRPr lang="ru-RU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84213" y="1931988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1.Нарушение правил поведения учащихся на уроках и на переменах. Нежелание признавать свои проступки. Опоздания, пропуск уроков.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84213" y="2578100"/>
            <a:ext cx="7848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2 Не повторяем, не учим правила; таблицу умножения; неуверенность при самостоятельной работе; домашние задания выполняем не полностью.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684213" y="3500438"/>
            <a:ext cx="7775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3. Мало и невнимательно читаем, в результате – неумелые составления предложений при письменной работе.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647700" y="4146550"/>
            <a:ext cx="7777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4. Отвлекаясь сами на уроках, отвлекаем других (рисуем, заполняем анкеты, разговоры, смех). Нет усидчивости, терпения выслушать других.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684213" y="51196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5. Потерян контроль со стороны родителей.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395288" y="6037263"/>
            <a:ext cx="759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B050"/>
                </a:solidFill>
              </a:rPr>
              <a:t>Результат</a:t>
            </a:r>
            <a:r>
              <a:rPr lang="ru-RU"/>
              <a:t>: </a:t>
            </a:r>
            <a:r>
              <a:rPr lang="ru-RU">
                <a:solidFill>
                  <a:srgbClr val="FF0000"/>
                </a:solidFill>
              </a:rPr>
              <a:t>Потеряно время – программный материал не усвоен.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219575"/>
            <a:ext cx="2087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119688"/>
            <a:ext cx="9921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924175"/>
            <a:ext cx="9096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765175"/>
            <a:ext cx="130651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8925"/>
            <a:ext cx="952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2988"/>
            <a:ext cx="800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27050"/>
            <a:ext cx="428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79425"/>
            <a:ext cx="238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687">
            <a:off x="498475" y="1281113"/>
            <a:ext cx="428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5"/>
            <a:ext cx="428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19213"/>
            <a:ext cx="238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42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82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97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4200"/>
                            </p:stCondLst>
                            <p:childTnLst>
                              <p:par>
                                <p:cTn id="100" presetID="5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196" grpId="0"/>
      <p:bldP spid="8197" grpId="0"/>
      <p:bldP spid="8198" grpId="0" build="p"/>
      <p:bldP spid="8199" grpId="0" build="p"/>
      <p:bldP spid="8200" grpId="0"/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Как исправить ситуацию???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288" y="1341438"/>
            <a:ext cx="828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1. Каждому родителю провести индивидуальную беседу со своим ребёнком. Приучать быть ответственным и самостоятельным.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95288" y="2014538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2.Обеспечить контроль за выполнением домашних заданий – письменных и устных.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95288" y="2667000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3. Побольше и внимательнее читать, желательно вслух и с выражением. Можно для чтения подобрать познавательный материал по предмету.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95288" y="3346450"/>
            <a:ext cx="792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effectLst>
                  <a:glow rad="101600">
                    <a:srgbClr val="FFFF66">
                      <a:alpha val="60000"/>
                    </a:srgbClr>
                  </a:glow>
                </a:effectLst>
              </a:rPr>
              <a:t>4. Приучать к аккуратности в тетрадях и ведении дневника, как к  личному документу. Исправить каллиграфию.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395288" y="3992563"/>
            <a:ext cx="792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Обеспечить 100% посещаемость на уроки. Не нарушать учебный  режим.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395288" y="5070475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7. Соблюдать порядок в классе и школе. Это наш второй дом.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395288" y="4638675"/>
            <a:ext cx="748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6. Исключить из речи в обращении друг к другу слова - «паразиты».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95288" y="5440363"/>
            <a:ext cx="7777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8. Находить свободное время для игры со своими детьми в настольные игры, н-р, шашки, шахматы, лото; которые развивают усидчивость, внимание и  логическое мышление.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4625" y="3817938"/>
            <a:ext cx="10445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6213" y="1233488"/>
            <a:ext cx="946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3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4300"/>
                            </p:stCondLst>
                            <p:childTnLst>
                              <p:par>
                                <p:cTn id="59" presetID="2" presetClass="entr" presetSubtype="9" accel="18000" decel="14000" fill="hold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1600"/>
                            </p:stCondLst>
                            <p:childTnLst>
                              <p:par>
                                <p:cTn id="64" presetID="41" presetClass="entr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 tmFilter="0,0; .5, 1; 1, 1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72" presetID="21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1966913"/>
            <a:ext cx="10937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470400"/>
            <a:ext cx="31115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24863" cy="1439863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185863" y="342900"/>
            <a:ext cx="6769100" cy="1441450"/>
          </a:xfrm>
          <a:prstGeom prst="horizontalScroll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Памятка родителям: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34988"/>
            <a:ext cx="63373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23850" y="2655888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 i="1">
                <a:solidFill>
                  <a:srgbClr val="FF0066"/>
                </a:solidFill>
              </a:rPr>
              <a:t>Уделять больше внимания, заботы, ласки своему ребёнку</a:t>
            </a:r>
            <a:r>
              <a:rPr lang="ru-RU"/>
              <a:t>;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323850" y="30241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b="1" i="1">
                <a:solidFill>
                  <a:srgbClr val="7030A0"/>
                </a:solidFill>
              </a:rPr>
              <a:t>Обращаться как к другу, самостоятельной личности, считаться с его интересами, увлечениями</a:t>
            </a:r>
            <a:r>
              <a:rPr lang="ru-RU"/>
              <a:t>;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323850" y="3687763"/>
            <a:ext cx="8064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b="1" i="1">
                <a:solidFill>
                  <a:srgbClr val="00B050"/>
                </a:solidFill>
              </a:rPr>
              <a:t>Интересоваться, как у ребёнка прошёл учебный день, что узнал нового, каковы его успехи, неудачи; выявить причину, всегда ли прав ваш ребёнок</a:t>
            </a:r>
            <a:r>
              <a:rPr lang="ru-RU"/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313" y="4649788"/>
            <a:ext cx="73453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Убеждать на примерах из своей жизни или других людей;</a:t>
            </a:r>
          </a:p>
        </p:txBody>
      </p: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341313" y="5103813"/>
            <a:ext cx="588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Courier New" pitchFamily="49" charset="0"/>
              <a:buChar char="o"/>
            </a:pPr>
            <a:r>
              <a:rPr lang="ru-RU" b="1" i="1">
                <a:solidFill>
                  <a:srgbClr val="FF0000"/>
                </a:solidFill>
              </a:rPr>
              <a:t>Не наказывать, а разъяснять;</a:t>
            </a:r>
          </a:p>
        </p:txBody>
      </p:sp>
      <p:sp>
        <p:nvSpPr>
          <p:cNvPr id="10250" name="TextBox 8"/>
          <p:cNvSpPr txBox="1">
            <a:spLocks noChangeArrowheads="1"/>
          </p:cNvSpPr>
          <p:nvPr/>
        </p:nvSpPr>
        <p:spPr bwMode="auto">
          <a:xfrm>
            <a:off x="342900" y="5534025"/>
            <a:ext cx="7613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b="1" i="1">
                <a:solidFill>
                  <a:srgbClr val="0070C0"/>
                </a:solidFill>
              </a:rPr>
              <a:t>Не критиковать, а привить стремление познать больше, жить лучше и иметь большее, чем достигли Вы.</a:t>
            </a:r>
          </a:p>
        </p:txBody>
      </p:sp>
      <p:sp>
        <p:nvSpPr>
          <p:cNvPr id="10251" name="TextBox 9"/>
          <p:cNvSpPr txBox="1">
            <a:spLocks noChangeArrowheads="1"/>
          </p:cNvSpPr>
          <p:nvPr/>
        </p:nvSpPr>
        <p:spPr bwMode="auto">
          <a:xfrm>
            <a:off x="2301875" y="6242050"/>
            <a:ext cx="367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2060"/>
                </a:solidFill>
              </a:rPr>
              <a:t>Только так придёт Успех</a:t>
            </a:r>
            <a:r>
              <a:rPr lang="ru-RU"/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916113"/>
            <a:ext cx="11334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830388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0" presetID="5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245" grpId="0"/>
      <p:bldP spid="10246" grpId="0"/>
      <p:bldP spid="10247" grpId="0"/>
      <p:bldP spid="7" grpId="0"/>
      <p:bldP spid="10249" grpId="0"/>
      <p:bldP spid="10250" grpId="0"/>
      <p:bldP spid="102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право стрелка 7"/>
          <p:cNvSpPr/>
          <p:nvPr/>
        </p:nvSpPr>
        <p:spPr>
          <a:xfrm>
            <a:off x="5076825" y="2000250"/>
            <a:ext cx="3671888" cy="4073525"/>
          </a:xfrm>
          <a:prstGeom prst="curvedLeftArrow">
            <a:avLst>
              <a:gd name="adj1" fmla="val 14586"/>
              <a:gd name="adj2" fmla="val 21648"/>
              <a:gd name="adj3" fmla="val 385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95288" y="2019300"/>
            <a:ext cx="3529012" cy="4073525"/>
          </a:xfrm>
          <a:prstGeom prst="curvedRightArrow">
            <a:avLst>
              <a:gd name="adj1" fmla="val 14645"/>
              <a:gd name="adj2" fmla="val 21616"/>
              <a:gd name="adj3" fmla="val 39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u="sng" dirty="0" smtClean="0">
                <a:solidFill>
                  <a:srgbClr val="FF0066"/>
                </a:solidFill>
              </a:rPr>
              <a:t>Внимание</a:t>
            </a:r>
            <a:r>
              <a:rPr lang="ru-RU" sz="3600" dirty="0" smtClean="0">
                <a:solidFill>
                  <a:srgbClr val="FF0066"/>
                </a:solidFill>
              </a:rPr>
              <a:t> – </a:t>
            </a:r>
            <a:r>
              <a:rPr lang="ru-RU" sz="3600" dirty="0" smtClean="0">
                <a:solidFill>
                  <a:srgbClr val="C00000"/>
                </a:solidFill>
              </a:rPr>
              <a:t>это не раз и навсегда данное качество.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684213" y="2019300"/>
            <a:ext cx="504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002060"/>
                </a:solidFill>
              </a:rPr>
              <a:t>Внимание можно и нужно развивать</a:t>
            </a:r>
            <a:r>
              <a:rPr lang="ru-RU" sz="1600" b="1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684213" y="2620963"/>
            <a:ext cx="8064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002060"/>
                </a:solidFill>
              </a:rPr>
              <a:t>Самому ребёнку это сделать трудно. Ему необходимо помочь научиться управлять своим вниманием. И главным помощником могут стать папа и мама, дедушка и бабушка.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684213" y="3716338"/>
            <a:ext cx="792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002060"/>
                </a:solidFill>
              </a:rPr>
              <a:t>Стимулируйте интерес к развитию внимания собственными примерами и примерами из жизни других людей.</a:t>
            </a:r>
          </a:p>
        </p:txBody>
      </p:sp>
      <p:sp>
        <p:nvSpPr>
          <p:cNvPr id="11272" name="TextBox 5"/>
          <p:cNvSpPr txBox="1">
            <a:spLocks noChangeArrowheads="1"/>
          </p:cNvSpPr>
          <p:nvPr/>
        </p:nvSpPr>
        <p:spPr bwMode="auto">
          <a:xfrm>
            <a:off x="700088" y="4508500"/>
            <a:ext cx="7562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002060"/>
                </a:solidFill>
              </a:rPr>
              <a:t>Наберитесь терпения и не ждите немедленных, успешных результатов.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092575" y="5156200"/>
            <a:ext cx="863600" cy="1512888"/>
          </a:xfrm>
          <a:prstGeom prst="downArrow">
            <a:avLst>
              <a:gd name="adj1" fmla="val 60409"/>
              <a:gd name="adj2" fmla="val 5520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7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5373688"/>
            <a:ext cx="317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97525"/>
            <a:ext cx="1225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1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9" accel="22000" decel="1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" presetClass="entr" presetSubtype="2" accel="22000" decel="1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accel="44000" decel="2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269" grpId="0"/>
      <p:bldP spid="11270" grpId="0"/>
      <p:bldP spid="11271" grpId="0"/>
      <p:bldP spid="11272" grpId="0"/>
      <p:bldP spid="9" grpId="0" animBg="1"/>
    </p:bldLst>
  </p:timing>
</p:sld>
</file>

<file path=ppt/theme/theme1.xml><?xml version="1.0" encoding="utf-8"?>
<a:theme xmlns:a="http://schemas.openxmlformats.org/drawingml/2006/main" name="Презентация РОЗОВ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РОЗОВАЯ РАМКА</Template>
  <TotalTime>776</TotalTime>
  <Words>926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Courier New</vt:lpstr>
      <vt:lpstr>Презентация РОЗОВАЯ РАМКА</vt:lpstr>
      <vt:lpstr>Microsoft Excel Chart</vt:lpstr>
      <vt:lpstr>Родительское собрание на тему: «Родительское внимание – залог успешности ребёнка».</vt:lpstr>
      <vt:lpstr>План:</vt:lpstr>
      <vt:lpstr>Цели и задачи:</vt:lpstr>
      <vt:lpstr>В классе:   14 учащихся девочек – 8,   мальчиков - 6 </vt:lpstr>
      <vt:lpstr>Презентация PowerPoint</vt:lpstr>
      <vt:lpstr>Причины ?!?</vt:lpstr>
      <vt:lpstr>Как исправить ситуацию???</vt:lpstr>
      <vt:lpstr>Презентация PowerPoint</vt:lpstr>
      <vt:lpstr>Внимание – это не раз и навсегда данное качество.</vt:lpstr>
      <vt:lpstr>Инновации в учебном процессе:</vt:lpstr>
      <vt:lpstr>Презентация PowerPoint</vt:lpstr>
      <vt:lpstr>Научите                          жить по правилам:</vt:lpstr>
      <vt:lpstr>Источники изображений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ЕЛЕНА</cp:lastModifiedBy>
  <cp:revision>127</cp:revision>
  <dcterms:created xsi:type="dcterms:W3CDTF">2011-07-22T06:58:57Z</dcterms:created>
  <dcterms:modified xsi:type="dcterms:W3CDTF">2013-02-25T18:39:03Z</dcterms:modified>
</cp:coreProperties>
</file>