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8" r:id="rId5"/>
    <p:sldId id="269" r:id="rId6"/>
    <p:sldId id="261" r:id="rId7"/>
    <p:sldId id="262" r:id="rId8"/>
    <p:sldId id="263" r:id="rId9"/>
    <p:sldId id="257" r:id="rId10"/>
    <p:sldId id="264" r:id="rId11"/>
    <p:sldId id="265" r:id="rId12"/>
    <p:sldId id="266" r:id="rId13"/>
    <p:sldId id="258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FF66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2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1214422"/>
            <a:ext cx="7286676" cy="1470025"/>
          </a:xfrm>
        </p:spPr>
        <p:txBody>
          <a:bodyPr/>
          <a:lstStyle>
            <a:lvl1pPr>
              <a:defRPr>
                <a:solidFill>
                  <a:srgbClr val="660033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3429000"/>
            <a:ext cx="4714908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66003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2EFA4-7FEB-4B29-A8D8-7EA07311049D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C5A6B-510C-4F99-9027-E7DC9D6E3F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256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B3C4C-B277-4673-8A35-2B0CE23C0353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069DE-6142-477D-9438-DA19FE586A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956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8F06F-807A-41B5-950C-2398E02F9094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59804-2E21-4E89-83FF-638C9388D1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68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3082B-3C0C-43C8-A32C-32B8EE2838C4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7FD51-0E3E-402E-8937-60567E168F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010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63970-107F-4CB8-ABDE-F86A2E9F0201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D7438-8AA0-4EA6-A328-849CE6ED2E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936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68617-08A3-41A9-AEEE-23505CC2C571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B83E5-40F3-409A-AA15-9CE2B8E907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205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ECCF1-B5A6-4287-B674-2C546D660170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8651E-D395-4E7E-BE65-579AF37A1D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307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B7437-F61A-474F-B4C1-1FB3AFABE988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E9830-6029-4BA4-B2D7-B8F0D6B78D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118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7013C-A3ED-4DCD-A00C-7E2E75EE0281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11FDA-A347-46A8-AF90-900ED9865B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681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FC419-FED5-4BE1-811E-A9E9BB094E4F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A2D7E-22D5-4B8E-A172-2FA5F62046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360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85B18-E991-47CF-93B6-372BA6834D87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71980-79A4-4C3B-A36F-890AE76837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078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AFF953-AC7D-4A20-8FA4-50428B85DCA6}" type="datetimeFigureOut">
              <a:rPr lang="ru-RU"/>
              <a:pPr>
                <a:defRPr/>
              </a:pPr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C8C70A2-3097-4A16-93D2-9C839C0FEB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ln w="11430"/>
          <a:solidFill>
            <a:srgbClr val="660033"/>
          </a:solidFill>
          <a:effectLst>
            <a:outerShdw blurRad="50800" dist="39000" dir="5460000" algn="tl">
              <a:srgbClr val="000000">
                <a:alpha val="38000"/>
              </a:srgbClr>
            </a:outerShdw>
          </a:effectLst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0033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0033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0033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0033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660033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660033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660033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660033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660033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660033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660033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660033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660033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gif"/><Relationship Id="rId4" Type="http://schemas.openxmlformats.org/officeDocument/2006/relationships/image" Target="../media/image50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gif"/><Relationship Id="rId3" Type="http://schemas.openxmlformats.org/officeDocument/2006/relationships/image" Target="../media/image52.gif"/><Relationship Id="rId7" Type="http://schemas.openxmlformats.org/officeDocument/2006/relationships/image" Target="../media/image5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gif"/><Relationship Id="rId5" Type="http://schemas.openxmlformats.org/officeDocument/2006/relationships/image" Target="../media/image54.gif"/><Relationship Id="rId4" Type="http://schemas.openxmlformats.org/officeDocument/2006/relationships/image" Target="../media/image53.png"/><Relationship Id="rId9" Type="http://schemas.openxmlformats.org/officeDocument/2006/relationships/image" Target="../media/image58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gif"/><Relationship Id="rId3" Type="http://schemas.openxmlformats.org/officeDocument/2006/relationships/image" Target="../media/image59.gif"/><Relationship Id="rId7" Type="http://schemas.openxmlformats.org/officeDocument/2006/relationships/image" Target="../media/image63.gi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gif"/><Relationship Id="rId5" Type="http://schemas.openxmlformats.org/officeDocument/2006/relationships/image" Target="../media/image61.gif"/><Relationship Id="rId10" Type="http://schemas.openxmlformats.org/officeDocument/2006/relationships/image" Target="../media/image33.gif"/><Relationship Id="rId4" Type="http://schemas.openxmlformats.org/officeDocument/2006/relationships/image" Target="../media/image60.gif"/><Relationship Id="rId9" Type="http://schemas.openxmlformats.org/officeDocument/2006/relationships/image" Target="../media/image65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gif"/><Relationship Id="rId3" Type="http://schemas.openxmlformats.org/officeDocument/2006/relationships/hyperlink" Target="http://88.198.21.149/images/photoframes/2010/6/02/17/55/fHqAH94qdQVhyzKEF.jpg" TargetMode="External"/><Relationship Id="rId7" Type="http://schemas.openxmlformats.org/officeDocument/2006/relationships/image" Target="../media/image68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4" Type="http://schemas.openxmlformats.org/officeDocument/2006/relationships/hyperlink" Target="http://sch2016.edusite.ru/images/01.gif" TargetMode="External"/><Relationship Id="rId9" Type="http://schemas.openxmlformats.org/officeDocument/2006/relationships/image" Target="../media/image6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Chart2.xls"/><Relationship Id="rId3" Type="http://schemas.openxmlformats.org/officeDocument/2006/relationships/audio" Target="../media/audio4.wav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emf"/><Relationship Id="rId11" Type="http://schemas.openxmlformats.org/officeDocument/2006/relationships/image" Target="../media/image13.gif"/><Relationship Id="rId5" Type="http://schemas.openxmlformats.org/officeDocument/2006/relationships/oleObject" Target="../embeddings/Microsoft_Excel_Chart1.xls"/><Relationship Id="rId10" Type="http://schemas.openxmlformats.org/officeDocument/2006/relationships/image" Target="../media/image12.gi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18" Type="http://schemas.openxmlformats.org/officeDocument/2006/relationships/image" Target="../media/image29.gif"/><Relationship Id="rId3" Type="http://schemas.openxmlformats.org/officeDocument/2006/relationships/image" Target="../media/image14.jpeg"/><Relationship Id="rId21" Type="http://schemas.openxmlformats.org/officeDocument/2006/relationships/image" Target="../media/image32.gif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17" Type="http://schemas.openxmlformats.org/officeDocument/2006/relationships/image" Target="../media/image28.gif"/><Relationship Id="rId2" Type="http://schemas.openxmlformats.org/officeDocument/2006/relationships/audio" Target="../media/audio5.wav"/><Relationship Id="rId16" Type="http://schemas.openxmlformats.org/officeDocument/2006/relationships/image" Target="../media/image27.gif"/><Relationship Id="rId20" Type="http://schemas.openxmlformats.org/officeDocument/2006/relationships/image" Target="../media/image3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5" Type="http://schemas.openxmlformats.org/officeDocument/2006/relationships/image" Target="../media/image26.jpeg"/><Relationship Id="rId23" Type="http://schemas.openxmlformats.org/officeDocument/2006/relationships/image" Target="../media/image34.gif"/><Relationship Id="rId10" Type="http://schemas.openxmlformats.org/officeDocument/2006/relationships/image" Target="../media/image21.jpeg"/><Relationship Id="rId19" Type="http://schemas.openxmlformats.org/officeDocument/2006/relationships/image" Target="../media/image30.gif"/><Relationship Id="rId4" Type="http://schemas.openxmlformats.org/officeDocument/2006/relationships/image" Target="../media/image15.jpe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Relationship Id="rId22" Type="http://schemas.openxmlformats.org/officeDocument/2006/relationships/image" Target="../media/image3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gif"/><Relationship Id="rId3" Type="http://schemas.openxmlformats.org/officeDocument/2006/relationships/image" Target="../media/image35.gif"/><Relationship Id="rId7" Type="http://schemas.openxmlformats.org/officeDocument/2006/relationships/image" Target="../media/image39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gif"/><Relationship Id="rId5" Type="http://schemas.openxmlformats.org/officeDocument/2006/relationships/image" Target="../media/image37.gif"/><Relationship Id="rId10" Type="http://schemas.openxmlformats.org/officeDocument/2006/relationships/image" Target="../media/image29.gif"/><Relationship Id="rId4" Type="http://schemas.openxmlformats.org/officeDocument/2006/relationships/image" Target="../media/image36.gif"/><Relationship Id="rId9" Type="http://schemas.openxmlformats.org/officeDocument/2006/relationships/image" Target="../media/image3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7" Type="http://schemas.openxmlformats.org/officeDocument/2006/relationships/image" Target="../media/image47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gif"/><Relationship Id="rId5" Type="http://schemas.openxmlformats.org/officeDocument/2006/relationships/image" Target="../media/image45.png"/><Relationship Id="rId4" Type="http://schemas.openxmlformats.org/officeDocument/2006/relationships/image" Target="../media/image4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88" y="1214438"/>
            <a:ext cx="7286625" cy="14700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002060"/>
                </a:solidFill>
              </a:rPr>
              <a:t>Родительское собрание на тему: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«Родительское внимание – залог успешности ребёнка».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63" y="3429000"/>
            <a:ext cx="4714875" cy="2143125"/>
          </a:xfrm>
        </p:spPr>
        <p:txBody>
          <a:bodyPr rtlCol="0">
            <a:normAutofit lnSpcReduction="10000"/>
          </a:bodyPr>
          <a:lstStyle/>
          <a:p>
            <a:pPr algn="l" eaLnBrk="1" fontAlgn="auto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rgbClr val="0070C0"/>
                </a:solidFill>
                <a:cs typeface="Times New Roman" pitchFamily="18" charset="0"/>
              </a:rPr>
              <a:t>Для родителей учащихся экспериментального </a:t>
            </a:r>
            <a:r>
              <a:rPr lang="ru-RU" sz="2400" dirty="0" smtClean="0">
                <a:solidFill>
                  <a:srgbClr val="FF0000"/>
                </a:solidFill>
                <a:cs typeface="Times New Roman" pitchFamily="18" charset="0"/>
              </a:rPr>
              <a:t>3 «Б» </a:t>
            </a:r>
            <a:r>
              <a:rPr lang="ru-RU" sz="2400" dirty="0" smtClean="0">
                <a:solidFill>
                  <a:srgbClr val="0070C0"/>
                </a:solidFill>
                <a:cs typeface="Times New Roman" pitchFamily="18" charset="0"/>
              </a:rPr>
              <a:t>класса ГУ ОСШ «</a:t>
            </a:r>
            <a:r>
              <a:rPr lang="ru-RU" sz="2400" dirty="0" err="1" smtClean="0">
                <a:solidFill>
                  <a:srgbClr val="0070C0"/>
                </a:solidFill>
                <a:cs typeface="Times New Roman" pitchFamily="18" charset="0"/>
              </a:rPr>
              <a:t>Мырзакент</a:t>
            </a:r>
            <a:r>
              <a:rPr lang="ru-RU" sz="2400" dirty="0" smtClean="0">
                <a:solidFill>
                  <a:srgbClr val="0070C0"/>
                </a:solidFill>
                <a:cs typeface="Times New Roman" pitchFamily="18" charset="0"/>
              </a:rPr>
              <a:t>»</a:t>
            </a:r>
          </a:p>
          <a:p>
            <a:pPr algn="l" eaLnBrk="1" fontAlgn="auto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rgbClr val="C00000"/>
                </a:solidFill>
                <a:cs typeface="Times New Roman" pitchFamily="18" charset="0"/>
              </a:rPr>
              <a:t>19.02.2013 год</a:t>
            </a:r>
          </a:p>
          <a:p>
            <a:pPr algn="l" eaLnBrk="1" fontAlgn="auto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err="1" smtClean="0">
                <a:solidFill>
                  <a:srgbClr val="002060"/>
                </a:solidFill>
                <a:cs typeface="Times New Roman" pitchFamily="18" charset="0"/>
              </a:rPr>
              <a:t>Кл.рук</a:t>
            </a:r>
            <a:r>
              <a:rPr lang="ru-RU" sz="2400" dirty="0" smtClean="0">
                <a:solidFill>
                  <a:srgbClr val="002060"/>
                </a:solidFill>
                <a:cs typeface="Times New Roman" pitchFamily="18" charset="0"/>
              </a:rPr>
              <a:t>: </a:t>
            </a:r>
            <a:r>
              <a:rPr lang="ru-RU" sz="2400" dirty="0" err="1" smtClean="0">
                <a:cs typeface="Times New Roman" pitchFamily="18" charset="0"/>
              </a:rPr>
              <a:t>Вольвакова</a:t>
            </a:r>
            <a:r>
              <a:rPr lang="ru-RU" sz="2400" dirty="0" smtClean="0">
                <a:cs typeface="Times New Roman" pitchFamily="18" charset="0"/>
              </a:rPr>
              <a:t> Е.И.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1223962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997200"/>
            <a:ext cx="1296988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accel="12000" decel="11667" fill="hold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71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8600"/>
                            </p:stCondLst>
                            <p:childTnLst>
                              <p:par>
                                <p:cTn id="19" presetID="21" presetClass="entr" presetSubtype="8" fill="hold" grpId="0" nodeType="afterEffect">
                                  <p:stCondLst>
                                    <p:cond delay="2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1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23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200"/>
                            </p:stCondLst>
                            <p:childTnLst>
                              <p:par>
                                <p:cTn id="27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dvAuto="400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433388" y="404813"/>
            <a:ext cx="8066087" cy="1079500"/>
          </a:xfrm>
          <a:prstGeom prst="wedgeRoundRectCallout">
            <a:avLst>
              <a:gd name="adj1" fmla="val -39048"/>
              <a:gd name="adj2" fmla="val 89216"/>
              <a:gd name="adj3" fmla="val 16667"/>
            </a:avLst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dirty="0" smtClean="0">
                <a:solidFill>
                  <a:srgbClr val="0070C0"/>
                </a:solidFill>
              </a:rPr>
              <a:t>Инновации в учебном процессе: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12292" name="TextBox 4"/>
          <p:cNvSpPr txBox="1">
            <a:spLocks noChangeArrowheads="1"/>
          </p:cNvSpPr>
          <p:nvPr/>
        </p:nvSpPr>
        <p:spPr bwMode="auto">
          <a:xfrm>
            <a:off x="433388" y="2044700"/>
            <a:ext cx="78819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660033"/>
                </a:solidFill>
              </a:rPr>
              <a:t>1. Применение интерактивной доски на уроках. ( умение учащихся самостоятельно и уверенно работать с доской) </a:t>
            </a:r>
          </a:p>
        </p:txBody>
      </p:sp>
      <p:sp>
        <p:nvSpPr>
          <p:cNvPr id="12293" name="TextBox 5"/>
          <p:cNvSpPr txBox="1">
            <a:spLocks noChangeArrowheads="1"/>
          </p:cNvSpPr>
          <p:nvPr/>
        </p:nvSpPr>
        <p:spPr bwMode="auto">
          <a:xfrm>
            <a:off x="433388" y="2771775"/>
            <a:ext cx="8242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660033"/>
                </a:solidFill>
              </a:rPr>
              <a:t>2. Применение занимательных логических игр на интерактиве.</a:t>
            </a:r>
          </a:p>
        </p:txBody>
      </p:sp>
      <p:sp>
        <p:nvSpPr>
          <p:cNvPr id="12294" name="TextBox 7"/>
          <p:cNvSpPr txBox="1">
            <a:spLocks noChangeArrowheads="1"/>
          </p:cNvSpPr>
          <p:nvPr/>
        </p:nvSpPr>
        <p:spPr bwMode="auto">
          <a:xfrm>
            <a:off x="433388" y="3141663"/>
            <a:ext cx="80660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660033"/>
                </a:solidFill>
              </a:rPr>
              <a:t>3. Просмотр тематических мультимедиапанорам.</a:t>
            </a:r>
          </a:p>
        </p:txBody>
      </p:sp>
      <p:sp>
        <p:nvSpPr>
          <p:cNvPr id="12295" name="TextBox 8"/>
          <p:cNvSpPr txBox="1">
            <a:spLocks noChangeArrowheads="1"/>
          </p:cNvSpPr>
          <p:nvPr/>
        </p:nvSpPr>
        <p:spPr bwMode="auto">
          <a:xfrm>
            <a:off x="433388" y="3509963"/>
            <a:ext cx="78835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660033"/>
                </a:solidFill>
              </a:rPr>
              <a:t>4. Просмотр фрагментов мультфильмов, подходящих по тематике  учебника чтения;</a:t>
            </a:r>
          </a:p>
        </p:txBody>
      </p:sp>
      <p:sp>
        <p:nvSpPr>
          <p:cNvPr id="12296" name="TextBox 9"/>
          <p:cNvSpPr txBox="1">
            <a:spLocks noChangeArrowheads="1"/>
          </p:cNvSpPr>
          <p:nvPr/>
        </p:nvSpPr>
        <p:spPr bwMode="auto">
          <a:xfrm>
            <a:off x="373063" y="4156075"/>
            <a:ext cx="82423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660033"/>
                </a:solidFill>
              </a:rPr>
              <a:t>5. Интерактивные командные игры по математике и русскому языку на закрепление знания таблицы умножения и правил;</a:t>
            </a:r>
          </a:p>
        </p:txBody>
      </p:sp>
      <p:sp>
        <p:nvSpPr>
          <p:cNvPr id="12297" name="TextBox 10"/>
          <p:cNvSpPr txBox="1">
            <a:spLocks noChangeArrowheads="1"/>
          </p:cNvSpPr>
          <p:nvPr/>
        </p:nvSpPr>
        <p:spPr bwMode="auto">
          <a:xfrm>
            <a:off x="374650" y="4841875"/>
            <a:ext cx="7942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660033"/>
                </a:solidFill>
              </a:rPr>
              <a:t>6. Познавательные презентации различной тематики;</a:t>
            </a:r>
          </a:p>
        </p:txBody>
      </p:sp>
      <p:sp>
        <p:nvSpPr>
          <p:cNvPr id="12298" name="TextBox 11"/>
          <p:cNvSpPr txBox="1">
            <a:spLocks noChangeArrowheads="1"/>
          </p:cNvSpPr>
          <p:nvPr/>
        </p:nvSpPr>
        <p:spPr bwMode="auto">
          <a:xfrm>
            <a:off x="374650" y="5211763"/>
            <a:ext cx="736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660033"/>
                </a:solidFill>
              </a:rPr>
              <a:t>7. Творческие работы учащихся и их защита.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024438"/>
            <a:ext cx="18859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138" y="5607050"/>
            <a:ext cx="1511300" cy="108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50" y="5581650"/>
            <a:ext cx="1390650" cy="111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 dir="ru"/>
    <p:sndAc>
      <p:stSnd>
        <p:snd r:embed="rId2" name="coi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4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375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4750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3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5000"/>
                            </p:stCondLst>
                            <p:childTnLst>
                              <p:par>
                                <p:cTn id="70" presetID="42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292" grpId="0"/>
      <p:bldP spid="12293" grpId="0"/>
      <p:bldP spid="12294" grpId="0"/>
      <p:bldP spid="12295" grpId="0"/>
      <p:bldP spid="12296" grpId="0"/>
      <p:bldP spid="12297" grpId="0"/>
      <p:bldP spid="1229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588000"/>
            <a:ext cx="18716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Лента лицом вверх 2"/>
          <p:cNvSpPr/>
          <p:nvPr/>
        </p:nvSpPr>
        <p:spPr>
          <a:xfrm>
            <a:off x="160338" y="336550"/>
            <a:ext cx="8599487" cy="1223963"/>
          </a:xfrm>
          <a:prstGeom prst="ribbon2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Ожидаемый результат.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671" y="476672"/>
            <a:ext cx="4680520" cy="936104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395288" y="2025650"/>
            <a:ext cx="79930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ru-RU" b="1">
                <a:solidFill>
                  <a:srgbClr val="002060"/>
                </a:solidFill>
              </a:rPr>
              <a:t>Улучшение качества знаний учащихся  через познавательный интерес;</a:t>
            </a:r>
          </a:p>
        </p:txBody>
      </p:sp>
      <p:sp>
        <p:nvSpPr>
          <p:cNvPr id="13317" name="TextBox 5"/>
          <p:cNvSpPr txBox="1">
            <a:spLocks noChangeArrowheads="1"/>
          </p:cNvSpPr>
          <p:nvPr/>
        </p:nvSpPr>
        <p:spPr bwMode="auto">
          <a:xfrm>
            <a:off x="395288" y="2671763"/>
            <a:ext cx="79930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ru-RU" b="1">
                <a:solidFill>
                  <a:srgbClr val="002060"/>
                </a:solidFill>
              </a:rPr>
              <a:t>Относительно уверенная работа учащихся в использовании компьютерных и интерактивных технологий;</a:t>
            </a:r>
          </a:p>
        </p:txBody>
      </p:sp>
      <p:sp>
        <p:nvSpPr>
          <p:cNvPr id="13318" name="TextBox 6"/>
          <p:cNvSpPr txBox="1">
            <a:spLocks noChangeArrowheads="1"/>
          </p:cNvSpPr>
          <p:nvPr/>
        </p:nvSpPr>
        <p:spPr bwMode="auto">
          <a:xfrm>
            <a:off x="395288" y="3409950"/>
            <a:ext cx="83645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ru-RU" b="1">
                <a:solidFill>
                  <a:srgbClr val="002060"/>
                </a:solidFill>
              </a:rPr>
              <a:t>Расширение кругозора знаний, навыков и умелое их применение;</a:t>
            </a:r>
          </a:p>
        </p:txBody>
      </p:sp>
      <p:sp>
        <p:nvSpPr>
          <p:cNvPr id="13319" name="TextBox 8"/>
          <p:cNvSpPr txBox="1">
            <a:spLocks noChangeArrowheads="1"/>
          </p:cNvSpPr>
          <p:nvPr/>
        </p:nvSpPr>
        <p:spPr bwMode="auto">
          <a:xfrm>
            <a:off x="395288" y="3900488"/>
            <a:ext cx="82089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ru-RU" b="1">
                <a:solidFill>
                  <a:srgbClr val="002060"/>
                </a:solidFill>
              </a:rPr>
              <a:t>Заинтересованность учащихся, укрепление памяти, логического мышления;</a:t>
            </a:r>
          </a:p>
        </p:txBody>
      </p:sp>
      <p:sp>
        <p:nvSpPr>
          <p:cNvPr id="13320" name="TextBox 9"/>
          <p:cNvSpPr txBox="1">
            <a:spLocks noChangeArrowheads="1"/>
          </p:cNvSpPr>
          <p:nvPr/>
        </p:nvSpPr>
        <p:spPr bwMode="auto">
          <a:xfrm>
            <a:off x="403225" y="4572000"/>
            <a:ext cx="7991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ru-RU" b="1">
                <a:solidFill>
                  <a:srgbClr val="002060"/>
                </a:solidFill>
              </a:rPr>
              <a:t>Творческая и самостоятельная активность учащихся на уроках;</a:t>
            </a:r>
          </a:p>
        </p:txBody>
      </p:sp>
      <p:sp>
        <p:nvSpPr>
          <p:cNvPr id="13321" name="TextBox 10"/>
          <p:cNvSpPr txBox="1">
            <a:spLocks noChangeArrowheads="1"/>
          </p:cNvSpPr>
          <p:nvPr/>
        </p:nvSpPr>
        <p:spPr bwMode="auto">
          <a:xfrm>
            <a:off x="403225" y="5089525"/>
            <a:ext cx="7769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ru-RU" b="1">
                <a:solidFill>
                  <a:srgbClr val="002060"/>
                </a:solidFill>
              </a:rPr>
              <a:t>Сплочение классного коллектива;</a:t>
            </a:r>
          </a:p>
        </p:txBody>
      </p:sp>
      <p:sp>
        <p:nvSpPr>
          <p:cNvPr id="13322" name="TextBox 11"/>
          <p:cNvSpPr txBox="1">
            <a:spLocks noChangeArrowheads="1"/>
          </p:cNvSpPr>
          <p:nvPr/>
        </p:nvSpPr>
        <p:spPr bwMode="auto">
          <a:xfrm>
            <a:off x="395288" y="5588000"/>
            <a:ext cx="77708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ru-RU" b="1">
                <a:solidFill>
                  <a:srgbClr val="002060"/>
                </a:solidFill>
              </a:rPr>
              <a:t>Желание учиться лучше, чтобы знать больше.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0" y="2484438"/>
            <a:ext cx="1146175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488" y="5089525"/>
            <a:ext cx="133191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738" y="5684838"/>
            <a:ext cx="1809750" cy="117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92125"/>
            <a:ext cx="719137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338" y="546100"/>
            <a:ext cx="8763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 dir="in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6" presetClass="entr" presetSubtype="3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3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36" presetID="16" presetClass="entr" presetSubtype="4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40" presetID="3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3000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47" presetID="21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0500"/>
                            </p:stCondLst>
                            <p:childTnLst>
                              <p:par>
                                <p:cTn id="51" presetID="15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37500"/>
                            </p:stCondLst>
                            <p:childTnLst>
                              <p:par>
                                <p:cTn id="58" presetID="2" presetClass="entr" presetSubtype="3" accel="12000" decel="600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3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3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445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69" presetID="47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75" presetID="25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9000"/>
                            </p:stCondLst>
                            <p:childTnLst>
                              <p:par>
                                <p:cTn id="8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316" grpId="0"/>
      <p:bldP spid="13317" grpId="0"/>
      <p:bldP spid="13318" grpId="0" build="allAtOnce"/>
      <p:bldP spid="13319" grpId="0"/>
      <p:bldP spid="13320" grpId="0"/>
      <p:bldP spid="13321" grpId="0"/>
      <p:bldP spid="133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ьная выноска 2"/>
          <p:cNvSpPr/>
          <p:nvPr/>
        </p:nvSpPr>
        <p:spPr>
          <a:xfrm>
            <a:off x="1258888" y="333375"/>
            <a:ext cx="6481762" cy="1260475"/>
          </a:xfrm>
          <a:prstGeom prst="wedgeEllipseCallout">
            <a:avLst>
              <a:gd name="adj1" fmla="val -24259"/>
              <a:gd name="adj2" fmla="val 77911"/>
            </a:avLst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6336704" cy="93610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dirty="0" smtClean="0">
                <a:solidFill>
                  <a:srgbClr val="FFFF00"/>
                </a:solidFill>
              </a:rPr>
              <a:t>Научите                          жить по правилам:</a:t>
            </a:r>
            <a:endParaRPr lang="ru-RU" sz="4000" dirty="0">
              <a:solidFill>
                <a:srgbClr val="FFFF00"/>
              </a:solidFill>
            </a:endParaRPr>
          </a:p>
        </p:txBody>
      </p:sp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395288" y="2197100"/>
            <a:ext cx="70564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i="1">
                <a:solidFill>
                  <a:srgbClr val="C00000"/>
                </a:solidFill>
              </a:rPr>
              <a:t>1. «Научился сам, научи другого».</a:t>
            </a:r>
          </a:p>
        </p:txBody>
      </p:sp>
      <p:sp>
        <p:nvSpPr>
          <p:cNvPr id="14341" name="TextBox 5"/>
          <p:cNvSpPr txBox="1">
            <a:spLocks noChangeArrowheads="1"/>
          </p:cNvSpPr>
          <p:nvPr/>
        </p:nvSpPr>
        <p:spPr bwMode="auto">
          <a:xfrm>
            <a:off x="669925" y="2835275"/>
            <a:ext cx="72723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i="1">
                <a:solidFill>
                  <a:srgbClr val="00B0F0"/>
                </a:solidFill>
              </a:rPr>
              <a:t>2. «Относись к другим так, как ты хотел бы, чтобы относились к тебе».</a:t>
            </a:r>
          </a:p>
        </p:txBody>
      </p:sp>
      <p:sp>
        <p:nvSpPr>
          <p:cNvPr id="14342" name="TextBox 6"/>
          <p:cNvSpPr txBox="1">
            <a:spLocks noChangeArrowheads="1"/>
          </p:cNvSpPr>
          <p:nvPr/>
        </p:nvSpPr>
        <p:spPr bwMode="auto">
          <a:xfrm>
            <a:off x="869950" y="3530600"/>
            <a:ext cx="75612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i="1">
                <a:solidFill>
                  <a:srgbClr val="002060"/>
                </a:solidFill>
              </a:rPr>
              <a:t>3. «Всё в познании нового даётся через терпение и труд».</a:t>
            </a:r>
          </a:p>
        </p:txBody>
      </p:sp>
      <p:sp>
        <p:nvSpPr>
          <p:cNvPr id="14343" name="TextBox 7"/>
          <p:cNvSpPr txBox="1">
            <a:spLocks noChangeArrowheads="1"/>
          </p:cNvSpPr>
          <p:nvPr/>
        </p:nvSpPr>
        <p:spPr bwMode="auto">
          <a:xfrm>
            <a:off x="1403350" y="4684713"/>
            <a:ext cx="72723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i="1">
                <a:solidFill>
                  <a:srgbClr val="FF0000"/>
                </a:solidFill>
              </a:rPr>
              <a:t>5. «Ни одного дня без новых информаций и умений».</a:t>
            </a:r>
          </a:p>
        </p:txBody>
      </p:sp>
      <p:sp>
        <p:nvSpPr>
          <p:cNvPr id="14344" name="TextBox 8"/>
          <p:cNvSpPr txBox="1">
            <a:spLocks noChangeArrowheads="1"/>
          </p:cNvSpPr>
          <p:nvPr/>
        </p:nvSpPr>
        <p:spPr bwMode="auto">
          <a:xfrm>
            <a:off x="1692275" y="5302250"/>
            <a:ext cx="70866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i="1">
                <a:solidFill>
                  <a:srgbClr val="00B050"/>
                </a:solidFill>
              </a:rPr>
              <a:t>6. «Делись с друзьями новыми впечатлениями и полученными знаниями».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08075" y="4083050"/>
            <a:ext cx="727233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4. «Стремись к лидерству – всегда будь первым!»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329238"/>
            <a:ext cx="857250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43838" y="4267200"/>
            <a:ext cx="935037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5634038"/>
            <a:ext cx="1006475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40650" y="2381250"/>
            <a:ext cx="109378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963613"/>
            <a:ext cx="809625" cy="100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665163"/>
            <a:ext cx="8636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5370">
            <a:off x="8059738" y="885825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2640">
            <a:off x="7610475" y="111125"/>
            <a:ext cx="94297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71227">
            <a:off x="7597775" y="1338263"/>
            <a:ext cx="94297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edge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6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2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8" dur="3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0" presetID="30" presetClass="entr" presetSubtype="0" fill="hold" grpId="0" nodeType="afterEffect">
                                  <p:stCondLst>
                                    <p:cond delay="3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400" decel="100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400" decel="100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400" decel="100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400" decel="100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25600"/>
                            </p:stCondLst>
                            <p:childTnLst>
                              <p:par>
                                <p:cTn id="59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7100"/>
                            </p:stCondLst>
                            <p:childTnLst>
                              <p:par>
                                <p:cTn id="66" presetID="2" presetClass="entr" presetSubtype="9" accel="6000" decel="600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33100"/>
                            </p:stCondLst>
                            <p:childTnLst>
                              <p:par>
                                <p:cTn id="71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9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34600"/>
                            </p:stCondLst>
                            <p:childTnLst>
                              <p:par>
                                <p:cTn id="84" presetID="49" presetClass="entr" presetSubtype="0" decel="10000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39600"/>
                            </p:stCondLst>
                            <p:childTnLst>
                              <p:par>
                                <p:cTn id="91" presetID="16" presetClass="entr" presetSubtype="37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41100"/>
                            </p:stCondLst>
                            <p:childTnLst>
                              <p:par>
                                <p:cTn id="95" presetID="16" presetClass="entr" presetSubtype="2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7" dur="3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47100"/>
                            </p:stCondLst>
                            <p:childTnLst>
                              <p:par>
                                <p:cTn id="99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340" grpId="0"/>
      <p:bldP spid="14341" grpId="0"/>
      <p:bldP spid="14342" grpId="0"/>
      <p:bldP spid="14343" grpId="0"/>
      <p:bldP spid="14344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Источники изображений</a:t>
            </a:r>
            <a:endParaRPr lang="ru-RU" dirty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1571625" y="1600200"/>
            <a:ext cx="7115175" cy="4640263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ru-RU" sz="2000" smtClean="0">
                <a:latin typeface="Arial" charset="0"/>
                <a:cs typeface="Arial" charset="0"/>
                <a:hlinkClick r:id="rId3"/>
              </a:rPr>
              <a:t>Фотографии из архива кл.руков. Вольваковой Е.И.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000" smtClean="0">
                <a:latin typeface="Arial" charset="0"/>
                <a:cs typeface="Arial" charset="0"/>
                <a:hlinkClick r:id="rId3"/>
              </a:rPr>
              <a:t>Материалы, наблюдения и анализы из опыта работы        в 3 «б» классе в период с 9.02 по 15.02 2013 г.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000" smtClean="0">
                <a:latin typeface="Arial" charset="0"/>
                <a:cs typeface="Arial" charset="0"/>
                <a:hlinkClick r:id="rId3"/>
              </a:rPr>
              <a:t>Диаграммы.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000" smtClean="0">
                <a:latin typeface="Arial" charset="0"/>
                <a:cs typeface="Arial" charset="0"/>
                <a:hlinkClick r:id="rId3"/>
              </a:rPr>
              <a:t>Компьютерная графика.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000" smtClean="0">
                <a:latin typeface="Arial" charset="0"/>
                <a:cs typeface="Arial" charset="0"/>
                <a:hlinkClick r:id="rId3"/>
              </a:rPr>
              <a:t>Спецэффекты.</a:t>
            </a:r>
          </a:p>
          <a:p>
            <a:pPr eaLnBrk="1" hangingPunct="1">
              <a:buFont typeface="Arial" charset="0"/>
              <a:buNone/>
            </a:pPr>
            <a:endParaRPr lang="ru-RU" sz="2000" smtClean="0">
              <a:latin typeface="Arial" charset="0"/>
              <a:cs typeface="Arial" charset="0"/>
              <a:hlinkClick r:id="rId3"/>
            </a:endParaRPr>
          </a:p>
          <a:p>
            <a:pPr eaLnBrk="1" hangingPunct="1">
              <a:buFont typeface="Arial" charset="0"/>
              <a:buNone/>
            </a:pPr>
            <a:endParaRPr lang="ru-RU" sz="2000" smtClean="0">
              <a:latin typeface="Arial" charset="0"/>
              <a:cs typeface="Arial" charset="0"/>
              <a:hlinkClick r:id="rId3"/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en-US" sz="2000" smtClean="0">
                <a:latin typeface="Arial" charset="0"/>
                <a:cs typeface="Arial" charset="0"/>
                <a:hlinkClick r:id="rId3"/>
              </a:rPr>
              <a:t>http://88.198.21.149/images/photoframes/2010/6/02/17/55/fHqAH94qdQVhyzKEF.jpg</a:t>
            </a:r>
            <a:r>
              <a:rPr lang="ru-RU" sz="2000" smtClean="0">
                <a:latin typeface="Arial" charset="0"/>
                <a:cs typeface="Arial" charset="0"/>
              </a:rPr>
              <a:t> </a:t>
            </a:r>
          </a:p>
          <a:p>
            <a:pPr eaLnBrk="1" hangingPunct="1">
              <a:buFont typeface="Arial" charset="0"/>
              <a:buNone/>
            </a:pPr>
            <a:endParaRPr lang="ru-RU" sz="2400" u="sng" smtClean="0">
              <a:latin typeface="Arial" charset="0"/>
              <a:cs typeface="Arial" charset="0"/>
              <a:hlinkClick r:id="rId4"/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en-US" sz="2000" u="sng" smtClean="0">
                <a:latin typeface="Arial" charset="0"/>
                <a:cs typeface="Arial" charset="0"/>
                <a:hlinkClick r:id="rId4"/>
              </a:rPr>
              <a:t>http://sch2016.edusite.ru/images/01.gif</a:t>
            </a:r>
            <a:endParaRPr lang="ru-RU" sz="2000" u="sng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ru-RU" sz="2400" u="sng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ru-RU" sz="2400" u="sng" smtClean="0">
              <a:latin typeface="Arial" charset="0"/>
              <a:cs typeface="Arial" charset="0"/>
            </a:endParaRPr>
          </a:p>
        </p:txBody>
      </p:sp>
      <p:pic>
        <p:nvPicPr>
          <p:cNvPr id="15364" name="Picture 2" descr="C:\Documents and Settings\User\Рабочий стол\Рамки для слайдов\ik0hrufnkub8SHWdW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8" y="4583113"/>
            <a:ext cx="9096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Рисунок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5373688"/>
            <a:ext cx="671513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8992">
            <a:off x="330200" y="1763713"/>
            <a:ext cx="1174750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" y="3429000"/>
            <a:ext cx="6000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328988"/>
            <a:ext cx="11303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r"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188640"/>
            <a:ext cx="2952328" cy="936104"/>
          </a:xfrm>
          <a:solidFill>
            <a:schemeClr val="accent5">
              <a:lumMod val="40000"/>
              <a:lumOff val="60000"/>
            </a:schemeClr>
          </a:solidFill>
          <a:ln w="38100">
            <a:solidFill>
              <a:srgbClr val="C00000"/>
            </a:solidFill>
          </a:ln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rgbClr val="FF0000"/>
                </a:solidFill>
              </a:rPr>
              <a:t>План: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1042988" y="1403350"/>
            <a:ext cx="2305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660033"/>
                </a:solidFill>
              </a:rPr>
              <a:t>1. Введение</a:t>
            </a:r>
            <a:r>
              <a:rPr lang="ru-RU"/>
              <a:t>.</a:t>
            </a:r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1042988" y="1773238"/>
            <a:ext cx="2520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660033"/>
                </a:solidFill>
              </a:rPr>
              <a:t>2. Основная часть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4101" name="TextBox 4"/>
          <p:cNvSpPr txBox="1">
            <a:spLocks noChangeArrowheads="1"/>
          </p:cNvSpPr>
          <p:nvPr/>
        </p:nvSpPr>
        <p:spPr bwMode="auto">
          <a:xfrm>
            <a:off x="1258888" y="2141538"/>
            <a:ext cx="72739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002060"/>
                </a:solidFill>
              </a:rPr>
              <a:t>А) Текущая успеваемость с</a:t>
            </a:r>
            <a:r>
              <a:rPr lang="ru-RU" b="1">
                <a:solidFill>
                  <a:srgbClr val="FF0000"/>
                </a:solidFill>
              </a:rPr>
              <a:t> 9 </a:t>
            </a:r>
            <a:r>
              <a:rPr lang="ru-RU" b="1">
                <a:solidFill>
                  <a:srgbClr val="002060"/>
                </a:solidFill>
              </a:rPr>
              <a:t>января по </a:t>
            </a:r>
            <a:r>
              <a:rPr lang="ru-RU" b="1">
                <a:solidFill>
                  <a:srgbClr val="FF0000"/>
                </a:solidFill>
              </a:rPr>
              <a:t>15</a:t>
            </a:r>
            <a:r>
              <a:rPr lang="ru-RU" b="1">
                <a:solidFill>
                  <a:srgbClr val="002060"/>
                </a:solidFill>
              </a:rPr>
              <a:t> февраля </a:t>
            </a:r>
            <a:r>
              <a:rPr lang="ru-RU" b="1">
                <a:solidFill>
                  <a:srgbClr val="FF0000"/>
                </a:solidFill>
              </a:rPr>
              <a:t>2013</a:t>
            </a:r>
            <a:r>
              <a:rPr lang="ru-RU" b="1">
                <a:solidFill>
                  <a:srgbClr val="002060"/>
                </a:solidFill>
              </a:rPr>
              <a:t> года</a:t>
            </a:r>
            <a:r>
              <a:rPr lang="ru-RU"/>
              <a:t>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1187450" y="2789238"/>
            <a:ext cx="69135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002060"/>
                </a:solidFill>
              </a:rPr>
              <a:t>Б)  Приёмы и способы улучшения успеваемости и дисциплины на уроках</a:t>
            </a:r>
            <a:r>
              <a:rPr lang="ru-RU" b="1"/>
              <a:t>.</a:t>
            </a:r>
          </a:p>
        </p:txBody>
      </p:sp>
      <p:sp>
        <p:nvSpPr>
          <p:cNvPr id="4103" name="TextBox 6"/>
          <p:cNvSpPr txBox="1">
            <a:spLocks noChangeArrowheads="1"/>
          </p:cNvSpPr>
          <p:nvPr/>
        </p:nvSpPr>
        <p:spPr bwMode="auto">
          <a:xfrm>
            <a:off x="1230313" y="3575050"/>
            <a:ext cx="61928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002060"/>
                </a:solidFill>
              </a:rPr>
              <a:t>В)  Задачи до конца </a:t>
            </a:r>
            <a:r>
              <a:rPr lang="en-US" b="1">
                <a:solidFill>
                  <a:srgbClr val="002060"/>
                </a:solidFill>
              </a:rPr>
              <a:t>III</a:t>
            </a:r>
            <a:r>
              <a:rPr lang="ru-RU" b="1">
                <a:solidFill>
                  <a:srgbClr val="002060"/>
                </a:solidFill>
              </a:rPr>
              <a:t> – четверти</a:t>
            </a:r>
            <a:r>
              <a:rPr lang="ru-RU"/>
              <a:t>.</a:t>
            </a:r>
          </a:p>
        </p:txBody>
      </p:sp>
      <p:sp>
        <p:nvSpPr>
          <p:cNvPr id="4104" name="TextBox 7"/>
          <p:cNvSpPr txBox="1">
            <a:spLocks noChangeArrowheads="1"/>
          </p:cNvSpPr>
          <p:nvPr/>
        </p:nvSpPr>
        <p:spPr bwMode="auto">
          <a:xfrm>
            <a:off x="1042988" y="4027488"/>
            <a:ext cx="3889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660033"/>
                </a:solidFill>
              </a:rPr>
              <a:t>3. Заключение</a:t>
            </a:r>
            <a:r>
              <a:rPr lang="ru-RU"/>
              <a:t>.</a:t>
            </a:r>
          </a:p>
        </p:txBody>
      </p:sp>
      <p:sp>
        <p:nvSpPr>
          <p:cNvPr id="4105" name="TextBox 8"/>
          <p:cNvSpPr txBox="1">
            <a:spLocks noChangeArrowheads="1"/>
          </p:cNvSpPr>
          <p:nvPr/>
        </p:nvSpPr>
        <p:spPr bwMode="auto">
          <a:xfrm>
            <a:off x="1258888" y="4470400"/>
            <a:ext cx="7129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002060"/>
                </a:solidFill>
              </a:rPr>
              <a:t>А) Освоение Интерактивных Компьютерных Технологий (ИКТ) на уроках. </a:t>
            </a:r>
          </a:p>
        </p:txBody>
      </p:sp>
      <p:sp>
        <p:nvSpPr>
          <p:cNvPr id="4106" name="TextBox 9"/>
          <p:cNvSpPr txBox="1">
            <a:spLocks noChangeArrowheads="1"/>
          </p:cNvSpPr>
          <p:nvPr/>
        </p:nvSpPr>
        <p:spPr bwMode="auto">
          <a:xfrm>
            <a:off x="1258888" y="5119688"/>
            <a:ext cx="6769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002060"/>
                </a:solidFill>
              </a:rPr>
              <a:t>Б ) Ожидаемый результат</a:t>
            </a:r>
            <a:r>
              <a:rPr lang="ru-RU" b="1"/>
              <a:t>.</a:t>
            </a:r>
          </a:p>
        </p:txBody>
      </p:sp>
      <p:sp>
        <p:nvSpPr>
          <p:cNvPr id="4107" name="TextBox 10"/>
          <p:cNvSpPr txBox="1">
            <a:spLocks noChangeArrowheads="1"/>
          </p:cNvSpPr>
          <p:nvPr/>
        </p:nvSpPr>
        <p:spPr bwMode="auto">
          <a:xfrm>
            <a:off x="977900" y="5732463"/>
            <a:ext cx="5761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660033"/>
                </a:solidFill>
              </a:rPr>
              <a:t>4. Разное</a:t>
            </a:r>
            <a:r>
              <a:rPr lang="ru-RU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363538"/>
            <a:ext cx="13811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738" y="3313113"/>
            <a:ext cx="1049337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ssolve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12" presetID="2" presetClass="entr" presetSubtype="1" accel="28000" decel="12000" fill="hold" grpId="0" nodeType="after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700"/>
                            </p:stCondLst>
                            <p:childTnLst>
                              <p:par>
                                <p:cTn id="1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67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701"/>
                            </p:stCondLst>
                            <p:childTnLst>
                              <p:par>
                                <p:cTn id="25" presetID="30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400" decel="100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400" decel="100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400" decel="100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400" decel="100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9301"/>
                            </p:stCondLst>
                            <p:childTnLst>
                              <p:par>
                                <p:cTn id="34" presetID="3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400" decel="100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400" decel="100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400" decel="100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400" decel="100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6601"/>
                            </p:stCondLst>
                            <p:childTnLst>
                              <p:par>
                                <p:cTn id="43" presetID="3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400" decel="100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400" decel="100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400" decel="100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400" decel="100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3001"/>
                            </p:stCondLst>
                            <p:childTnLst>
                              <p:par>
                                <p:cTn id="5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34001"/>
                            </p:stCondLst>
                            <p:childTnLst>
                              <p:par>
                                <p:cTn id="56" presetID="2" presetClass="entr" presetSubtype="2" accel="16000" decel="1800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39001"/>
                            </p:stCondLst>
                            <p:childTnLst>
                              <p:par>
                                <p:cTn id="61" presetID="3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400" decel="100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400" decel="100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400" decel="100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400" decel="100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46301"/>
                            </p:stCondLst>
                            <p:childTnLst>
                              <p:par>
                                <p:cTn id="70" presetID="3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600" decel="100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600" decel="100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00" decel="100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00" decel="100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101"/>
                            </p:stCondLst>
                            <p:childTnLst>
                              <p:par>
                                <p:cTn id="79" presetID="2" presetClass="entr" presetSubtype="9" accel="18000" decel="14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  <p:bldP spid="4100" grpId="0"/>
      <p:bldP spid="4101" grpId="0"/>
      <p:bldP spid="4102" grpId="0"/>
      <p:bldP spid="4103" grpId="0"/>
      <p:bldP spid="4104" grpId="0"/>
      <p:bldP spid="4105" grpId="0"/>
      <p:bldP spid="4106" grpId="0"/>
      <p:bldP spid="410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5040560" cy="994122"/>
          </a:xfrm>
          <a:solidFill>
            <a:schemeClr val="accent5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/>
          <a:lstStyle/>
          <a:p>
            <a:pPr>
              <a:defRPr/>
            </a:pPr>
            <a:r>
              <a:rPr lang="ru-RU" dirty="0" smtClean="0"/>
              <a:t>Цели и задачи:</a:t>
            </a:r>
            <a:endParaRPr lang="ru-RU" dirty="0"/>
          </a:p>
        </p:txBody>
      </p:sp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827088" y="1557338"/>
            <a:ext cx="76327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660033"/>
                </a:solidFill>
              </a:rPr>
              <a:t>1. </a:t>
            </a:r>
            <a:r>
              <a:rPr lang="ru-RU" b="1">
                <a:solidFill>
                  <a:srgbClr val="0070C0"/>
                </a:solidFill>
              </a:rPr>
              <a:t>Проанализировать сложившуюся ситуацию в ослаблении качества знаний учащихся.</a:t>
            </a:r>
          </a:p>
        </p:txBody>
      </p:sp>
      <p:sp>
        <p:nvSpPr>
          <p:cNvPr id="5124" name="TextBox 3"/>
          <p:cNvSpPr txBox="1">
            <a:spLocks noChangeArrowheads="1"/>
          </p:cNvSpPr>
          <p:nvPr/>
        </p:nvSpPr>
        <p:spPr bwMode="auto">
          <a:xfrm>
            <a:off x="827088" y="2278063"/>
            <a:ext cx="76327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660033"/>
                </a:solidFill>
              </a:rPr>
              <a:t>2.</a:t>
            </a:r>
            <a:r>
              <a:rPr lang="ru-RU" b="1">
                <a:solidFill>
                  <a:srgbClr val="0070C0"/>
                </a:solidFill>
              </a:rPr>
              <a:t> Выявить причины, влияющие на спад в заинтересованности к учебному процессу и помочь ребёнку преодолеть их.</a:t>
            </a: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827088" y="2924175"/>
            <a:ext cx="73453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660033"/>
                </a:solidFill>
              </a:rPr>
              <a:t>3.</a:t>
            </a:r>
            <a:r>
              <a:rPr lang="ru-RU" b="1">
                <a:solidFill>
                  <a:srgbClr val="0070C0"/>
                </a:solidFill>
              </a:rPr>
              <a:t> Обеспечить 100% посещаемость, исключить опоздания на уроки.</a:t>
            </a:r>
          </a:p>
        </p:txBody>
      </p:sp>
      <p:sp>
        <p:nvSpPr>
          <p:cNvPr id="5126" name="TextBox 5"/>
          <p:cNvSpPr txBox="1">
            <a:spLocks noChangeArrowheads="1"/>
          </p:cNvSpPr>
          <p:nvPr/>
        </p:nvSpPr>
        <p:spPr bwMode="auto">
          <a:xfrm>
            <a:off x="827088" y="3632200"/>
            <a:ext cx="7561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660033"/>
                </a:solidFill>
              </a:rPr>
              <a:t>4.</a:t>
            </a:r>
            <a:r>
              <a:rPr lang="ru-RU" b="1">
                <a:solidFill>
                  <a:srgbClr val="0070C0"/>
                </a:solidFill>
              </a:rPr>
              <a:t> Выучить правила поведения учащихся на уроках и перемене.</a:t>
            </a:r>
          </a:p>
        </p:txBody>
      </p:sp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809625" y="4006850"/>
            <a:ext cx="7416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660033"/>
                </a:solidFill>
              </a:rPr>
              <a:t>5.</a:t>
            </a:r>
            <a:r>
              <a:rPr lang="ru-RU" b="1">
                <a:solidFill>
                  <a:srgbClr val="0070C0"/>
                </a:solidFill>
              </a:rPr>
              <a:t> Уделять больше внимания  ребёнку, как к самостоятельной личности.</a:t>
            </a:r>
          </a:p>
        </p:txBody>
      </p:sp>
      <p:sp>
        <p:nvSpPr>
          <p:cNvPr id="5128" name="TextBox 7"/>
          <p:cNvSpPr txBox="1">
            <a:spLocks noChangeArrowheads="1"/>
          </p:cNvSpPr>
          <p:nvPr/>
        </p:nvSpPr>
        <p:spPr bwMode="auto">
          <a:xfrm>
            <a:off x="827088" y="4695825"/>
            <a:ext cx="74168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660033"/>
                </a:solidFill>
              </a:rPr>
              <a:t>6.</a:t>
            </a:r>
            <a:r>
              <a:rPr lang="ru-RU" b="1">
                <a:solidFill>
                  <a:srgbClr val="0070C0"/>
                </a:solidFill>
              </a:rPr>
              <a:t> Воспитывать умение жить и работать в коллективе, не допускать плохого отношения к одноклассникам и другим ученикам.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975" y="709613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5618163"/>
            <a:ext cx="2016125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5516563"/>
            <a:ext cx="1512887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49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9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 tmFilter="0,0; .5, 1; 1, 1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3400"/>
                            </p:stCondLst>
                            <p:childTnLst>
                              <p:par>
                                <p:cTn id="22" presetID="38" presetClass="entr" presetSubtype="0" accel="5000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4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2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5700"/>
                            </p:stCondLst>
                            <p:childTnLst>
                              <p:par>
                                <p:cTn id="51" presetID="3" presetClass="entr" presetSubtype="5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3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9200"/>
                            </p:stCondLst>
                            <p:childTnLst>
                              <p:par>
                                <p:cTn id="55" presetID="5" presetClass="entr" presetSubtype="5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57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4" grpId="0"/>
      <p:bldP spid="5125" grpId="0"/>
      <p:bldP spid="5126" grpId="0"/>
      <p:bldP spid="5127" grpId="0"/>
      <p:bldP spid="51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80920" cy="86409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dirty="0" smtClean="0">
                <a:solidFill>
                  <a:srgbClr val="0070C0"/>
                </a:solidFill>
              </a:rPr>
              <a:t>В классе:   </a:t>
            </a:r>
            <a:r>
              <a:rPr lang="ru-RU" sz="3600" dirty="0" smtClean="0">
                <a:solidFill>
                  <a:srgbClr val="FF0000"/>
                </a:solidFill>
              </a:rPr>
              <a:t>14</a:t>
            </a:r>
            <a:r>
              <a:rPr lang="ru-RU" sz="3600" dirty="0" smtClean="0"/>
              <a:t> учащихся</a:t>
            </a:r>
            <a:br>
              <a:rPr lang="ru-RU" sz="3600" dirty="0" smtClean="0"/>
            </a:br>
            <a:r>
              <a:rPr lang="ru-RU" sz="3600" dirty="0" smtClean="0"/>
              <a:t>девочек – </a:t>
            </a:r>
            <a:r>
              <a:rPr lang="ru-RU" sz="3600" dirty="0" smtClean="0">
                <a:solidFill>
                  <a:srgbClr val="FF0000"/>
                </a:solidFill>
              </a:rPr>
              <a:t>8</a:t>
            </a:r>
            <a:r>
              <a:rPr lang="ru-RU" sz="3600" dirty="0" smtClean="0"/>
              <a:t>,   мальчиков - </a:t>
            </a:r>
            <a:r>
              <a:rPr lang="ru-RU" sz="3600" dirty="0" smtClean="0">
                <a:solidFill>
                  <a:srgbClr val="FF0000"/>
                </a:solidFill>
              </a:rPr>
              <a:t>6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147" name="Текст 2"/>
          <p:cNvSpPr>
            <a:spLocks noGrp="1"/>
          </p:cNvSpPr>
          <p:nvPr>
            <p:ph type="body" idx="1"/>
          </p:nvPr>
        </p:nvSpPr>
        <p:spPr>
          <a:xfrm>
            <a:off x="539750" y="1628775"/>
            <a:ext cx="3816350" cy="546100"/>
          </a:xfrm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mtClean="0">
                <a:solidFill>
                  <a:srgbClr val="002060"/>
                </a:solidFill>
                <a:latin typeface="Arial" charset="0"/>
                <a:cs typeface="Arial" charset="0"/>
              </a:rPr>
              <a:t>Начало  учебного  года.</a:t>
            </a:r>
          </a:p>
        </p:txBody>
      </p:sp>
      <p:graphicFrame>
        <p:nvGraphicFramePr>
          <p:cNvPr id="6148" name="Объект 6"/>
          <p:cNvGraphicFramePr>
            <a:graphicFrameLocks noGrp="1"/>
          </p:cNvGraphicFramePr>
          <p:nvPr>
            <p:ph sz="half" idx="2"/>
          </p:nvPr>
        </p:nvGraphicFramePr>
        <p:xfrm>
          <a:off x="406400" y="2300288"/>
          <a:ext cx="4141788" cy="3875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Диаграмма" r:id="rId5" imgW="4143392" imgH="3876743" progId="Excel.Chart.8">
                  <p:embed/>
                </p:oleObj>
              </mc:Choice>
              <mc:Fallback>
                <p:oleObj name="Диаграмма" r:id="rId5" imgW="4143392" imgH="3876743" progId="Excel.Chart.8">
                  <p:embed/>
                  <p:pic>
                    <p:nvPicPr>
                      <p:cNvPr id="0" name="Объект 6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2300288"/>
                        <a:ext cx="4141788" cy="3875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Текст 4"/>
          <p:cNvSpPr>
            <a:spLocks noGrp="1"/>
          </p:cNvSpPr>
          <p:nvPr>
            <p:ph type="body" sz="quarter" idx="3"/>
          </p:nvPr>
        </p:nvSpPr>
        <p:spPr>
          <a:xfrm>
            <a:off x="4787900" y="1628775"/>
            <a:ext cx="3744913" cy="546100"/>
          </a:xfrm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mtClean="0">
                <a:solidFill>
                  <a:srgbClr val="002060"/>
                </a:solidFill>
                <a:latin typeface="Arial" charset="0"/>
                <a:cs typeface="Arial" charset="0"/>
              </a:rPr>
              <a:t>   Текущий результат</a:t>
            </a:r>
            <a:r>
              <a:rPr lang="ru-RU" smtClean="0">
                <a:latin typeface="Arial" charset="0"/>
                <a:cs typeface="Arial" charset="0"/>
              </a:rPr>
              <a:t>.</a:t>
            </a:r>
          </a:p>
        </p:txBody>
      </p:sp>
      <p:graphicFrame>
        <p:nvGraphicFramePr>
          <p:cNvPr id="6150" name="Объект 9"/>
          <p:cNvGraphicFramePr>
            <a:graphicFrameLocks noGrp="1"/>
          </p:cNvGraphicFramePr>
          <p:nvPr>
            <p:ph sz="quarter" idx="4"/>
          </p:nvPr>
        </p:nvGraphicFramePr>
        <p:xfrm>
          <a:off x="4594225" y="2298700"/>
          <a:ext cx="4143375" cy="3876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Диаграмма" r:id="rId8" imgW="4143392" imgH="3876743" progId="Excel.Chart.8">
                  <p:embed/>
                </p:oleObj>
              </mc:Choice>
              <mc:Fallback>
                <p:oleObj name="Диаграмма" r:id="rId8" imgW="4143392" imgH="3876743" progId="Excel.Chart.8">
                  <p:embed/>
                  <p:pic>
                    <p:nvPicPr>
                      <p:cNvPr id="0" name="Объект 9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4225" y="2298700"/>
                        <a:ext cx="4143375" cy="3876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260350"/>
            <a:ext cx="952500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5750" y="333375"/>
            <a:ext cx="10398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2" presetClass="entr" presetSubtype="1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21" presetClass="entr" presetSubtype="3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8" dur="3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61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600"/>
                            </p:stCondLst>
                            <p:childTnLst>
                              <p:par>
                                <p:cTn id="38" presetID="6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0" dur="3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nimBg="1"/>
      <p:bldOleChart spid="6148" grpId="0"/>
      <p:bldP spid="6149" grpId="0" build="p" animBg="1"/>
      <p:bldOleChart spid="61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5" t="48874" r="64139" b="16701"/>
          <a:stretch>
            <a:fillRect/>
          </a:stretch>
        </p:blipFill>
        <p:spPr bwMode="auto">
          <a:xfrm>
            <a:off x="2195513" y="417513"/>
            <a:ext cx="1655762" cy="1943100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5" t="50000" r="46004" b="22243"/>
          <a:stretch>
            <a:fillRect/>
          </a:stretch>
        </p:blipFill>
        <p:spPr bwMode="auto">
          <a:xfrm>
            <a:off x="323850" y="207963"/>
            <a:ext cx="1727200" cy="192246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TextBox 1"/>
          <p:cNvSpPr txBox="1">
            <a:spLocks noChangeArrowheads="1"/>
          </p:cNvSpPr>
          <p:nvPr/>
        </p:nvSpPr>
        <p:spPr bwMode="auto">
          <a:xfrm>
            <a:off x="387350" y="1508125"/>
            <a:ext cx="719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>
                <a:solidFill>
                  <a:srgbClr val="FF0000"/>
                </a:solidFill>
              </a:rPr>
              <a:t>«5»</a:t>
            </a:r>
          </a:p>
        </p:txBody>
      </p:sp>
      <p:sp>
        <p:nvSpPr>
          <p:cNvPr id="7173" name="TextBox 3"/>
          <p:cNvSpPr txBox="1">
            <a:spLocks noChangeArrowheads="1"/>
          </p:cNvSpPr>
          <p:nvPr/>
        </p:nvSpPr>
        <p:spPr bwMode="auto">
          <a:xfrm>
            <a:off x="2843213" y="1755775"/>
            <a:ext cx="7921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>
                <a:solidFill>
                  <a:srgbClr val="0070C0"/>
                </a:solidFill>
              </a:rPr>
              <a:t>«4»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94363" y="207963"/>
            <a:ext cx="1584325" cy="4603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0B0F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C00000"/>
                </a:solidFill>
              </a:rPr>
              <a:t>«4» – «5»</a:t>
            </a:r>
          </a:p>
        </p:txBody>
      </p:sp>
      <p:pic>
        <p:nvPicPr>
          <p:cNvPr id="7175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2" t="6216" r="44542" b="14806"/>
          <a:stretch>
            <a:fillRect/>
          </a:stretch>
        </p:blipFill>
        <p:spPr bwMode="auto">
          <a:xfrm>
            <a:off x="4140200" y="876300"/>
            <a:ext cx="1168400" cy="1760538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1" r="37090" b="17879"/>
          <a:stretch>
            <a:fillRect/>
          </a:stretch>
        </p:blipFill>
        <p:spPr bwMode="auto">
          <a:xfrm>
            <a:off x="5397500" y="852488"/>
            <a:ext cx="1152525" cy="177165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3" t="5553" r="31143" b="11197"/>
          <a:stretch>
            <a:fillRect/>
          </a:stretch>
        </p:blipFill>
        <p:spPr bwMode="auto">
          <a:xfrm>
            <a:off x="6619875" y="865188"/>
            <a:ext cx="1116013" cy="175895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3" t="14499" r="56148" b="20389"/>
          <a:stretch>
            <a:fillRect/>
          </a:stretch>
        </p:blipFill>
        <p:spPr bwMode="auto">
          <a:xfrm>
            <a:off x="7812088" y="865188"/>
            <a:ext cx="1071562" cy="175895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TextBox 12"/>
          <p:cNvSpPr txBox="1">
            <a:spLocks noChangeArrowheads="1"/>
          </p:cNvSpPr>
          <p:nvPr/>
        </p:nvSpPr>
        <p:spPr bwMode="auto">
          <a:xfrm>
            <a:off x="1262063" y="2917825"/>
            <a:ext cx="1584325" cy="461963"/>
          </a:xfrm>
          <a:prstGeom prst="rect">
            <a:avLst/>
          </a:prstGeom>
          <a:solidFill>
            <a:srgbClr val="FFFF66"/>
          </a:solidFill>
          <a:ln w="2857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>
                <a:solidFill>
                  <a:srgbClr val="002060"/>
                </a:solidFill>
              </a:rPr>
              <a:t>«3» – «4»</a:t>
            </a:r>
          </a:p>
        </p:txBody>
      </p:sp>
      <p:pic>
        <p:nvPicPr>
          <p:cNvPr id="7180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7" t="10808" r="39857" b="19109"/>
          <a:stretch>
            <a:fillRect/>
          </a:stretch>
        </p:blipFill>
        <p:spPr bwMode="auto">
          <a:xfrm>
            <a:off x="219075" y="3573463"/>
            <a:ext cx="1184275" cy="1793875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1" name="Рисунок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8" t="6216" r="39395" b="14806"/>
          <a:stretch>
            <a:fillRect/>
          </a:stretch>
        </p:blipFill>
        <p:spPr bwMode="auto">
          <a:xfrm>
            <a:off x="1547813" y="3573463"/>
            <a:ext cx="1209675" cy="1793875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Рисунок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1" t="5823" r="41316" b="17949"/>
          <a:stretch>
            <a:fillRect/>
          </a:stretch>
        </p:blipFill>
        <p:spPr bwMode="auto">
          <a:xfrm>
            <a:off x="2846388" y="3573463"/>
            <a:ext cx="1187450" cy="1793875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3" name="Рисунок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8" t="10808" r="38013" b="18495"/>
          <a:stretch>
            <a:fillRect/>
          </a:stretch>
        </p:blipFill>
        <p:spPr bwMode="auto">
          <a:xfrm rot="-591196">
            <a:off x="571500" y="5006975"/>
            <a:ext cx="1231900" cy="1601788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Рисунок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2" t="9467" r="46078" b="21375"/>
          <a:stretch>
            <a:fillRect/>
          </a:stretch>
        </p:blipFill>
        <p:spPr bwMode="auto">
          <a:xfrm rot="896540">
            <a:off x="2451100" y="4945063"/>
            <a:ext cx="1228725" cy="1646237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6321425" y="3111500"/>
            <a:ext cx="830263" cy="4619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«3»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3"/>
          <a:srcRect l="15168" t="6216" r="45319" b="11731"/>
          <a:stretch/>
        </p:blipFill>
        <p:spPr>
          <a:xfrm>
            <a:off x="4954588" y="3716338"/>
            <a:ext cx="1128712" cy="1760537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4"/>
          <a:srcRect l="12327" t="553" r="46638" b="21388"/>
          <a:stretch/>
        </p:blipFill>
        <p:spPr>
          <a:xfrm>
            <a:off x="6272213" y="3727450"/>
            <a:ext cx="1150937" cy="1749425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5"/>
          <a:srcRect l="18265" t="6652" r="39780" b="10971"/>
          <a:stretch/>
        </p:blipFill>
        <p:spPr>
          <a:xfrm>
            <a:off x="7596188" y="3716338"/>
            <a:ext cx="1208087" cy="1751012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sp>
        <p:nvSpPr>
          <p:cNvPr id="23" name="TextBox 22"/>
          <p:cNvSpPr txBox="1"/>
          <p:nvPr/>
        </p:nvSpPr>
        <p:spPr>
          <a:xfrm>
            <a:off x="4943475" y="5608638"/>
            <a:ext cx="11176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chemeClr val="bg2">
                    <a:lumMod val="10000"/>
                  </a:schemeClr>
                </a:solidFill>
              </a:rPr>
              <a:t>Рус. язык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9825" y="5591175"/>
            <a:ext cx="1058863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chemeClr val="bg2">
                    <a:lumMod val="10000"/>
                  </a:schemeClr>
                </a:solidFill>
              </a:rPr>
              <a:t>Рус. язык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07125" y="5799138"/>
            <a:ext cx="1058863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 err="1">
                <a:solidFill>
                  <a:schemeClr val="bg2">
                    <a:lumMod val="10000"/>
                  </a:schemeClr>
                </a:solidFill>
              </a:rPr>
              <a:t>Каз</a:t>
            </a:r>
            <a:r>
              <a:rPr lang="ru-RU" sz="1400" b="1" dirty="0">
                <a:solidFill>
                  <a:schemeClr val="bg2">
                    <a:lumMod val="10000"/>
                  </a:schemeClr>
                </a:solidFill>
              </a:rPr>
              <a:t>. язык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42038" y="6013450"/>
            <a:ext cx="1247775" cy="306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chemeClr val="bg2">
                    <a:lumMod val="10000"/>
                  </a:schemeClr>
                </a:solidFill>
              </a:rPr>
              <a:t>Математика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67625" y="5591175"/>
            <a:ext cx="1058863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chemeClr val="bg2">
                    <a:lumMod val="10000"/>
                  </a:schemeClr>
                </a:solidFill>
              </a:rPr>
              <a:t>Рус. язык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67625" y="5807075"/>
            <a:ext cx="1058863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 err="1">
                <a:solidFill>
                  <a:schemeClr val="bg2">
                    <a:lumMod val="10000"/>
                  </a:schemeClr>
                </a:solidFill>
              </a:rPr>
              <a:t>Каз</a:t>
            </a:r>
            <a:r>
              <a:rPr lang="ru-RU" sz="1400" b="1" dirty="0">
                <a:solidFill>
                  <a:schemeClr val="bg2">
                    <a:lumMod val="10000"/>
                  </a:schemeClr>
                </a:solidFill>
              </a:rPr>
              <a:t>. язык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20000" y="6013450"/>
            <a:ext cx="1287463" cy="306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chemeClr val="bg2">
                    <a:lumMod val="10000"/>
                  </a:schemeClr>
                </a:solidFill>
              </a:rPr>
              <a:t>Математика</a:t>
            </a:r>
          </a:p>
        </p:txBody>
      </p:sp>
      <p:pic>
        <p:nvPicPr>
          <p:cNvPr id="7196" name="Рисунок 2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492375"/>
            <a:ext cx="48783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7" name="Рисунок 3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6165850"/>
            <a:ext cx="450532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8" name="Рисунок 3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675" y="5186363"/>
            <a:ext cx="45053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9" name="Рисунок 3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75" y="5462588"/>
            <a:ext cx="4176713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00" name="TextBox 33"/>
          <p:cNvSpPr txBox="1">
            <a:spLocks noChangeArrowheads="1"/>
          </p:cNvSpPr>
          <p:nvPr/>
        </p:nvSpPr>
        <p:spPr bwMode="auto">
          <a:xfrm>
            <a:off x="1590675" y="5864225"/>
            <a:ext cx="12096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600" b="1">
                <a:solidFill>
                  <a:srgbClr val="FF0066"/>
                </a:solidFill>
              </a:rPr>
              <a:t>Рус.язык</a:t>
            </a:r>
          </a:p>
        </p:txBody>
      </p:sp>
      <p:pic>
        <p:nvPicPr>
          <p:cNvPr id="7201" name="Рисунок 3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25" y="3049588"/>
            <a:ext cx="2381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2" name="Рисунок 3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900" y="3043238"/>
            <a:ext cx="2381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3" name="Рисунок 3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2840038"/>
            <a:ext cx="4286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4" name="Рисунок 3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488" y="2835275"/>
            <a:ext cx="4286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5" name="Рисунок 3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50" y="207963"/>
            <a:ext cx="4286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6" name="Рисунок 4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73038"/>
            <a:ext cx="258763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7" name="Рисунок 4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2500" flipH="1">
            <a:off x="3243263" y="3038475"/>
            <a:ext cx="1039812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8" name="Рисунок 4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4369">
            <a:off x="4370388" y="3151188"/>
            <a:ext cx="13970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9" name="Рисунок 4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888" y="5819775"/>
            <a:ext cx="1192212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0" name="Рисунок 4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3" y="17463"/>
            <a:ext cx="94297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1" name="Рисунок 49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8" y="1755775"/>
            <a:ext cx="2092325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 dir="ld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1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7" dur="3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6" presetClass="entr" presetSubtype="2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1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4" dur="2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6" presetID="2" presetClass="entr" presetSubtype="1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7" dur="2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9" presetID="8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1" dur="2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83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88" presetID="18" presetClass="entr" presetSubtype="1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2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92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7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3" presetID="8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37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41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48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59" presetID="2" presetClass="entr" presetSubtype="9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64" presetID="2" presetClass="entr" presetSubtype="3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69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174" presetID="2" presetClass="entr" presetSubtype="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79" presetID="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84" presetID="2" presetClass="entr" presetSubtype="1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189" presetID="2" presetClass="entr" presetSubtype="3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194" presetID="16" presetClass="entr" presetSubtype="4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6" dur="10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7173" grpId="0"/>
      <p:bldP spid="6" grpId="0" animBg="1"/>
      <p:bldP spid="7179" grpId="0" build="p" animBg="1"/>
      <p:bldP spid="19" grpId="0" animBg="1"/>
      <p:bldP spid="23" grpId="0"/>
      <p:bldP spid="24" grpId="0"/>
      <p:bldP spid="25" grpId="0"/>
      <p:bldP spid="26" grpId="0"/>
      <p:bldP spid="27" grpId="0"/>
      <p:bldP spid="28" grpId="0"/>
      <p:bldP spid="29" grpId="0"/>
      <p:bldP spid="720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971550" y="260350"/>
            <a:ext cx="6264275" cy="1223963"/>
          </a:xfrm>
          <a:prstGeom prst="cloudCallout">
            <a:avLst>
              <a:gd name="adj1" fmla="val -25140"/>
              <a:gd name="adj2" fmla="val 73521"/>
            </a:avLst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4464496" cy="850106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Причины ?!?</a:t>
            </a:r>
            <a:endParaRPr lang="ru-RU" dirty="0"/>
          </a:p>
        </p:txBody>
      </p:sp>
      <p:sp>
        <p:nvSpPr>
          <p:cNvPr id="8196" name="TextBox 3"/>
          <p:cNvSpPr txBox="1">
            <a:spLocks noChangeArrowheads="1"/>
          </p:cNvSpPr>
          <p:nvPr/>
        </p:nvSpPr>
        <p:spPr bwMode="auto">
          <a:xfrm>
            <a:off x="684213" y="1931988"/>
            <a:ext cx="7848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1.Нарушение правил поведения учащихся на уроках и на переменах. Нежелание признавать свои проступки. Опоздания, пропуск уроков.</a:t>
            </a:r>
          </a:p>
        </p:txBody>
      </p:sp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684213" y="2578100"/>
            <a:ext cx="78486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2 Не повторяем, не учим правила; таблицу умножения; неуверенность при самостоятельной работе; домашние задания выполняем не полностью.</a:t>
            </a:r>
          </a:p>
        </p:txBody>
      </p:sp>
      <p:sp>
        <p:nvSpPr>
          <p:cNvPr id="8198" name="TextBox 5"/>
          <p:cNvSpPr txBox="1">
            <a:spLocks noChangeArrowheads="1"/>
          </p:cNvSpPr>
          <p:nvPr/>
        </p:nvSpPr>
        <p:spPr bwMode="auto">
          <a:xfrm>
            <a:off x="684213" y="3500438"/>
            <a:ext cx="77755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3. Мало и невнимательно читаем, в результате – неумелые составления предложений при письменной работе.</a:t>
            </a:r>
          </a:p>
        </p:txBody>
      </p:sp>
      <p:sp>
        <p:nvSpPr>
          <p:cNvPr id="8199" name="TextBox 6"/>
          <p:cNvSpPr txBox="1">
            <a:spLocks noChangeArrowheads="1"/>
          </p:cNvSpPr>
          <p:nvPr/>
        </p:nvSpPr>
        <p:spPr bwMode="auto">
          <a:xfrm>
            <a:off x="647700" y="4146550"/>
            <a:ext cx="77771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4. Отвлекаясь сами на уроках, отвлекаем других (рисуем, заполняем анкеты, разговоры, смех). Нет усидчивости, терпения выслушать других.</a:t>
            </a:r>
          </a:p>
        </p:txBody>
      </p:sp>
      <p:sp>
        <p:nvSpPr>
          <p:cNvPr id="8200" name="TextBox 7"/>
          <p:cNvSpPr txBox="1">
            <a:spLocks noChangeArrowheads="1"/>
          </p:cNvSpPr>
          <p:nvPr/>
        </p:nvSpPr>
        <p:spPr bwMode="auto">
          <a:xfrm>
            <a:off x="684213" y="5119688"/>
            <a:ext cx="7632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5. Потерян контроль со стороны родителей.</a:t>
            </a:r>
          </a:p>
        </p:txBody>
      </p:sp>
      <p:sp>
        <p:nvSpPr>
          <p:cNvPr id="8201" name="TextBox 8"/>
          <p:cNvSpPr txBox="1">
            <a:spLocks noChangeArrowheads="1"/>
          </p:cNvSpPr>
          <p:nvPr/>
        </p:nvSpPr>
        <p:spPr bwMode="auto">
          <a:xfrm>
            <a:off x="395288" y="6037263"/>
            <a:ext cx="75977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00B050"/>
                </a:solidFill>
              </a:rPr>
              <a:t>Результат</a:t>
            </a:r>
            <a:r>
              <a:rPr lang="ru-RU"/>
              <a:t>: </a:t>
            </a:r>
            <a:r>
              <a:rPr lang="ru-RU">
                <a:solidFill>
                  <a:srgbClr val="FF0000"/>
                </a:solidFill>
              </a:rPr>
              <a:t>Потеряно время – программный материал не усвоен.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988" y="4219575"/>
            <a:ext cx="2087562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5119688"/>
            <a:ext cx="992188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2924175"/>
            <a:ext cx="909637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213" y="765175"/>
            <a:ext cx="1306512" cy="116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88925"/>
            <a:ext cx="9525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852988"/>
            <a:ext cx="8001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527050"/>
            <a:ext cx="4286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" y="479425"/>
            <a:ext cx="2381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9687">
            <a:off x="498475" y="1281113"/>
            <a:ext cx="4286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1412875"/>
            <a:ext cx="4286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319213"/>
            <a:ext cx="2381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hecker dir="vert"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9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73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59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3" presetID="25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4200"/>
                            </p:stCondLst>
                            <p:childTnLst>
                              <p:par>
                                <p:cTn id="74" presetID="5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8200"/>
                            </p:stCondLst>
                            <p:childTnLst>
                              <p:par>
                                <p:cTn id="80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29700"/>
                            </p:stCondLst>
                            <p:childTnLst>
                              <p:par>
                                <p:cTn id="93" presetID="31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4200"/>
                            </p:stCondLst>
                            <p:childTnLst>
                              <p:par>
                                <p:cTn id="100" presetID="53" presetClass="entr" presetSubtype="52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3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3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3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196" grpId="0"/>
      <p:bldP spid="8197" grpId="0"/>
      <p:bldP spid="8198" grpId="0" build="p"/>
      <p:bldP spid="8199" grpId="0" build="p"/>
      <p:bldP spid="8200" grpId="0"/>
      <p:bldP spid="820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rgbClr val="FFFF00"/>
          </a:solidFill>
          <a:ln w="38100">
            <a:solidFill>
              <a:srgbClr val="0070C0"/>
            </a:solidFill>
          </a:ln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rgbClr val="FF0000"/>
                </a:solidFill>
              </a:rPr>
              <a:t>Как исправить ситуацию???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219" name="TextBox 2"/>
          <p:cNvSpPr txBox="1">
            <a:spLocks noChangeArrowheads="1"/>
          </p:cNvSpPr>
          <p:nvPr/>
        </p:nvSpPr>
        <p:spPr bwMode="auto">
          <a:xfrm>
            <a:off x="395288" y="1341438"/>
            <a:ext cx="8280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1. Каждому родителю провести индивидуальную беседу со своим ребёнком. Приучать быть ответственным и самостоятельным.</a:t>
            </a:r>
          </a:p>
        </p:txBody>
      </p:sp>
      <p:sp>
        <p:nvSpPr>
          <p:cNvPr id="9220" name="TextBox 3"/>
          <p:cNvSpPr txBox="1">
            <a:spLocks noChangeArrowheads="1"/>
          </p:cNvSpPr>
          <p:nvPr/>
        </p:nvSpPr>
        <p:spPr bwMode="auto">
          <a:xfrm>
            <a:off x="395288" y="2014538"/>
            <a:ext cx="8280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2.Обеспечить контроль за выполнением домашних заданий – письменных и устных.</a:t>
            </a:r>
          </a:p>
        </p:txBody>
      </p:sp>
      <p:sp>
        <p:nvSpPr>
          <p:cNvPr id="9221" name="TextBox 4"/>
          <p:cNvSpPr txBox="1">
            <a:spLocks noChangeArrowheads="1"/>
          </p:cNvSpPr>
          <p:nvPr/>
        </p:nvSpPr>
        <p:spPr bwMode="auto">
          <a:xfrm>
            <a:off x="395288" y="2667000"/>
            <a:ext cx="8280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3. Побольше и внимательнее читать, желательно вслух и с выражением. Можно для чтения подобрать познавательный материал по предмету.</a:t>
            </a:r>
          </a:p>
        </p:txBody>
      </p:sp>
      <p:sp>
        <p:nvSpPr>
          <p:cNvPr id="9222" name="TextBox 5"/>
          <p:cNvSpPr txBox="1">
            <a:spLocks noChangeArrowheads="1"/>
          </p:cNvSpPr>
          <p:nvPr/>
        </p:nvSpPr>
        <p:spPr bwMode="auto">
          <a:xfrm>
            <a:off x="395288" y="3346450"/>
            <a:ext cx="7921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mtClean="0">
                <a:effectLst>
                  <a:glow rad="101600">
                    <a:srgbClr val="FFFF66">
                      <a:alpha val="60000"/>
                    </a:srgbClr>
                  </a:glow>
                </a:effectLst>
              </a:rPr>
              <a:t>4. Приучать к аккуратности в тетрадях и ведении дневника, как к  личному документу. Исправить каллиграфию.</a:t>
            </a:r>
          </a:p>
        </p:txBody>
      </p:sp>
      <p:sp>
        <p:nvSpPr>
          <p:cNvPr id="9223" name="TextBox 6"/>
          <p:cNvSpPr txBox="1">
            <a:spLocks noChangeArrowheads="1"/>
          </p:cNvSpPr>
          <p:nvPr/>
        </p:nvSpPr>
        <p:spPr bwMode="auto">
          <a:xfrm>
            <a:off x="395288" y="3992563"/>
            <a:ext cx="7921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5. Обеспечить 100% посещаемость на уроки. Не нарушать учебный  режим.</a:t>
            </a:r>
          </a:p>
        </p:txBody>
      </p:sp>
      <p:sp>
        <p:nvSpPr>
          <p:cNvPr id="9224" name="TextBox 7"/>
          <p:cNvSpPr txBox="1">
            <a:spLocks noChangeArrowheads="1"/>
          </p:cNvSpPr>
          <p:nvPr/>
        </p:nvSpPr>
        <p:spPr bwMode="auto">
          <a:xfrm>
            <a:off x="395288" y="5070475"/>
            <a:ext cx="77771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7. Соблюдать порядок в классе и школе. Это наш второй дом.</a:t>
            </a:r>
          </a:p>
        </p:txBody>
      </p:sp>
      <p:sp>
        <p:nvSpPr>
          <p:cNvPr id="9225" name="TextBox 8"/>
          <p:cNvSpPr txBox="1">
            <a:spLocks noChangeArrowheads="1"/>
          </p:cNvSpPr>
          <p:nvPr/>
        </p:nvSpPr>
        <p:spPr bwMode="auto">
          <a:xfrm>
            <a:off x="395288" y="4638675"/>
            <a:ext cx="7489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6. Исключить из речи в обращении друг к другу слова - «паразиты».</a:t>
            </a:r>
          </a:p>
        </p:txBody>
      </p:sp>
      <p:sp>
        <p:nvSpPr>
          <p:cNvPr id="9226" name="TextBox 9"/>
          <p:cNvSpPr txBox="1">
            <a:spLocks noChangeArrowheads="1"/>
          </p:cNvSpPr>
          <p:nvPr/>
        </p:nvSpPr>
        <p:spPr bwMode="auto">
          <a:xfrm>
            <a:off x="395288" y="5440363"/>
            <a:ext cx="77771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8. Находить свободное время для игры со своими детьми в настольные игры, н-р, шашки, шахматы, лото; которые развивают усидчивость, внимание и  логическое мышление.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94625" y="3817938"/>
            <a:ext cx="1044575" cy="201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96213" y="1233488"/>
            <a:ext cx="94615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amond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600"/>
                            </p:stCondLst>
                            <p:childTnLst>
                              <p:par>
                                <p:cTn id="17" presetID="2" presetClass="entr" presetSubtype="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9100"/>
                            </p:stCondLst>
                            <p:childTnLst>
                              <p:par>
                                <p:cTn id="22" presetID="4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41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33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83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9800"/>
                            </p:stCondLst>
                            <p:childTnLst>
                              <p:par>
                                <p:cTn id="42" presetID="26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34300"/>
                            </p:stCondLst>
                            <p:childTnLst>
                              <p:par>
                                <p:cTn id="59" presetID="2" presetClass="entr" presetSubtype="9" accel="18000" decel="14000" fill="hold" nodeType="afterEffect">
                                  <p:stCondLst>
                                    <p:cond delay="2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41600"/>
                            </p:stCondLst>
                            <p:childTnLst>
                              <p:par>
                                <p:cTn id="64" presetID="41" presetClass="entr" presetSubtype="0" fill="hold" nodeType="afterEffect">
                                  <p:stCondLst>
                                    <p:cond delay="2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 tmFilter="0,0; .5, 1; 1, 1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5500"/>
                            </p:stCondLst>
                            <p:childTnLst>
                              <p:par>
                                <p:cTn id="72" presetID="21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4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113" y="1966913"/>
            <a:ext cx="1093787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13" y="4470400"/>
            <a:ext cx="3111500" cy="170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333375"/>
            <a:ext cx="8424863" cy="1439863"/>
          </a:xfr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1185863" y="342900"/>
            <a:ext cx="6769100" cy="1441450"/>
          </a:xfrm>
          <a:prstGeom prst="horizontalScroll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Памятка родителям: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534988"/>
            <a:ext cx="6337300" cy="124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5" name="TextBox 3"/>
          <p:cNvSpPr txBox="1">
            <a:spLocks noChangeArrowheads="1"/>
          </p:cNvSpPr>
          <p:nvPr/>
        </p:nvSpPr>
        <p:spPr bwMode="auto">
          <a:xfrm>
            <a:off x="323850" y="2655888"/>
            <a:ext cx="8208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ü"/>
            </a:pPr>
            <a:r>
              <a:rPr lang="ru-RU" b="1" i="1">
                <a:solidFill>
                  <a:srgbClr val="FF0066"/>
                </a:solidFill>
              </a:rPr>
              <a:t>Уделять больше внимания, заботы, ласки своему ребёнку</a:t>
            </a:r>
            <a:r>
              <a:rPr lang="ru-RU"/>
              <a:t>;</a:t>
            </a:r>
          </a:p>
        </p:txBody>
      </p:sp>
      <p:sp>
        <p:nvSpPr>
          <p:cNvPr id="10246" name="TextBox 4"/>
          <p:cNvSpPr txBox="1">
            <a:spLocks noChangeArrowheads="1"/>
          </p:cNvSpPr>
          <p:nvPr/>
        </p:nvSpPr>
        <p:spPr bwMode="auto">
          <a:xfrm>
            <a:off x="323850" y="3024188"/>
            <a:ext cx="76327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ru-RU" b="1" i="1">
                <a:solidFill>
                  <a:srgbClr val="7030A0"/>
                </a:solidFill>
              </a:rPr>
              <a:t>Обращаться как к другу, самостоятельной личности, считаться с его интересами, увлечениями</a:t>
            </a:r>
            <a:r>
              <a:rPr lang="ru-RU"/>
              <a:t>;</a:t>
            </a:r>
          </a:p>
        </p:txBody>
      </p:sp>
      <p:sp>
        <p:nvSpPr>
          <p:cNvPr id="10247" name="TextBox 5"/>
          <p:cNvSpPr txBox="1">
            <a:spLocks noChangeArrowheads="1"/>
          </p:cNvSpPr>
          <p:nvPr/>
        </p:nvSpPr>
        <p:spPr bwMode="auto">
          <a:xfrm>
            <a:off x="323850" y="3687763"/>
            <a:ext cx="80645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v"/>
            </a:pPr>
            <a:r>
              <a:rPr lang="ru-RU" b="1" i="1">
                <a:solidFill>
                  <a:srgbClr val="00B050"/>
                </a:solidFill>
              </a:rPr>
              <a:t>Интересоваться, как у ребёнка прошёл учебный день, что узнал нового, каковы его успехи, неудачи; выявить причину, всегда ли прав ваш ребёнок</a:t>
            </a:r>
            <a:r>
              <a:rPr lang="ru-RU"/>
              <a:t>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1313" y="4649788"/>
            <a:ext cx="7345362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q"/>
              <a:defRPr/>
            </a:pP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Убеждать на примерах из своей жизни или других людей;</a:t>
            </a:r>
          </a:p>
        </p:txBody>
      </p:sp>
      <p:sp>
        <p:nvSpPr>
          <p:cNvPr id="10249" name="TextBox 7"/>
          <p:cNvSpPr txBox="1">
            <a:spLocks noChangeArrowheads="1"/>
          </p:cNvSpPr>
          <p:nvPr/>
        </p:nvSpPr>
        <p:spPr bwMode="auto">
          <a:xfrm>
            <a:off x="341313" y="5103813"/>
            <a:ext cx="5886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Courier New" pitchFamily="49" charset="0"/>
              <a:buChar char="o"/>
            </a:pPr>
            <a:r>
              <a:rPr lang="ru-RU" b="1" i="1">
                <a:solidFill>
                  <a:srgbClr val="FF0000"/>
                </a:solidFill>
              </a:rPr>
              <a:t>Не наказывать, а разъяснять;</a:t>
            </a:r>
          </a:p>
        </p:txBody>
      </p:sp>
      <p:sp>
        <p:nvSpPr>
          <p:cNvPr id="10250" name="TextBox 8"/>
          <p:cNvSpPr txBox="1">
            <a:spLocks noChangeArrowheads="1"/>
          </p:cNvSpPr>
          <p:nvPr/>
        </p:nvSpPr>
        <p:spPr bwMode="auto">
          <a:xfrm>
            <a:off x="342900" y="5534025"/>
            <a:ext cx="76136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§"/>
            </a:pPr>
            <a:r>
              <a:rPr lang="ru-RU" b="1" i="1">
                <a:solidFill>
                  <a:srgbClr val="0070C0"/>
                </a:solidFill>
              </a:rPr>
              <a:t>Не критиковать, а привить стремление познать больше, жить лучше и иметь большее, чем достигли Вы.</a:t>
            </a:r>
          </a:p>
        </p:txBody>
      </p:sp>
      <p:sp>
        <p:nvSpPr>
          <p:cNvPr id="10251" name="TextBox 9"/>
          <p:cNvSpPr txBox="1">
            <a:spLocks noChangeArrowheads="1"/>
          </p:cNvSpPr>
          <p:nvPr/>
        </p:nvSpPr>
        <p:spPr bwMode="auto">
          <a:xfrm>
            <a:off x="2301875" y="6242050"/>
            <a:ext cx="3676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>
                <a:solidFill>
                  <a:srgbClr val="002060"/>
                </a:solidFill>
              </a:rPr>
              <a:t>Только так придёт Успех</a:t>
            </a:r>
            <a:r>
              <a:rPr lang="ru-RU"/>
              <a:t>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1916113"/>
            <a:ext cx="1133475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1830388"/>
            <a:ext cx="9525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ssolve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28" presetID="4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2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2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45" presetID="47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51" presetID="6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3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55" presetID="25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31500"/>
                            </p:stCondLst>
                            <p:childTnLst>
                              <p:par>
                                <p:cTn id="66" presetID="35" presetClass="entr" presetSubtype="0" fill="hold" grpId="0" nodeType="afterEffect">
                                  <p:stCondLst>
                                    <p:cond delay="3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3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3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73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80" presetID="5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3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3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3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245" grpId="0"/>
      <p:bldP spid="10246" grpId="0"/>
      <p:bldP spid="10247" grpId="0"/>
      <p:bldP spid="7" grpId="0"/>
      <p:bldP spid="10249" grpId="0"/>
      <p:bldP spid="10250" grpId="0"/>
      <p:bldP spid="102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Выгнутая вправо стрелка 7"/>
          <p:cNvSpPr/>
          <p:nvPr/>
        </p:nvSpPr>
        <p:spPr>
          <a:xfrm>
            <a:off x="5076825" y="2000250"/>
            <a:ext cx="3671888" cy="4073525"/>
          </a:xfrm>
          <a:prstGeom prst="curvedLeftArrow">
            <a:avLst>
              <a:gd name="adj1" fmla="val 14586"/>
              <a:gd name="adj2" fmla="val 21648"/>
              <a:gd name="adj3" fmla="val 3851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395288" y="2019300"/>
            <a:ext cx="3529012" cy="4073525"/>
          </a:xfrm>
          <a:prstGeom prst="curvedRightArrow">
            <a:avLst>
              <a:gd name="adj1" fmla="val 14645"/>
              <a:gd name="adj2" fmla="val 21616"/>
              <a:gd name="adj3" fmla="val 3906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  <a:ln w="38100">
            <a:solidFill>
              <a:srgbClr val="7030A0"/>
            </a:solidFill>
          </a:ln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u="sng" dirty="0" smtClean="0">
                <a:solidFill>
                  <a:srgbClr val="FF0066"/>
                </a:solidFill>
              </a:rPr>
              <a:t>Внимание</a:t>
            </a:r>
            <a:r>
              <a:rPr lang="ru-RU" sz="3600" dirty="0" smtClean="0">
                <a:solidFill>
                  <a:srgbClr val="FF0066"/>
                </a:solidFill>
              </a:rPr>
              <a:t> – </a:t>
            </a:r>
            <a:r>
              <a:rPr lang="ru-RU" sz="3600" dirty="0" smtClean="0">
                <a:solidFill>
                  <a:srgbClr val="C00000"/>
                </a:solidFill>
              </a:rPr>
              <a:t>это не раз и навсегда данное качество.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11269" name="TextBox 2"/>
          <p:cNvSpPr txBox="1">
            <a:spLocks noChangeArrowheads="1"/>
          </p:cNvSpPr>
          <p:nvPr/>
        </p:nvSpPr>
        <p:spPr bwMode="auto">
          <a:xfrm>
            <a:off x="684213" y="2019300"/>
            <a:ext cx="5040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ü"/>
            </a:pPr>
            <a:r>
              <a:rPr lang="ru-RU" b="1">
                <a:solidFill>
                  <a:srgbClr val="002060"/>
                </a:solidFill>
              </a:rPr>
              <a:t>Внимание можно и нужно развивать</a:t>
            </a:r>
            <a:r>
              <a:rPr lang="ru-RU" sz="1600" b="1">
                <a:solidFill>
                  <a:srgbClr val="002060"/>
                </a:solidFill>
              </a:rPr>
              <a:t>!</a:t>
            </a:r>
          </a:p>
        </p:txBody>
      </p:sp>
      <p:sp>
        <p:nvSpPr>
          <p:cNvPr id="11270" name="TextBox 3"/>
          <p:cNvSpPr txBox="1">
            <a:spLocks noChangeArrowheads="1"/>
          </p:cNvSpPr>
          <p:nvPr/>
        </p:nvSpPr>
        <p:spPr bwMode="auto">
          <a:xfrm>
            <a:off x="684213" y="2620963"/>
            <a:ext cx="80645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ü"/>
            </a:pPr>
            <a:r>
              <a:rPr lang="ru-RU" b="1">
                <a:solidFill>
                  <a:srgbClr val="002060"/>
                </a:solidFill>
              </a:rPr>
              <a:t>Самому ребёнку это сделать трудно. Ему необходимо помочь научиться управлять своим вниманием. И главным помощником могут стать папа и мама, дедушка и бабушка.</a:t>
            </a:r>
          </a:p>
        </p:txBody>
      </p:sp>
      <p:sp>
        <p:nvSpPr>
          <p:cNvPr id="11271" name="TextBox 4"/>
          <p:cNvSpPr txBox="1">
            <a:spLocks noChangeArrowheads="1"/>
          </p:cNvSpPr>
          <p:nvPr/>
        </p:nvSpPr>
        <p:spPr bwMode="auto">
          <a:xfrm>
            <a:off x="684213" y="3716338"/>
            <a:ext cx="7921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ü"/>
            </a:pPr>
            <a:r>
              <a:rPr lang="ru-RU" b="1">
                <a:solidFill>
                  <a:srgbClr val="002060"/>
                </a:solidFill>
              </a:rPr>
              <a:t>Стимулируйте интерес к развитию внимания собственными примерами и примерами из жизни других людей.</a:t>
            </a:r>
          </a:p>
        </p:txBody>
      </p:sp>
      <p:sp>
        <p:nvSpPr>
          <p:cNvPr id="11272" name="TextBox 5"/>
          <p:cNvSpPr txBox="1">
            <a:spLocks noChangeArrowheads="1"/>
          </p:cNvSpPr>
          <p:nvPr/>
        </p:nvSpPr>
        <p:spPr bwMode="auto">
          <a:xfrm>
            <a:off x="700088" y="4508500"/>
            <a:ext cx="75628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ü"/>
            </a:pPr>
            <a:r>
              <a:rPr lang="ru-RU" b="1">
                <a:solidFill>
                  <a:srgbClr val="002060"/>
                </a:solidFill>
              </a:rPr>
              <a:t>Наберитесь терпения и не ждите немедленных, успешных результатов.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4092575" y="5156200"/>
            <a:ext cx="863600" cy="1512888"/>
          </a:xfrm>
          <a:prstGeom prst="downArrow">
            <a:avLst>
              <a:gd name="adj1" fmla="val 60409"/>
              <a:gd name="adj2" fmla="val 55204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1274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25" y="5373688"/>
            <a:ext cx="31750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597525"/>
            <a:ext cx="12255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6" presetID="21" presetClass="entr" presetSubtype="3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8" dur="3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0" presetID="2" presetClass="entr" presetSubtype="9" accel="22000" decel="1000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40" presetID="2" presetClass="entr" presetSubtype="2" accel="22000" decel="12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accel="44000" decel="24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11269" grpId="0"/>
      <p:bldP spid="11270" grpId="0"/>
      <p:bldP spid="11271" grpId="0"/>
      <p:bldP spid="11272" grpId="0"/>
      <p:bldP spid="9" grpId="0" animBg="1"/>
    </p:bldLst>
  </p:timing>
</p:sld>
</file>

<file path=ppt/theme/theme1.xml><?xml version="1.0" encoding="utf-8"?>
<a:theme xmlns:a="http://schemas.openxmlformats.org/drawingml/2006/main" name="Презентация РОЗОВАЯ РАМ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РОЗОВАЯ РАМКА</Template>
  <TotalTime>776</TotalTime>
  <Words>926</Words>
  <Application>Microsoft Office PowerPoint</Application>
  <PresentationFormat>Экран (4:3)</PresentationFormat>
  <Paragraphs>100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Courier New</vt:lpstr>
      <vt:lpstr>Презентация РОЗОВАЯ РАМКА</vt:lpstr>
      <vt:lpstr>Microsoft Excel Chart</vt:lpstr>
      <vt:lpstr>Родительское собрание на тему: «Родительское внимание – залог успешности ребёнка».</vt:lpstr>
      <vt:lpstr>План:</vt:lpstr>
      <vt:lpstr>Цели и задачи:</vt:lpstr>
      <vt:lpstr>В классе:   14 учащихся девочек – 8,   мальчиков - 6 </vt:lpstr>
      <vt:lpstr>Презентация PowerPoint</vt:lpstr>
      <vt:lpstr>Причины ?!?</vt:lpstr>
      <vt:lpstr>Как исправить ситуацию???</vt:lpstr>
      <vt:lpstr>Презентация PowerPoint</vt:lpstr>
      <vt:lpstr>Внимание – это не раз и навсегда данное качество.</vt:lpstr>
      <vt:lpstr>Инновации в учебном процессе:</vt:lpstr>
      <vt:lpstr>Презентация PowerPoint</vt:lpstr>
      <vt:lpstr>Научите                          жить по правилам:</vt:lpstr>
      <vt:lpstr>Источники изображений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ЕЛЕНА</cp:lastModifiedBy>
  <cp:revision>127</cp:revision>
  <dcterms:created xsi:type="dcterms:W3CDTF">2011-07-22T06:58:57Z</dcterms:created>
  <dcterms:modified xsi:type="dcterms:W3CDTF">2013-02-25T18:39:03Z</dcterms:modified>
</cp:coreProperties>
</file>