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75" r:id="rId4"/>
    <p:sldId id="260" r:id="rId5"/>
    <p:sldId id="278" r:id="rId6"/>
    <p:sldId id="265" r:id="rId7"/>
    <p:sldId id="267" r:id="rId8"/>
    <p:sldId id="276" r:id="rId9"/>
    <p:sldId id="269" r:id="rId10"/>
    <p:sldId id="290" r:id="rId11"/>
    <p:sldId id="271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 varScale="1">
        <p:scale>
          <a:sx n="66" d="100"/>
          <a:sy n="66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F7577D-85C3-4B34-B629-27FD588576DA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2B4E80-4661-4519-ACA5-30523A6A0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</a:t>
            </a:r>
            <a:r>
              <a:rPr lang="ru-RU" baseline="0" dirty="0" smtClean="0"/>
              <a:t> 30х20 шаблон клеток сделан как таблица в презентации, но сохранен как рисунок, чтобы можно было группировать.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6C90-F900-4930-B349-E3005DCEEF5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0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B4E80-4661-4519-ACA5-30523A6A035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1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B4E80-4661-4519-ACA5-30523A6A035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5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0AA1-1F4D-4157-90B6-4557D2614A77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6A0C-4D5D-4EF2-97DB-40CCDF8EC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1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BB41-BB23-4B98-B6A1-357988D52A10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0E75-4866-42E4-8E62-309C81F53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6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A22E-2C0B-4C00-B6AC-B9C94E0A7544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2868-93DE-4A31-8F16-C0DE15D6F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4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4FA8-6061-4BC7-84E7-69B603D7106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0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D274-FCC7-40B5-97B2-807F3BE1FCD6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8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CE1D-4B07-482C-A422-BBA35695A88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2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F921-E70E-4EE6-A00B-D60BDFC4D1F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275B-F691-4E80-9B02-ABC9393DCFB0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3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4DB9-F319-4C35-A658-7AFC1D95B2A2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6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B09B-2C69-46E6-B063-CC7C5436ED92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4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EC7B-C48A-46B1-988C-5C10AC853095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FFBE-5336-47CE-BC8F-4B48138D5FD4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647D-ADEB-450E-A6A9-CE2B684E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0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07B0-A531-4295-9355-303A4533D32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9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ED38-A1AC-4649-924D-2C02541D86A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0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BAA8-A863-4889-9C49-7B057912D42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2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AC28-6B1E-475C-8D60-86297F345FBF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8890-CE91-45EC-A63C-11D57755C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E9F5-C620-4407-854F-89E018A17655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6F4D-C2C0-49B2-B7C3-5AD5E314C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4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9603-0A73-4CCC-BF53-FAF0687DBBD6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9F13-4B60-40F7-AA62-E8AB0C202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8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CDA4-927A-4115-B9BF-55FC31B1920E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F8D-8C09-4F22-8CB4-D3015AAFA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FCB9-4243-4B42-B374-4E9C5BCD6BF6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08D-C99A-4FE7-9E55-12C5346FB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2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E595-1CFB-499F-A00A-ACC1E0AFCAD9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FB53-7E3F-40E3-8F60-F43D138A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9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E2E2-A0B0-4E4D-895F-36FB2BA52888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99E9-3DF9-4457-9A04-50F9D008B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9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3BD4D-A70B-43F0-8CBE-44ED4C05ED79}" type="datetime1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2E6D6-A5D5-4BB3-9476-560508A23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5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158E8EB-C9F7-434E-9C84-844DFCD0F85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3214688"/>
            <a:ext cx="7772400" cy="1470025"/>
          </a:xfrm>
        </p:spPr>
        <p:txBody>
          <a:bodyPr/>
          <a:lstStyle/>
          <a:p>
            <a:r>
              <a:rPr lang="ru-RU" sz="4800" dirty="0" smtClean="0">
                <a:latin typeface="Arial" charset="0"/>
                <a:cs typeface="Arial" charset="0"/>
              </a:rPr>
              <a:t>КООРДИНАТЫ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71487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КГУ «Баталинская основная школа»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 5 класса Куантаев </a:t>
            </a:r>
            <a:r>
              <a:rPr lang="ru-RU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Даниял</a:t>
            </a:r>
            <a:endParaRPr lang="ru-RU" baseline="30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 6 класса </a:t>
            </a:r>
            <a:r>
              <a:rPr lang="ru-RU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Вицкий</a:t>
            </a: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Антон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Руководитель Тимергазина Лидия Амуровна</a:t>
            </a:r>
          </a:p>
        </p:txBody>
      </p:sp>
      <p:pic>
        <p:nvPicPr>
          <p:cNvPr id="4" name="Picture 3" descr="H:\Documents and Settings\Aida\Рабочий стол\текстуры и фоны, клипарты\новеньки картинки\protractor measuring a hb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857232"/>
            <a:ext cx="1952628" cy="1444944"/>
          </a:xfrm>
          <a:prstGeom prst="rect">
            <a:avLst/>
          </a:prstGeom>
          <a:noFill/>
        </p:spPr>
      </p:pic>
      <p:pic>
        <p:nvPicPr>
          <p:cNvPr id="5" name="Picture 6" descr="H:\Documents and Settings\Aida\Рабочий стол\текстуры и фоны, клипарты\новеньки картинки\points appearing on g a hc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785794"/>
            <a:ext cx="2259484" cy="1590007"/>
          </a:xfrm>
          <a:prstGeom prst="rect">
            <a:avLst/>
          </a:prstGeom>
          <a:noFill/>
        </p:spPr>
      </p:pic>
      <p:pic>
        <p:nvPicPr>
          <p:cNvPr id="6" name="Picture 2" descr="H:\Documents and Settings\Aida\Рабочий стол\текстуры и фоны, клипарты\новеньки картинки\geometry compass shapes h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00063"/>
            <a:ext cx="2474912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/>
          <p:cNvGrpSpPr/>
          <p:nvPr/>
        </p:nvGrpSpPr>
        <p:grpSpPr>
          <a:xfrm>
            <a:off x="304800" y="21319"/>
            <a:ext cx="8804787" cy="6608081"/>
            <a:chOff x="304800" y="21319"/>
            <a:chExt cx="8804787" cy="6608081"/>
          </a:xfrm>
        </p:grpSpPr>
        <p:grpSp>
          <p:nvGrpSpPr>
            <p:cNvPr id="2" name="Group 2438"/>
            <p:cNvGrpSpPr>
              <a:grpSpLocks/>
            </p:cNvGrpSpPr>
            <p:nvPr/>
          </p:nvGrpSpPr>
          <p:grpSpPr bwMode="auto">
            <a:xfrm>
              <a:off x="304800" y="228600"/>
              <a:ext cx="8534400" cy="6400800"/>
              <a:chOff x="192" y="144"/>
              <a:chExt cx="5376" cy="4032"/>
            </a:xfrm>
          </p:grpSpPr>
          <p:grpSp>
            <p:nvGrpSpPr>
              <p:cNvPr id="3" name="Group 2434"/>
              <p:cNvGrpSpPr>
                <a:grpSpLocks/>
              </p:cNvGrpSpPr>
              <p:nvPr/>
            </p:nvGrpSpPr>
            <p:grpSpPr bwMode="auto">
              <a:xfrm>
                <a:off x="192" y="144"/>
                <a:ext cx="5376" cy="4032"/>
                <a:chOff x="192" y="144"/>
                <a:chExt cx="5376" cy="4032"/>
              </a:xfrm>
            </p:grpSpPr>
            <p:sp>
              <p:nvSpPr>
                <p:cNvPr id="23" name="Line 721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22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727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730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Line 733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736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Line 73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Line 742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745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748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Line 751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75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75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760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Line 763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Line 766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Line 769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Line 77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775"/>
                <p:cNvSpPr>
                  <a:spLocks noChangeShapeType="1"/>
                </p:cNvSpPr>
                <p:nvPr/>
              </p:nvSpPr>
              <p:spPr bwMode="auto">
                <a:xfrm>
                  <a:off x="454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Line 778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Line 781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Line 784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" name="Group 2433"/>
              <p:cNvGrpSpPr>
                <a:grpSpLocks/>
              </p:cNvGrpSpPr>
              <p:nvPr/>
            </p:nvGrpSpPr>
            <p:grpSpPr bwMode="auto">
              <a:xfrm>
                <a:off x="192" y="144"/>
                <a:ext cx="5376" cy="4032"/>
                <a:chOff x="192" y="144"/>
                <a:chExt cx="5376" cy="4032"/>
              </a:xfrm>
            </p:grpSpPr>
            <p:sp>
              <p:nvSpPr>
                <p:cNvPr id="5" name="Line 719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" name="Line 720"/>
                <p:cNvSpPr>
                  <a:spLocks noChangeShapeType="1"/>
                </p:cNvSpPr>
                <p:nvPr/>
              </p:nvSpPr>
              <p:spPr bwMode="auto">
                <a:xfrm>
                  <a:off x="192" y="417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Line 725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Line 788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Line 891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" name="Line 994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" name="Line 1097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Line 1200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Line 1303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ine 1406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ine 1509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Line 1612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Line 1715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Line 1818"/>
                <p:cNvSpPr>
                  <a:spLocks noChangeShapeType="1"/>
                </p:cNvSpPr>
                <p:nvPr/>
              </p:nvSpPr>
              <p:spPr bwMode="auto">
                <a:xfrm>
                  <a:off x="192" y="299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Line 1921"/>
                <p:cNvSpPr>
                  <a:spLocks noChangeShapeType="1"/>
                </p:cNvSpPr>
                <p:nvPr/>
              </p:nvSpPr>
              <p:spPr bwMode="auto">
                <a:xfrm>
                  <a:off x="192" y="322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Line 2024"/>
                <p:cNvSpPr>
                  <a:spLocks noChangeShapeType="1"/>
                </p:cNvSpPr>
                <p:nvPr/>
              </p:nvSpPr>
              <p:spPr bwMode="auto">
                <a:xfrm>
                  <a:off x="192" y="346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Line 2127"/>
                <p:cNvSpPr>
                  <a:spLocks noChangeShapeType="1"/>
                </p:cNvSpPr>
                <p:nvPr/>
              </p:nvSpPr>
              <p:spPr bwMode="auto">
                <a:xfrm>
                  <a:off x="192" y="3702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2230"/>
                <p:cNvSpPr>
                  <a:spLocks noChangeShapeType="1"/>
                </p:cNvSpPr>
                <p:nvPr/>
              </p:nvSpPr>
              <p:spPr bwMode="auto">
                <a:xfrm>
                  <a:off x="192" y="393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1" name="Группа 100"/>
            <p:cNvGrpSpPr/>
            <p:nvPr/>
          </p:nvGrpSpPr>
          <p:grpSpPr>
            <a:xfrm>
              <a:off x="304800" y="21319"/>
              <a:ext cx="8804787" cy="6608081"/>
              <a:chOff x="304800" y="21319"/>
              <a:chExt cx="8804787" cy="6608081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696780" y="3242894"/>
                <a:ext cx="15684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5181600" y="3523456"/>
                <a:ext cx="0" cy="1889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Группа 99"/>
              <p:cNvGrpSpPr/>
              <p:nvPr/>
            </p:nvGrpSpPr>
            <p:grpSpPr>
              <a:xfrm>
                <a:off x="304800" y="21319"/>
                <a:ext cx="8804787" cy="6608081"/>
                <a:chOff x="304800" y="21319"/>
                <a:chExt cx="8804787" cy="6608081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 flipV="1">
                  <a:off x="4775200" y="228600"/>
                  <a:ext cx="0" cy="6400800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 стрелкой 85"/>
                <p:cNvCxnSpPr>
                  <a:stCxn id="15" idx="0"/>
                </p:cNvCxnSpPr>
                <p:nvPr/>
              </p:nvCxnSpPr>
              <p:spPr>
                <a:xfrm>
                  <a:off x="304800" y="3617913"/>
                  <a:ext cx="8609862" cy="0"/>
                </a:xfrm>
                <a:prstGeom prst="straightConnector1">
                  <a:avLst/>
                </a:prstGeom>
                <a:ln w="41275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4278076" y="21319"/>
                  <a:ext cx="3866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y</a:t>
                  </a:r>
                  <a:endParaRPr lang="ru-RU" sz="32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8719737" y="3469803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x</a:t>
                  </a:r>
                  <a:endParaRPr lang="ru-RU" sz="3200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409997" y="3560271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  <a:endParaRPr lang="ru-RU" sz="3200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974652" y="3585543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74918" y="2910480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</p:grpSp>
        </p:grpSp>
      </p:grpSp>
      <p:grpSp>
        <p:nvGrpSpPr>
          <p:cNvPr id="45" name="Группа 44"/>
          <p:cNvGrpSpPr/>
          <p:nvPr/>
        </p:nvGrpSpPr>
        <p:grpSpPr>
          <a:xfrm>
            <a:off x="7210477" y="4080124"/>
            <a:ext cx="1555450" cy="2007904"/>
            <a:chOff x="395536" y="989048"/>
            <a:chExt cx="1555450" cy="2007904"/>
          </a:xfrm>
        </p:grpSpPr>
        <p:pic>
          <p:nvPicPr>
            <p:cNvPr id="46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827584" y="191009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(-</a:t>
              </a:r>
              <a:r>
                <a:rPr lang="ru-RU" sz="2800" spc="-200" dirty="0" smtClean="0"/>
                <a:t>1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-7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406950" y="4495148"/>
            <a:ext cx="1555450" cy="2007904"/>
            <a:chOff x="395536" y="989048"/>
            <a:chExt cx="1555450" cy="2007904"/>
          </a:xfrm>
        </p:grpSpPr>
        <p:pic>
          <p:nvPicPr>
            <p:cNvPr id="49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827584" y="1910090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(4;8)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76782" y="73276"/>
            <a:ext cx="1555450" cy="2007904"/>
            <a:chOff x="395536" y="989048"/>
            <a:chExt cx="1555450" cy="2007904"/>
          </a:xfrm>
        </p:grpSpPr>
        <p:pic>
          <p:nvPicPr>
            <p:cNvPr id="52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827584" y="191009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(-3;-2)</a:t>
              </a:r>
              <a:endParaRPr lang="ru-RU" spc="-200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96837" y="2023569"/>
            <a:ext cx="1228725" cy="1492937"/>
            <a:chOff x="7020272" y="927950"/>
            <a:chExt cx="1228725" cy="1492937"/>
          </a:xfrm>
        </p:grpSpPr>
        <p:pic>
          <p:nvPicPr>
            <p:cNvPr id="118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Группа 118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22" name="Полилиния 121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3" name="Полилиния 122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7178545" y="946683"/>
                <a:ext cx="721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200" dirty="0" smtClean="0"/>
                  <a:t>(</a:t>
                </a:r>
                <a:r>
                  <a:rPr lang="ru-RU" sz="2400" spc="-200" dirty="0" smtClean="0"/>
                  <a:t>6</a:t>
                </a:r>
                <a:r>
                  <a:rPr lang="en-US" sz="2400" spc="-200" dirty="0" smtClean="0"/>
                  <a:t>;0)</a:t>
                </a:r>
                <a:endParaRPr lang="ru-RU" sz="2400" spc="-200" dirty="0"/>
              </a:p>
            </p:txBody>
          </p:sp>
        </p:grpSp>
      </p:grpSp>
      <p:grpSp>
        <p:nvGrpSpPr>
          <p:cNvPr id="151" name="Группа 150"/>
          <p:cNvGrpSpPr/>
          <p:nvPr/>
        </p:nvGrpSpPr>
        <p:grpSpPr>
          <a:xfrm>
            <a:off x="7685937" y="594819"/>
            <a:ext cx="1228725" cy="1492937"/>
            <a:chOff x="7020272" y="927950"/>
            <a:chExt cx="1228725" cy="1492937"/>
          </a:xfrm>
        </p:grpSpPr>
        <p:pic>
          <p:nvPicPr>
            <p:cNvPr id="152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" name="Группа 152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56" name="Полилиния 155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57" name="Полилиния 156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55" name="TextBox 154"/>
              <p:cNvSpPr txBox="1"/>
              <p:nvPr/>
            </p:nvSpPr>
            <p:spPr>
              <a:xfrm>
                <a:off x="7178545" y="946683"/>
                <a:ext cx="82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ru-RU" sz="2400" spc="-170" dirty="0" smtClean="0"/>
                  <a:t>-5</a:t>
                </a:r>
                <a:r>
                  <a:rPr lang="en-US" sz="2400" spc="-200" dirty="0" smtClean="0"/>
                  <a:t>;</a:t>
                </a:r>
                <a:r>
                  <a:rPr lang="ru-RU" sz="2400" spc="-200" dirty="0" smtClean="0"/>
                  <a:t>4</a:t>
                </a:r>
                <a:r>
                  <a:rPr lang="en-US" sz="2400" spc="-200" dirty="0" smtClean="0"/>
                  <a:t>)</a:t>
                </a:r>
                <a:endParaRPr lang="ru-RU" sz="2400" spc="-200" dirty="0"/>
              </a:p>
            </p:txBody>
          </p:sp>
        </p:grpSp>
      </p:grpSp>
      <p:grpSp>
        <p:nvGrpSpPr>
          <p:cNvPr id="397" name="Группа 396"/>
          <p:cNvGrpSpPr/>
          <p:nvPr/>
        </p:nvGrpSpPr>
        <p:grpSpPr>
          <a:xfrm>
            <a:off x="7383531" y="2014343"/>
            <a:ext cx="1555450" cy="2007904"/>
            <a:chOff x="395536" y="989048"/>
            <a:chExt cx="1555450" cy="2007904"/>
          </a:xfrm>
        </p:grpSpPr>
        <p:pic>
          <p:nvPicPr>
            <p:cNvPr id="398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TextBox 398"/>
            <p:cNvSpPr txBox="1"/>
            <p:nvPr/>
          </p:nvSpPr>
          <p:spPr>
            <a:xfrm>
              <a:off x="827584" y="1910090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ru-RU" sz="2800" dirty="0" smtClean="0"/>
                <a:t>-8</a:t>
              </a:r>
              <a:r>
                <a:rPr lang="en-US" sz="2800" dirty="0" smtClean="0"/>
                <a:t>;</a:t>
              </a:r>
              <a:r>
                <a:rPr lang="ru-RU" sz="2800" dirty="0" smtClean="0"/>
                <a:t>0</a:t>
              </a:r>
              <a:r>
                <a:rPr lang="en-US" sz="2800" dirty="0" smtClean="0"/>
                <a:t>)</a:t>
              </a:r>
              <a:endParaRPr lang="ru-RU" dirty="0"/>
            </a:p>
          </p:txBody>
        </p:sp>
      </p:grpSp>
      <p:cxnSp>
        <p:nvCxnSpPr>
          <p:cNvPr id="401" name="Прямая со стрелкой 400"/>
          <p:cNvCxnSpPr/>
          <p:nvPr/>
        </p:nvCxnSpPr>
        <p:spPr>
          <a:xfrm flipV="1">
            <a:off x="4775200" y="235201"/>
            <a:ext cx="0" cy="6394199"/>
          </a:xfrm>
          <a:prstGeom prst="straightConnector1">
            <a:avLst/>
          </a:prstGeom>
          <a:ln w="60325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76" y="3774039"/>
            <a:ext cx="3451250" cy="286325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103" name="Группа 102"/>
          <p:cNvGrpSpPr/>
          <p:nvPr/>
        </p:nvGrpSpPr>
        <p:grpSpPr>
          <a:xfrm>
            <a:off x="3049351" y="73276"/>
            <a:ext cx="1228725" cy="1492937"/>
            <a:chOff x="7020272" y="927950"/>
            <a:chExt cx="1228725" cy="1492937"/>
          </a:xfrm>
        </p:grpSpPr>
        <p:pic>
          <p:nvPicPr>
            <p:cNvPr id="104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Группа 104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08" name="Полилиния 107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7178545" y="946683"/>
                <a:ext cx="813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en-US" sz="2400" spc="-200" dirty="0" smtClean="0"/>
                  <a:t>0;-</a:t>
                </a:r>
                <a:r>
                  <a:rPr lang="ru-RU" sz="2400" spc="-200" dirty="0" smtClean="0"/>
                  <a:t>7</a:t>
                </a:r>
                <a:r>
                  <a:rPr lang="en-US" sz="2400" spc="-200" dirty="0" smtClean="0"/>
                  <a:t>)</a:t>
                </a:r>
                <a:endParaRPr lang="ru-RU" sz="2400" spc="-200" dirty="0"/>
              </a:p>
            </p:txBody>
          </p:sp>
        </p:grpSp>
      </p:grpSp>
      <p:grpSp>
        <p:nvGrpSpPr>
          <p:cNvPr id="110" name="Группа 109"/>
          <p:cNvGrpSpPr/>
          <p:nvPr/>
        </p:nvGrpSpPr>
        <p:grpSpPr>
          <a:xfrm>
            <a:off x="5230132" y="5041884"/>
            <a:ext cx="1228725" cy="1492937"/>
            <a:chOff x="7020272" y="927950"/>
            <a:chExt cx="1228725" cy="1492937"/>
          </a:xfrm>
        </p:grpSpPr>
        <p:pic>
          <p:nvPicPr>
            <p:cNvPr id="111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Группа 111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13" name="Группа 112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15" name="Полилиния 114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6" name="Полилиния 115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7178545" y="946683"/>
                <a:ext cx="740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(0;8)</a:t>
                </a:r>
                <a:endParaRPr lang="ru-RU" sz="2400" spc="-170" dirty="0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1619927" y="2254339"/>
            <a:ext cx="1555450" cy="2007904"/>
            <a:chOff x="-708567" y="1280192"/>
            <a:chExt cx="1555450" cy="2007904"/>
          </a:xfrm>
        </p:grpSpPr>
        <p:pic>
          <p:nvPicPr>
            <p:cNvPr id="142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8567" y="1280192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-209196" y="2228720"/>
              <a:ext cx="8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</a:t>
              </a:r>
              <a:r>
                <a:rPr lang="ru-RU" sz="2800" spc="-200" dirty="0" smtClean="0"/>
                <a:t>0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4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755510" y="-22877"/>
            <a:ext cx="1555450" cy="2007904"/>
            <a:chOff x="395536" y="989048"/>
            <a:chExt cx="1555450" cy="2007904"/>
          </a:xfrm>
        </p:grpSpPr>
        <p:pic>
          <p:nvPicPr>
            <p:cNvPr id="129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827584" y="191009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</a:t>
              </a:r>
              <a:r>
                <a:rPr lang="ru-RU" sz="2800" spc="-200" dirty="0" smtClean="0"/>
                <a:t>0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-2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223645" y="2561641"/>
            <a:ext cx="1228725" cy="1492937"/>
            <a:chOff x="7020272" y="927950"/>
            <a:chExt cx="1228725" cy="1492937"/>
          </a:xfrm>
        </p:grpSpPr>
        <p:pic>
          <p:nvPicPr>
            <p:cNvPr id="132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Группа 132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36" name="Полилиния 135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37" name="Полилиния 136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7178545" y="946683"/>
                <a:ext cx="832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en-US" sz="2400" spc="-200" dirty="0" smtClean="0"/>
                  <a:t>0;-5)</a:t>
                </a:r>
                <a:endParaRPr lang="ru-RU" sz="2400" spc="-200" dirty="0"/>
              </a:p>
            </p:txBody>
          </p:sp>
        </p:grpSp>
      </p:grpSp>
      <p:pic>
        <p:nvPicPr>
          <p:cNvPr id="126" name="Рисунок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9" y="5196065"/>
            <a:ext cx="3251200" cy="19050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7153144" y="5943044"/>
            <a:ext cx="2016224" cy="6202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Поднять команду на борт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44 L 0.71059 0.123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63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44444E-6 L 0.19583 0.47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239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6 L 0.12153 0.79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7269 L -0.19288 0.494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11615 0.320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6 L -0.39583 0.17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84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1.48148E-6 L -0.11736 -0.7560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1343 L 0.25955 -0.16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60468 0.1153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575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0.00509 L 0.30747 -0.7141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3597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2775E-6 L -0.73107 0.0913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455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7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53 0.79098 L -0.27864 0.74728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0.31977 L -0.43768 0.31121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49364 L -0.56094 0.7026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55 -0.16694 L -0.16736 0.30867 " pathEditMode="relative" ptsTypes="AA">
                                      <p:cBhvr>
                                        <p:cTn id="1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-0.75099 L -0.58559 -0.0596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34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1052736"/>
            <a:ext cx="7016750" cy="26638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Координаты в жизни человека</a:t>
            </a:r>
            <a:endParaRPr lang="ru-R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45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4323"/>
            <a:ext cx="7632848" cy="50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2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913"/>
            <a:ext cx="9144000" cy="7432676"/>
          </a:xfrm>
          <a:prstGeom prst="rect">
            <a:avLst/>
          </a:prstGeom>
          <a:noFill/>
        </p:spPr>
      </p:pic>
      <p:pic>
        <p:nvPicPr>
          <p:cNvPr id="15364" name="Picture 6" descr="C:\Users\123\Desktop\s59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171450"/>
            <a:ext cx="4403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:\Users\123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43195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7350"/>
            <a:ext cx="9144000" cy="7450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0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3379" r="12421" b="7880"/>
          <a:stretch>
            <a:fillRect/>
          </a:stretch>
        </p:blipFill>
        <p:spPr>
          <a:xfrm>
            <a:off x="-169863" y="0"/>
            <a:ext cx="9313863" cy="707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6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6FFBE-5336-47CE-BC8F-4B48138D5FD4}" type="datetime1">
              <a:rPr lang="ru-RU" smtClean="0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647D-ADEB-450E-A6A9-CE2B684EC5D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08275"/>
            <a:ext cx="8229600" cy="1143000"/>
          </a:xfrm>
        </p:spPr>
        <p:txBody>
          <a:bodyPr/>
          <a:lstStyle/>
          <a:p>
            <a:r>
              <a:rPr lang="ru-RU" sz="8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Созвездия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42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FFCB9-4243-4B42-B374-4E9C5BCD6BF6}" type="datetime1">
              <a:rPr lang="ru-RU" smtClean="0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B08D-C99A-4FE7-9E55-12C5346FB4B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" name="Picture 5" descr="0102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31" y="1412776"/>
            <a:ext cx="6552728" cy="51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421"/>
            <a:ext cx="64404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Большая и малая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медведицы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97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 flipH="1" flipV="1">
            <a:off x="6197459" y="0"/>
            <a:ext cx="12749" cy="670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V="1">
            <a:off x="914718" y="2768600"/>
            <a:ext cx="7975902" cy="2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8454" y="1"/>
            <a:ext cx="25338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71903" y="2806701"/>
            <a:ext cx="34421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endParaRPr lang="ru-R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6120967" y="3746500"/>
            <a:ext cx="20397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6095470" y="34290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069972" y="31242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3874010" y="2781300"/>
            <a:ext cx="22788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6108218" y="2451100"/>
            <a:ext cx="21672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057223" y="2159000"/>
            <a:ext cx="28047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6044475" y="1803400"/>
            <a:ext cx="28047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6069972" y="1511300"/>
            <a:ext cx="26772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6095470" y="40767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6108218" y="43815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6108218" y="47117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V="1">
            <a:off x="6095470" y="53086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4368021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H="1">
            <a:off x="4750482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 flipH="1">
            <a:off x="5131349" y="2654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 flipH="1">
            <a:off x="5486719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 flipH="1">
            <a:off x="586758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 flipH="1">
            <a:off x="6197459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 flipH="1">
            <a:off x="657832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 flipH="1">
            <a:off x="693369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 flipH="1">
            <a:off x="7327311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 flipH="1">
            <a:off x="3644533" y="2654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 flipH="1">
            <a:off x="3276414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 flipH="1">
            <a:off x="2895547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 flipH="1">
            <a:off x="2552926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 flipH="1">
            <a:off x="2184808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 flipH="1">
            <a:off x="1803940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 flipV="1">
            <a:off x="6082721" y="50419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 flipV="1">
            <a:off x="6044475" y="11684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 flipV="1">
            <a:off x="6057223" y="8509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21" name="Text Box 93"/>
          <p:cNvSpPr txBox="1">
            <a:spLocks noChangeArrowheads="1"/>
          </p:cNvSpPr>
          <p:nvPr/>
        </p:nvSpPr>
        <p:spPr bwMode="auto">
          <a:xfrm>
            <a:off x="5905833" y="2819401"/>
            <a:ext cx="35537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48222" name="Text Box 94"/>
          <p:cNvSpPr txBox="1">
            <a:spLocks noChangeArrowheads="1"/>
          </p:cNvSpPr>
          <p:nvPr/>
        </p:nvSpPr>
        <p:spPr bwMode="auto">
          <a:xfrm>
            <a:off x="6463588" y="2298701"/>
            <a:ext cx="356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8223" name="Text Box 95"/>
          <p:cNvSpPr txBox="1">
            <a:spLocks noChangeArrowheads="1"/>
          </p:cNvSpPr>
          <p:nvPr/>
        </p:nvSpPr>
        <p:spPr bwMode="auto">
          <a:xfrm>
            <a:off x="5765597" y="2260601"/>
            <a:ext cx="30437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 flipH="1" flipV="1">
            <a:off x="2540178" y="4381500"/>
            <a:ext cx="2578423" cy="33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 flipH="1">
            <a:off x="710740" y="4394200"/>
            <a:ext cx="1829437" cy="622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 flipV="1">
            <a:off x="5093103" y="4686300"/>
            <a:ext cx="3327409" cy="38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 flipH="1">
            <a:off x="8052394" y="4711700"/>
            <a:ext cx="380867" cy="1270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 flipH="1" flipV="1">
            <a:off x="5867586" y="5981700"/>
            <a:ext cx="2210305" cy="12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0" name="Line 102"/>
          <p:cNvSpPr>
            <a:spLocks noChangeShapeType="1"/>
          </p:cNvSpPr>
          <p:nvPr/>
        </p:nvSpPr>
        <p:spPr bwMode="auto">
          <a:xfrm flipH="1" flipV="1">
            <a:off x="5105852" y="4699000"/>
            <a:ext cx="761734" cy="1308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 flipH="1" flipV="1">
            <a:off x="3263666" y="1168400"/>
            <a:ext cx="761734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 flipV="1">
            <a:off x="3276414" y="520700"/>
            <a:ext cx="1104356" cy="660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393519" y="520700"/>
            <a:ext cx="725081" cy="469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V="1">
            <a:off x="5144098" y="342900"/>
            <a:ext cx="1066110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>
            <a:off x="6210208" y="342900"/>
            <a:ext cx="1104355" cy="190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6" name="Line 108"/>
          <p:cNvSpPr>
            <a:spLocks noChangeShapeType="1"/>
          </p:cNvSpPr>
          <p:nvPr/>
        </p:nvSpPr>
        <p:spPr bwMode="auto">
          <a:xfrm>
            <a:off x="7340061" y="546100"/>
            <a:ext cx="10932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 flipV="1">
            <a:off x="4012652" y="1003300"/>
            <a:ext cx="1131446" cy="812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238" name="Text Box 110"/>
          <p:cNvSpPr txBox="1">
            <a:spLocks noChangeArrowheads="1"/>
          </p:cNvSpPr>
          <p:nvPr/>
        </p:nvSpPr>
        <p:spPr bwMode="auto">
          <a:xfrm>
            <a:off x="978463" y="368300"/>
            <a:ext cx="250193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Малая Медведица</a:t>
            </a:r>
          </a:p>
        </p:txBody>
      </p:sp>
      <p:sp>
        <p:nvSpPr>
          <p:cNvPr id="48239" name="Text Box 111"/>
          <p:cNvSpPr txBox="1">
            <a:spLocks noChangeArrowheads="1"/>
          </p:cNvSpPr>
          <p:nvPr/>
        </p:nvSpPr>
        <p:spPr bwMode="auto">
          <a:xfrm>
            <a:off x="1791192" y="5321300"/>
            <a:ext cx="352979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Большая Медведица</a:t>
            </a:r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 flipH="1">
            <a:off x="4012651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1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25" grpId="0" animBg="1"/>
      <p:bldP spid="48226" grpId="0" animBg="1"/>
      <p:bldP spid="48227" grpId="0" animBg="1"/>
      <p:bldP spid="48228" grpId="0" animBg="1"/>
      <p:bldP spid="48229" grpId="0" animBg="1"/>
      <p:bldP spid="48230" grpId="0" animBg="1"/>
      <p:bldP spid="48231" grpId="0" animBg="1"/>
      <p:bldP spid="48232" grpId="0" animBg="1"/>
      <p:bldP spid="48233" grpId="0" animBg="1"/>
      <p:bldP spid="48234" grpId="0" animBg="1"/>
      <p:bldP spid="48235" grpId="0" animBg="1"/>
      <p:bldP spid="48236" grpId="0" animBg="1"/>
      <p:bldP spid="48237" grpId="0" animBg="1"/>
      <p:bldP spid="48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719" y="5715000"/>
            <a:ext cx="5313465" cy="95436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Цефей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037"/>
            <a:ext cx="3346532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 descr="0102017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1325"/>
            <a:ext cx="3676405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36096" y="5517232"/>
            <a:ext cx="4068763" cy="6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Кассиопея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2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 «координат»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Произошел от латинского слова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ordinatus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– «упорядоченный», а приставка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</a:t>
            </a:r>
            <a:r>
              <a:rPr lang="kk-KZ" sz="3600" dirty="0" smtClean="0"/>
              <a:t>указывает на «совместность»: координат бывает две или более.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6FFBE-5336-47CE-BC8F-4B48138D5FD4}" type="datetime1">
              <a:rPr lang="ru-RU" smtClean="0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647D-ADEB-450E-A6A9-CE2B684EC5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4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515" y="260350"/>
            <a:ext cx="8229281" cy="1143000"/>
          </a:xfrm>
        </p:spPr>
        <p:txBody>
          <a:bodyPr/>
          <a:lstStyle/>
          <a:p>
            <a:r>
              <a:rPr lang="ru-RU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Созвездие «Цефея»</a:t>
            </a:r>
          </a:p>
        </p:txBody>
      </p:sp>
      <p:grpSp>
        <p:nvGrpSpPr>
          <p:cNvPr id="2099" name="Group 51"/>
          <p:cNvGrpSpPr>
            <a:grpSpLocks/>
          </p:cNvGrpSpPr>
          <p:nvPr/>
        </p:nvGrpSpPr>
        <p:grpSpPr bwMode="auto">
          <a:xfrm>
            <a:off x="470109" y="1222375"/>
            <a:ext cx="8065141" cy="4070350"/>
            <a:chOff x="520" y="978"/>
            <a:chExt cx="5081" cy="2564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902" y="1073"/>
              <a:ext cx="0" cy="22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rot="5400000" flipV="1">
              <a:off x="3077" y="769"/>
              <a:ext cx="0" cy="47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688" y="3158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193" y="2772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/>
                <a:t>х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64" y="978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/>
                <a:t>у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534" y="2847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20" y="239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3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20" y="2031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5</a:t>
              </a: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20" y="18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6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520" y="1577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7</a:t>
              </a: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838" y="296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838" y="2554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838" y="2146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838" y="1944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838" y="173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rot="5400000">
              <a:off x="1064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rot="5400000">
              <a:off x="1998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rot="5400000">
              <a:off x="2455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rot="5400000">
              <a:off x="3150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328" y="1918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1560" y="1728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1012" y="325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940" y="325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5</a:t>
              </a: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2411" y="325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7</a:t>
              </a:r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3072" y="3254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10</a:t>
              </a: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2494" y="2129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3182" y="2733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1131" y="2564"/>
              <a:ext cx="934" cy="2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1089" y="2522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2030" y="2726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123" y="1982"/>
              <a:ext cx="225" cy="5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 flipV="1">
              <a:off x="1376" y="1771"/>
              <a:ext cx="211" cy="1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1371" y="1957"/>
              <a:ext cx="1158" cy="2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2542" y="2173"/>
              <a:ext cx="667" cy="58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2072" y="2769"/>
              <a:ext cx="11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V="1">
              <a:off x="2072" y="2186"/>
              <a:ext cx="451" cy="5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342622" y="5295901"/>
            <a:ext cx="8433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(3; 7);  (2; 6);  (1; 3);  (5; 2);  (5; 2);  (10; 2);  (7; 5);  (2; 6)	</a:t>
            </a: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380868" y="5981700"/>
            <a:ext cx="7848414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42622" y="6159500"/>
            <a:ext cx="84332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(7; 5);  (5; 2)</a:t>
            </a:r>
          </a:p>
        </p:txBody>
      </p:sp>
    </p:spTree>
    <p:extLst>
      <p:ext uri="{BB962C8B-B14F-4D97-AF65-F5344CB8AC3E}">
        <p14:creationId xmlns:p14="http://schemas.microsoft.com/office/powerpoint/2010/main" val="175967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15" y="0"/>
            <a:ext cx="8229281" cy="1143000"/>
          </a:xfrm>
        </p:spPr>
        <p:txBody>
          <a:bodyPr/>
          <a:lstStyle/>
          <a:p>
            <a:r>
              <a:rPr lang="ru-RU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Созвездие «Кассиопеи»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80858" y="828676"/>
            <a:ext cx="64859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у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710740" y="5765801"/>
            <a:ext cx="84332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(1; 3);  (3; 5);  (5; 3);  (7; 3);  (9; 1)</a:t>
            </a:r>
          </a:p>
        </p:txBody>
      </p: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278878" y="1284289"/>
            <a:ext cx="8675486" cy="4224337"/>
            <a:chOff x="176" y="809"/>
            <a:chExt cx="5465" cy="2661"/>
          </a:xfrm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462" y="809"/>
              <a:ext cx="0" cy="2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rot="5400000" flipV="1">
              <a:off x="2881" y="541"/>
              <a:ext cx="0" cy="5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72" y="317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233" y="2764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/>
                <a:t>х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90" y="2591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176" y="179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3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176" y="999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5</a:t>
              </a: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406" y="2746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406" y="1946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rot="5400000">
              <a:off x="856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rot="5400000">
              <a:off x="3622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rot="5400000">
              <a:off x="4551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rot="5400000">
              <a:off x="2694" y="315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3656" y="1910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Oval 24"/>
            <p:cNvSpPr>
              <a:spLocks noChangeArrowheads="1"/>
            </p:cNvSpPr>
            <p:nvPr/>
          </p:nvSpPr>
          <p:spPr bwMode="auto">
            <a:xfrm>
              <a:off x="1808" y="1104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804" y="318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2668" y="318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5</a:t>
              </a:r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3587" y="318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7</a:t>
              </a: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4520" y="3182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9</a:t>
              </a:r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726" y="1921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4582" y="2725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1859" y="1132"/>
              <a:ext cx="886" cy="8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881" y="1906"/>
              <a:ext cx="70" cy="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 flipV="1">
              <a:off x="2779" y="1950"/>
              <a:ext cx="921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707" y="1941"/>
              <a:ext cx="918" cy="8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V="1">
              <a:off x="928" y="1138"/>
              <a:ext cx="907" cy="7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406" y="113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4468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-12700" y="5557838"/>
            <a:ext cx="9156700" cy="1300162"/>
            <a:chOff x="-8" y="3501"/>
            <a:chExt cx="5768" cy="819"/>
          </a:xfrm>
        </p:grpSpPr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rgbClr val="ADE494"/>
                </a:gs>
                <a:gs pos="100000">
                  <a:srgbClr val="F5D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auto">
            <a:xfrm>
              <a:off x="-8" y="3501"/>
              <a:ext cx="5759" cy="400"/>
            </a:xfrm>
            <a:custGeom>
              <a:avLst/>
              <a:gdLst>
                <a:gd name="T0" fmla="*/ 8 w 5759"/>
                <a:gd name="T1" fmla="*/ 95 h 400"/>
                <a:gd name="T2" fmla="*/ 174 w 5759"/>
                <a:gd name="T3" fmla="*/ 51 h 400"/>
                <a:gd name="T4" fmla="*/ 567 w 5759"/>
                <a:gd name="T5" fmla="*/ 77 h 400"/>
                <a:gd name="T6" fmla="*/ 680 w 5759"/>
                <a:gd name="T7" fmla="*/ 103 h 400"/>
                <a:gd name="T8" fmla="*/ 1020 w 5759"/>
                <a:gd name="T9" fmla="*/ 68 h 400"/>
                <a:gd name="T10" fmla="*/ 1815 w 5759"/>
                <a:gd name="T11" fmla="*/ 77 h 400"/>
                <a:gd name="T12" fmla="*/ 2748 w 5759"/>
                <a:gd name="T13" fmla="*/ 60 h 400"/>
                <a:gd name="T14" fmla="*/ 2897 w 5759"/>
                <a:gd name="T15" fmla="*/ 34 h 400"/>
                <a:gd name="T16" fmla="*/ 3167 w 5759"/>
                <a:gd name="T17" fmla="*/ 34 h 400"/>
                <a:gd name="T18" fmla="*/ 4005 w 5759"/>
                <a:gd name="T19" fmla="*/ 77 h 400"/>
                <a:gd name="T20" fmla="*/ 4476 w 5759"/>
                <a:gd name="T21" fmla="*/ 112 h 400"/>
                <a:gd name="T22" fmla="*/ 5052 w 5759"/>
                <a:gd name="T23" fmla="*/ 156 h 400"/>
                <a:gd name="T24" fmla="*/ 5515 w 5759"/>
                <a:gd name="T25" fmla="*/ 182 h 400"/>
                <a:gd name="T26" fmla="*/ 5759 w 5759"/>
                <a:gd name="T27" fmla="*/ 208 h 400"/>
                <a:gd name="T28" fmla="*/ 5724 w 5759"/>
                <a:gd name="T29" fmla="*/ 278 h 400"/>
                <a:gd name="T30" fmla="*/ 5497 w 5759"/>
                <a:gd name="T31" fmla="*/ 313 h 400"/>
                <a:gd name="T32" fmla="*/ 5192 w 5759"/>
                <a:gd name="T33" fmla="*/ 365 h 400"/>
                <a:gd name="T34" fmla="*/ 4895 w 5759"/>
                <a:gd name="T35" fmla="*/ 374 h 400"/>
                <a:gd name="T36" fmla="*/ 4546 w 5759"/>
                <a:gd name="T37" fmla="*/ 348 h 400"/>
                <a:gd name="T38" fmla="*/ 4319 w 5759"/>
                <a:gd name="T39" fmla="*/ 313 h 400"/>
                <a:gd name="T40" fmla="*/ 3813 w 5759"/>
                <a:gd name="T41" fmla="*/ 374 h 400"/>
                <a:gd name="T42" fmla="*/ 3246 w 5759"/>
                <a:gd name="T43" fmla="*/ 339 h 400"/>
                <a:gd name="T44" fmla="*/ 2871 w 5759"/>
                <a:gd name="T45" fmla="*/ 313 h 400"/>
                <a:gd name="T46" fmla="*/ 2417 w 5759"/>
                <a:gd name="T47" fmla="*/ 339 h 400"/>
                <a:gd name="T48" fmla="*/ 1937 w 5759"/>
                <a:gd name="T49" fmla="*/ 365 h 400"/>
                <a:gd name="T50" fmla="*/ 1719 w 5759"/>
                <a:gd name="T51" fmla="*/ 383 h 400"/>
                <a:gd name="T52" fmla="*/ 1623 w 5759"/>
                <a:gd name="T53" fmla="*/ 400 h 400"/>
                <a:gd name="T54" fmla="*/ 1457 w 5759"/>
                <a:gd name="T55" fmla="*/ 374 h 400"/>
                <a:gd name="T56" fmla="*/ 1291 w 5759"/>
                <a:gd name="T57" fmla="*/ 330 h 400"/>
                <a:gd name="T58" fmla="*/ 985 w 5759"/>
                <a:gd name="T59" fmla="*/ 278 h 400"/>
                <a:gd name="T60" fmla="*/ 165 w 5759"/>
                <a:gd name="T61" fmla="*/ 287 h 400"/>
                <a:gd name="T62" fmla="*/ 17 w 5759"/>
                <a:gd name="T63" fmla="*/ 226 h 400"/>
                <a:gd name="T64" fmla="*/ 25 w 5759"/>
                <a:gd name="T65" fmla="*/ 191 h 400"/>
                <a:gd name="T66" fmla="*/ 17 w 5759"/>
                <a:gd name="T67" fmla="*/ 112 h 400"/>
                <a:gd name="T68" fmla="*/ 25 w 5759"/>
                <a:gd name="T69" fmla="*/ 86 h 400"/>
                <a:gd name="T70" fmla="*/ 8 w 5759"/>
                <a:gd name="T71" fmla="*/ 9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59" h="400">
                  <a:moveTo>
                    <a:pt x="8" y="95"/>
                  </a:moveTo>
                  <a:cubicBezTo>
                    <a:pt x="65" y="80"/>
                    <a:pt x="115" y="61"/>
                    <a:pt x="174" y="51"/>
                  </a:cubicBezTo>
                  <a:cubicBezTo>
                    <a:pt x="310" y="62"/>
                    <a:pt x="426" y="72"/>
                    <a:pt x="567" y="77"/>
                  </a:cubicBezTo>
                  <a:cubicBezTo>
                    <a:pt x="605" y="85"/>
                    <a:pt x="641" y="96"/>
                    <a:pt x="680" y="103"/>
                  </a:cubicBezTo>
                  <a:cubicBezTo>
                    <a:pt x="799" y="97"/>
                    <a:pt x="904" y="81"/>
                    <a:pt x="1020" y="68"/>
                  </a:cubicBezTo>
                  <a:cubicBezTo>
                    <a:pt x="1322" y="94"/>
                    <a:pt x="1361" y="84"/>
                    <a:pt x="1815" y="77"/>
                  </a:cubicBezTo>
                  <a:cubicBezTo>
                    <a:pt x="2126" y="72"/>
                    <a:pt x="2748" y="60"/>
                    <a:pt x="2748" y="60"/>
                  </a:cubicBezTo>
                  <a:cubicBezTo>
                    <a:pt x="2799" y="52"/>
                    <a:pt x="2846" y="41"/>
                    <a:pt x="2897" y="34"/>
                  </a:cubicBezTo>
                  <a:cubicBezTo>
                    <a:pt x="2995" y="0"/>
                    <a:pt x="3042" y="23"/>
                    <a:pt x="3167" y="34"/>
                  </a:cubicBezTo>
                  <a:cubicBezTo>
                    <a:pt x="3434" y="95"/>
                    <a:pt x="3739" y="72"/>
                    <a:pt x="4005" y="77"/>
                  </a:cubicBezTo>
                  <a:cubicBezTo>
                    <a:pt x="4136" y="122"/>
                    <a:pt x="4335" y="103"/>
                    <a:pt x="4476" y="112"/>
                  </a:cubicBezTo>
                  <a:cubicBezTo>
                    <a:pt x="4730" y="164"/>
                    <a:pt x="4585" y="147"/>
                    <a:pt x="5052" y="156"/>
                  </a:cubicBezTo>
                  <a:cubicBezTo>
                    <a:pt x="5191" y="188"/>
                    <a:pt x="5383" y="178"/>
                    <a:pt x="5515" y="182"/>
                  </a:cubicBezTo>
                  <a:cubicBezTo>
                    <a:pt x="5609" y="201"/>
                    <a:pt x="5635" y="202"/>
                    <a:pt x="5759" y="208"/>
                  </a:cubicBezTo>
                  <a:cubicBezTo>
                    <a:pt x="5747" y="231"/>
                    <a:pt x="5744" y="261"/>
                    <a:pt x="5724" y="278"/>
                  </a:cubicBezTo>
                  <a:cubicBezTo>
                    <a:pt x="5691" y="305"/>
                    <a:pt x="5504" y="312"/>
                    <a:pt x="5497" y="313"/>
                  </a:cubicBezTo>
                  <a:cubicBezTo>
                    <a:pt x="5394" y="322"/>
                    <a:pt x="5295" y="360"/>
                    <a:pt x="5192" y="365"/>
                  </a:cubicBezTo>
                  <a:cubicBezTo>
                    <a:pt x="5093" y="370"/>
                    <a:pt x="4994" y="371"/>
                    <a:pt x="4895" y="374"/>
                  </a:cubicBezTo>
                  <a:cubicBezTo>
                    <a:pt x="4767" y="369"/>
                    <a:pt x="4668" y="359"/>
                    <a:pt x="4546" y="348"/>
                  </a:cubicBezTo>
                  <a:cubicBezTo>
                    <a:pt x="4469" y="332"/>
                    <a:pt x="4398" y="321"/>
                    <a:pt x="4319" y="313"/>
                  </a:cubicBezTo>
                  <a:cubicBezTo>
                    <a:pt x="4145" y="321"/>
                    <a:pt x="3984" y="349"/>
                    <a:pt x="3813" y="374"/>
                  </a:cubicBezTo>
                  <a:cubicBezTo>
                    <a:pt x="3619" y="368"/>
                    <a:pt x="3438" y="349"/>
                    <a:pt x="3246" y="339"/>
                  </a:cubicBezTo>
                  <a:cubicBezTo>
                    <a:pt x="3126" y="314"/>
                    <a:pt x="2992" y="318"/>
                    <a:pt x="2871" y="313"/>
                  </a:cubicBezTo>
                  <a:cubicBezTo>
                    <a:pt x="2720" y="327"/>
                    <a:pt x="2568" y="329"/>
                    <a:pt x="2417" y="339"/>
                  </a:cubicBezTo>
                  <a:cubicBezTo>
                    <a:pt x="2267" y="370"/>
                    <a:pt x="2086" y="360"/>
                    <a:pt x="1937" y="365"/>
                  </a:cubicBezTo>
                  <a:cubicBezTo>
                    <a:pt x="1900" y="368"/>
                    <a:pt x="1763" y="377"/>
                    <a:pt x="1719" y="383"/>
                  </a:cubicBezTo>
                  <a:cubicBezTo>
                    <a:pt x="1687" y="387"/>
                    <a:pt x="1623" y="400"/>
                    <a:pt x="1623" y="400"/>
                  </a:cubicBezTo>
                  <a:cubicBezTo>
                    <a:pt x="1568" y="389"/>
                    <a:pt x="1513" y="381"/>
                    <a:pt x="1457" y="374"/>
                  </a:cubicBezTo>
                  <a:cubicBezTo>
                    <a:pt x="1401" y="345"/>
                    <a:pt x="1354" y="339"/>
                    <a:pt x="1291" y="330"/>
                  </a:cubicBezTo>
                  <a:cubicBezTo>
                    <a:pt x="1189" y="315"/>
                    <a:pt x="1088" y="293"/>
                    <a:pt x="985" y="278"/>
                  </a:cubicBezTo>
                  <a:cubicBezTo>
                    <a:pt x="711" y="289"/>
                    <a:pt x="439" y="295"/>
                    <a:pt x="165" y="287"/>
                  </a:cubicBezTo>
                  <a:cubicBezTo>
                    <a:pt x="101" y="276"/>
                    <a:pt x="69" y="265"/>
                    <a:pt x="17" y="226"/>
                  </a:cubicBezTo>
                  <a:cubicBezTo>
                    <a:pt x="21" y="214"/>
                    <a:pt x="49" y="118"/>
                    <a:pt x="25" y="191"/>
                  </a:cubicBezTo>
                  <a:cubicBezTo>
                    <a:pt x="0" y="151"/>
                    <a:pt x="4" y="171"/>
                    <a:pt x="17" y="112"/>
                  </a:cubicBezTo>
                  <a:cubicBezTo>
                    <a:pt x="19" y="103"/>
                    <a:pt x="29" y="94"/>
                    <a:pt x="25" y="86"/>
                  </a:cubicBezTo>
                  <a:cubicBezTo>
                    <a:pt x="22" y="80"/>
                    <a:pt x="14" y="92"/>
                    <a:pt x="8" y="95"/>
                  </a:cubicBezTo>
                  <a:close/>
                </a:path>
              </a:pathLst>
            </a:custGeom>
            <a:gradFill rotWithShape="0">
              <a:gsLst>
                <a:gs pos="0">
                  <a:srgbClr val="ADE494"/>
                </a:gs>
                <a:gs pos="100000">
                  <a:srgbClr val="F5D36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682" name="Picture 2" descr="12m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4025"/>
            <a:ext cx="17938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12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45013"/>
            <a:ext cx="2011363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12m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3121025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609600" y="1589315"/>
            <a:ext cx="5690592" cy="19837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ndalus" pitchFamily="18" charset="-78"/>
              </a:rPr>
              <a:t>До скорой 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ndalus" pitchFamily="18" charset="-78"/>
              </a:rPr>
              <a:t>встречи!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cs typeface="Andalus" pitchFamily="18" charset="-78"/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2625810" y="609600"/>
            <a:ext cx="3581400" cy="457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7086600" y="381000"/>
            <a:ext cx="1752600" cy="198120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F90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696" name="Picture 16" descr="spintr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6324600"/>
            <a:ext cx="331787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2020" y="3351105"/>
            <a:ext cx="43599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Авторы ученики 5-6 класса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Куантаев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Даниял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Вицкий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Антон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6334780"/>
            <a:ext cx="59159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Тимергазина Л.А.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88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 autoUpdateAnimBg="0"/>
      <p:bldP spid="71694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684213" y="3573463"/>
            <a:ext cx="7631112" cy="647700"/>
            <a:chOff x="431" y="2251"/>
            <a:chExt cx="4807" cy="408"/>
          </a:xfrm>
        </p:grpSpPr>
        <p:sp>
          <p:nvSpPr>
            <p:cNvPr id="72708" name="Line 4"/>
            <p:cNvSpPr>
              <a:spLocks noChangeShapeType="1"/>
            </p:cNvSpPr>
            <p:nvPr/>
          </p:nvSpPr>
          <p:spPr bwMode="auto">
            <a:xfrm>
              <a:off x="657" y="2614"/>
              <a:ext cx="43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431" y="2251"/>
              <a:ext cx="3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latin typeface="Arial" pitchFamily="34" charset="0"/>
                </a:rPr>
                <a:t>О</a:t>
              </a:r>
            </a:p>
          </p:txBody>
        </p:sp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4876" y="2251"/>
              <a:ext cx="3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latin typeface="Arial" pitchFamily="34" charset="0"/>
                </a:rPr>
                <a:t>х</a:t>
              </a:r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657" y="2568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1042988" y="5013325"/>
            <a:ext cx="1223962" cy="215900"/>
            <a:chOff x="703" y="3178"/>
            <a:chExt cx="771" cy="136"/>
          </a:xfrm>
        </p:grpSpPr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703" y="3249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>
              <a:off x="703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1464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17" name="AutoShape 13"/>
          <p:cNvSpPr>
            <a:spLocks/>
          </p:cNvSpPr>
          <p:nvPr/>
        </p:nvSpPr>
        <p:spPr bwMode="auto">
          <a:xfrm rot="5400000">
            <a:off x="1435894" y="3323432"/>
            <a:ext cx="438150" cy="1223962"/>
          </a:xfrm>
          <a:prstGeom prst="leftBrace">
            <a:avLst>
              <a:gd name="adj1" fmla="val 232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1835150" y="3213100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397125" y="2636838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Arial" pitchFamily="34" charset="0"/>
              </a:rPr>
              <a:t>Единичный отрезок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051050" y="40767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827088" y="40767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0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043113" y="36036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А</a:t>
            </a:r>
          </a:p>
        </p:txBody>
      </p:sp>
      <p:grpSp>
        <p:nvGrpSpPr>
          <p:cNvPr id="72724" name="Group 20"/>
          <p:cNvGrpSpPr>
            <a:grpSpLocks/>
          </p:cNvGrpSpPr>
          <p:nvPr/>
        </p:nvGrpSpPr>
        <p:grpSpPr bwMode="auto">
          <a:xfrm>
            <a:off x="2268538" y="5013325"/>
            <a:ext cx="1223962" cy="215900"/>
            <a:chOff x="703" y="3178"/>
            <a:chExt cx="771" cy="136"/>
          </a:xfrm>
        </p:grpSpPr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703" y="3249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703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27" name="Line 23"/>
            <p:cNvSpPr>
              <a:spLocks noChangeShapeType="1"/>
            </p:cNvSpPr>
            <p:nvPr/>
          </p:nvSpPr>
          <p:spPr bwMode="auto">
            <a:xfrm>
              <a:off x="1464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276600" y="35734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В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3276600" y="41497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2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468688" y="5013325"/>
            <a:ext cx="1223962" cy="215900"/>
            <a:chOff x="703" y="3178"/>
            <a:chExt cx="771" cy="136"/>
          </a:xfrm>
        </p:grpSpPr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703" y="3249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703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>
              <a:off x="1464" y="31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4540250" y="35734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4579938" y="41497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332656"/>
            <a:ext cx="6714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Координатный луч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5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509 L 0.00417 -0.14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509 L 0.00417 -0.141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509 L 0.00417 -0.141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nimBg="1"/>
      <p:bldP spid="72719" grpId="0" animBg="1"/>
      <p:bldP spid="72720" grpId="0"/>
      <p:bldP spid="72721" grpId="0"/>
      <p:bldP spid="72722" grpId="0"/>
      <p:bldP spid="72723" grpId="0"/>
      <p:bldP spid="72728" grpId="0"/>
      <p:bldP spid="72729" grpId="0"/>
      <p:bldP spid="72734" grpId="0"/>
      <p:bldP spid="7273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Координатная прямая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911975" y="4329113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911975" y="4329113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2552700"/>
            <a:ext cx="8869363" cy="906463"/>
            <a:chOff x="0" y="2387"/>
            <a:chExt cx="5587" cy="571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45" y="2614"/>
              <a:ext cx="5528" cy="85"/>
              <a:chOff x="45" y="2614"/>
              <a:chExt cx="5528" cy="85"/>
            </a:xfrm>
          </p:grpSpPr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 flipV="1">
                <a:off x="45" y="2614"/>
                <a:ext cx="5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2880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1973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3787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4241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5148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4694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1519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1066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>
                <a:off x="612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Line 19"/>
              <p:cNvSpPr>
                <a:spLocks noChangeShapeType="1"/>
              </p:cNvSpPr>
              <p:nvPr/>
            </p:nvSpPr>
            <p:spPr bwMode="auto">
              <a:xfrm>
                <a:off x="158" y="2614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2767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0</a:t>
              </a:r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3220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1</a:t>
              </a: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4581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4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4127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3</a:t>
              </a: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3674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2</a:t>
              </a:r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5035" y="272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5</a:t>
              </a:r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2313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-1</a:t>
              </a:r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1859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-2</a:t>
              </a:r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1406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-3</a:t>
              </a: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952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-4</a:t>
              </a:r>
            </a:p>
          </p:txBody>
        </p: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499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-5</a:t>
              </a:r>
            </a:p>
          </p:txBody>
        </p:sp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0" y="2727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-6</a:t>
              </a: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2767" y="2387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О</a:t>
              </a: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5375" y="238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Х</a:t>
              </a:r>
            </a:p>
          </p:txBody>
        </p:sp>
      </p:grp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8621713" y="2525713"/>
            <a:ext cx="2174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8166100" y="24463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217488" y="2451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196850" y="1458913"/>
            <a:ext cx="7446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Точка  О на прямой АВ разбивает эту прямую</a:t>
            </a:r>
          </a:p>
          <a:p>
            <a:r>
              <a:rPr lang="ru-RU" dirty="0"/>
              <a:t>                                               на два дополнительных луча  ОА  и  ОВ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214313" y="2054225"/>
            <a:ext cx="30797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Точка  О  -  начало отсчета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328613" y="3998913"/>
            <a:ext cx="329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Выберем единичный отрезок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373063" y="4637088"/>
            <a:ext cx="695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Положение точки на каждом из лучей задается ее координатой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322263" y="5157788"/>
            <a:ext cx="658971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Точка  </a:t>
            </a:r>
            <a:r>
              <a:rPr lang="ru-RU" dirty="0">
                <a:solidFill>
                  <a:srgbClr val="002060"/>
                </a:solidFill>
              </a:rPr>
              <a:t>С(3)  </a:t>
            </a:r>
            <a:r>
              <a:rPr lang="ru-RU" dirty="0"/>
              <a:t>расположена на расстоянии  3  правее точки О 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327025" y="5743575"/>
            <a:ext cx="653573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Точка  </a:t>
            </a:r>
            <a:r>
              <a:rPr lang="ru-RU" dirty="0" smtClean="0">
                <a:solidFill>
                  <a:srgbClr val="002060"/>
                </a:solidFill>
              </a:rPr>
              <a:t>К(-</a:t>
            </a:r>
            <a:r>
              <a:rPr lang="ru-RU" dirty="0">
                <a:solidFill>
                  <a:srgbClr val="002060"/>
                </a:solidFill>
              </a:rPr>
              <a:t>3)  </a:t>
            </a:r>
            <a:r>
              <a:rPr lang="ru-RU" dirty="0"/>
              <a:t>расположена на расстоянии  3  левее точки О 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6426200" y="2474913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С(3)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4557713" y="3425825"/>
            <a:ext cx="0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6726238" y="3446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2400300" y="34020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558" name="Group 54"/>
          <p:cNvGrpSpPr>
            <a:grpSpLocks/>
          </p:cNvGrpSpPr>
          <p:nvPr/>
        </p:nvGrpSpPr>
        <p:grpSpPr bwMode="auto">
          <a:xfrm>
            <a:off x="2395538" y="3886200"/>
            <a:ext cx="2147887" cy="42863"/>
            <a:chOff x="4224" y="3986"/>
            <a:chExt cx="905" cy="0"/>
          </a:xfrm>
        </p:grpSpPr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4242" y="3986"/>
              <a:ext cx="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 flipH="1">
              <a:off x="4224" y="398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4562475" y="3876675"/>
            <a:ext cx="2170113" cy="57150"/>
            <a:chOff x="4224" y="3986"/>
            <a:chExt cx="905" cy="0"/>
          </a:xfrm>
        </p:grpSpPr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4242" y="3986"/>
              <a:ext cx="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 flipH="1">
              <a:off x="4224" y="398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3394075" y="3586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5516563" y="3587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2119313" y="2522538"/>
            <a:ext cx="678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К(-</a:t>
            </a:r>
            <a:r>
              <a:rPr lang="ru-RU" dirty="0">
                <a:solidFill>
                  <a:srgbClr val="002060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31717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75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/>
      <p:bldP spid="21547" grpId="0" animBg="1"/>
      <p:bldP spid="21548" grpId="0"/>
      <p:bldP spid="21549" grpId="0"/>
      <p:bldP spid="21550" grpId="0" animBg="1"/>
      <p:bldP spid="21551" grpId="0" animBg="1"/>
      <p:bldP spid="21552" grpId="0"/>
      <p:bldP spid="21553" grpId="0" animBg="1"/>
      <p:bldP spid="21554" grpId="0" animBg="1"/>
      <p:bldP spid="21555" grpId="0" animBg="1"/>
      <p:bldP spid="21562" grpId="0"/>
      <p:bldP spid="21563" grpId="0"/>
      <p:bldP spid="21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2965450" y="3581400"/>
            <a:ext cx="4095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3400" b="1" i="1">
              <a:solidFill>
                <a:srgbClr val="404040"/>
              </a:solidFill>
              <a:latin typeface="Palatino Linotype" pitchFamily="18" charset="0"/>
            </a:endParaRPr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2982913" y="4221163"/>
            <a:ext cx="5095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/>
              <a:t>A</a:t>
            </a:r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7251700" y="4227513"/>
            <a:ext cx="633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/>
              <a:t>M</a:t>
            </a:r>
          </a:p>
        </p:txBody>
      </p: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6156325" y="4227513"/>
            <a:ext cx="49053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 i="1"/>
              <a:t>C</a:t>
            </a: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5105400" y="4227513"/>
            <a:ext cx="546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/>
              <a:t>N</a:t>
            </a:r>
          </a:p>
        </p:txBody>
      </p:sp>
      <p:sp>
        <p:nvSpPr>
          <p:cNvPr id="75810" name="Freeform 34"/>
          <p:cNvSpPr>
            <a:spLocks/>
          </p:cNvSpPr>
          <p:nvPr/>
        </p:nvSpPr>
        <p:spPr bwMode="auto">
          <a:xfrm>
            <a:off x="2009775" y="5813425"/>
            <a:ext cx="0" cy="9525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0 w 1"/>
              <a:gd name="T5" fmla="*/ 0 h 9"/>
              <a:gd name="T6" fmla="*/ 0 w 1"/>
              <a:gd name="T7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203200">
            <a:solidFill>
              <a:srgbClr val="F000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816" name="Group 40"/>
          <p:cNvGrpSpPr>
            <a:grpSpLocks/>
          </p:cNvGrpSpPr>
          <p:nvPr/>
        </p:nvGrpSpPr>
        <p:grpSpPr bwMode="auto">
          <a:xfrm>
            <a:off x="755650" y="4076700"/>
            <a:ext cx="7096125" cy="1830388"/>
            <a:chOff x="610" y="2232"/>
            <a:chExt cx="4470" cy="1153"/>
          </a:xfrm>
        </p:grpSpPr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>
              <a:off x="748" y="2736"/>
              <a:ext cx="648" cy="0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1396" y="2736"/>
              <a:ext cx="648" cy="0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>
              <a:off x="4140" y="2752"/>
              <a:ext cx="648" cy="0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>
              <a:off x="3452" y="2744"/>
              <a:ext cx="648" cy="0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21" name="Line 45"/>
            <p:cNvSpPr>
              <a:spLocks noChangeShapeType="1"/>
            </p:cNvSpPr>
            <p:nvPr/>
          </p:nvSpPr>
          <p:spPr bwMode="auto">
            <a:xfrm>
              <a:off x="2748" y="2728"/>
              <a:ext cx="680" cy="8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22" name="Line 46"/>
            <p:cNvSpPr>
              <a:spLocks noChangeShapeType="1"/>
            </p:cNvSpPr>
            <p:nvPr/>
          </p:nvSpPr>
          <p:spPr bwMode="auto">
            <a:xfrm>
              <a:off x="2068" y="2736"/>
              <a:ext cx="648" cy="0"/>
            </a:xfrm>
            <a:prstGeom prst="line">
              <a:avLst/>
            </a:prstGeom>
            <a:noFill/>
            <a:ln w="152400">
              <a:solidFill>
                <a:srgbClr val="F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23" name="Text Box 47"/>
            <p:cNvSpPr txBox="1">
              <a:spLocks noChangeArrowheads="1"/>
            </p:cNvSpPr>
            <p:nvPr/>
          </p:nvSpPr>
          <p:spPr bwMode="auto">
            <a:xfrm>
              <a:off x="610" y="2278"/>
              <a:ext cx="5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4200" b="1" i="1">
                  <a:latin typeface="Palatino Linotype" pitchFamily="18" charset="0"/>
                </a:rPr>
                <a:t>О</a:t>
              </a:r>
            </a:p>
          </p:txBody>
        </p:sp>
        <p:sp>
          <p:nvSpPr>
            <p:cNvPr id="75824" name="Text Box 48"/>
            <p:cNvSpPr txBox="1">
              <a:spLocks noChangeArrowheads="1"/>
            </p:cNvSpPr>
            <p:nvPr/>
          </p:nvSpPr>
          <p:spPr bwMode="auto">
            <a:xfrm>
              <a:off x="1335" y="2251"/>
              <a:ext cx="5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endParaRPr lang="ru-RU" sz="4200" b="1" i="1">
                <a:latin typeface="Palatino Linotype" pitchFamily="18" charset="0"/>
              </a:endParaRPr>
            </a:p>
          </p:txBody>
        </p:sp>
        <p:sp>
          <p:nvSpPr>
            <p:cNvPr id="75825" name="Text Box 49"/>
            <p:cNvSpPr txBox="1">
              <a:spLocks noChangeArrowheads="1"/>
            </p:cNvSpPr>
            <p:nvPr/>
          </p:nvSpPr>
          <p:spPr bwMode="auto">
            <a:xfrm>
              <a:off x="1970" y="2232"/>
              <a:ext cx="5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endParaRPr lang="ru-RU" sz="4200" b="1" i="1">
                <a:latin typeface="Palatino Linotype" pitchFamily="18" charset="0"/>
              </a:endParaRPr>
            </a:p>
          </p:txBody>
        </p:sp>
        <p:sp>
          <p:nvSpPr>
            <p:cNvPr id="75826" name="Text Box 50"/>
            <p:cNvSpPr txBox="1">
              <a:spLocks noChangeArrowheads="1"/>
            </p:cNvSpPr>
            <p:nvPr/>
          </p:nvSpPr>
          <p:spPr bwMode="auto">
            <a:xfrm>
              <a:off x="1344" y="2833"/>
              <a:ext cx="376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75827" name="Text Box 51"/>
            <p:cNvSpPr txBox="1">
              <a:spLocks noChangeArrowheads="1"/>
            </p:cNvSpPr>
            <p:nvPr/>
          </p:nvSpPr>
          <p:spPr bwMode="auto">
            <a:xfrm>
              <a:off x="2032" y="2833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2</a:t>
              </a:r>
            </a:p>
          </p:txBody>
        </p:sp>
        <p:sp>
          <p:nvSpPr>
            <p:cNvPr id="75828" name="Text Box 52"/>
            <p:cNvSpPr txBox="1">
              <a:spLocks noChangeArrowheads="1"/>
            </p:cNvSpPr>
            <p:nvPr/>
          </p:nvSpPr>
          <p:spPr bwMode="auto">
            <a:xfrm>
              <a:off x="612" y="2835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0</a:t>
              </a:r>
            </a:p>
          </p:txBody>
        </p:sp>
        <p:sp>
          <p:nvSpPr>
            <p:cNvPr id="75829" name="Text Box 53"/>
            <p:cNvSpPr txBox="1">
              <a:spLocks noChangeArrowheads="1"/>
            </p:cNvSpPr>
            <p:nvPr/>
          </p:nvSpPr>
          <p:spPr bwMode="auto">
            <a:xfrm>
              <a:off x="2696" y="2817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75830" name="Text Box 54"/>
            <p:cNvSpPr txBox="1">
              <a:spLocks noChangeArrowheads="1"/>
            </p:cNvSpPr>
            <p:nvPr/>
          </p:nvSpPr>
          <p:spPr bwMode="auto">
            <a:xfrm>
              <a:off x="3392" y="2825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75831" name="Text Box 55"/>
            <p:cNvSpPr txBox="1">
              <a:spLocks noChangeArrowheads="1"/>
            </p:cNvSpPr>
            <p:nvPr/>
          </p:nvSpPr>
          <p:spPr bwMode="auto">
            <a:xfrm>
              <a:off x="4104" y="2841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75832" name="Text Box 56"/>
            <p:cNvSpPr txBox="1">
              <a:spLocks noChangeArrowheads="1"/>
            </p:cNvSpPr>
            <p:nvPr/>
          </p:nvSpPr>
          <p:spPr bwMode="auto">
            <a:xfrm>
              <a:off x="4760" y="2833"/>
              <a:ext cx="32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2400">
                  <a:solidFill>
                    <a:srgbClr val="F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ru-RU" sz="3800" b="1" i="1">
                  <a:latin typeface="Palatino Linotype" pitchFamily="18" charset="0"/>
                </a:rPr>
                <a:t>6</a:t>
              </a:r>
            </a:p>
          </p:txBody>
        </p:sp>
      </p:grpSp>
      <p:sp>
        <p:nvSpPr>
          <p:cNvPr id="75833" name="Line 57"/>
          <p:cNvSpPr>
            <a:spLocks noChangeShapeType="1"/>
          </p:cNvSpPr>
          <p:nvPr/>
        </p:nvSpPr>
        <p:spPr bwMode="auto">
          <a:xfrm>
            <a:off x="900113" y="4868863"/>
            <a:ext cx="7594600" cy="3810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25901" y="2935069"/>
            <a:ext cx="1082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А(2)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5689" y="2650590"/>
            <a:ext cx="1082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С(5)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6151" y="3068960"/>
            <a:ext cx="1082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N(4)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0953" y="3581400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M(6)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3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83671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Прямоугольной системой координат на плоскости называется 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6650" y="1314641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...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4" name="TextBox 3 определение"/>
          <p:cNvSpPr txBox="1"/>
          <p:nvPr/>
        </p:nvSpPr>
        <p:spPr>
          <a:xfrm>
            <a:off x="395537" y="1375321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           две взаимно перпендикулярные прямые с выбранным на них началом отсчета, единичным отрезком и положительным направлением по каждой оси. </a:t>
            </a:r>
            <a:endParaRPr lang="ru-RU" sz="3200" dirty="0"/>
          </a:p>
        </p:txBody>
      </p:sp>
      <p:grpSp>
        <p:nvGrpSpPr>
          <p:cNvPr id="16" name="ПСК координатная плоскость"/>
          <p:cNvGrpSpPr/>
          <p:nvPr/>
        </p:nvGrpSpPr>
        <p:grpSpPr>
          <a:xfrm>
            <a:off x="-5636" y="-90358"/>
            <a:ext cx="9128383" cy="6934354"/>
            <a:chOff x="-5636" y="-90358"/>
            <a:chExt cx="9128383" cy="69343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5636" y="-1247"/>
              <a:ext cx="9128383" cy="6845243"/>
              <a:chOff x="0" y="6378"/>
              <a:chExt cx="9128383" cy="6845243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16" y="6378"/>
                <a:ext cx="9112767" cy="684524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693394" y="334848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x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4557367" y="122175"/>
                <a:ext cx="0" cy="6413068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>
                <a:endCxn id="6" idx="3"/>
              </p:cNvCxnSpPr>
              <p:nvPr/>
            </p:nvCxnSpPr>
            <p:spPr>
              <a:xfrm>
                <a:off x="0" y="3421059"/>
                <a:ext cx="9128383" cy="7941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154466" y="3348281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0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74812" y="3429000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499992" y="3088008"/>
                <a:ext cx="1440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4874546" y="3354611"/>
                <a:ext cx="0" cy="14401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572000" y="2721746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644008" y="-9035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y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18" name="ось Ох"/>
          <p:cNvCxnSpPr/>
          <p:nvPr/>
        </p:nvCxnSpPr>
        <p:spPr>
          <a:xfrm>
            <a:off x="7246" y="3429000"/>
            <a:ext cx="9128383" cy="7941"/>
          </a:xfrm>
          <a:prstGeom prst="straightConnector1">
            <a:avLst/>
          </a:prstGeom>
          <a:ln w="1270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носка ось Ох"/>
          <p:cNvSpPr/>
          <p:nvPr/>
        </p:nvSpPr>
        <p:spPr>
          <a:xfrm>
            <a:off x="7192313" y="1922694"/>
            <a:ext cx="1690370" cy="906548"/>
          </a:xfrm>
          <a:prstGeom prst="borderCallout1">
            <a:avLst>
              <a:gd name="adj1" fmla="val 98455"/>
              <a:gd name="adj2" fmla="val 8"/>
              <a:gd name="adj3" fmla="val 166355"/>
              <a:gd name="adj4" fmla="val -3520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Ось абсцисс</a:t>
            </a:r>
            <a:endParaRPr lang="ru-RU" sz="3200" dirty="0"/>
          </a:p>
        </p:txBody>
      </p:sp>
      <p:cxnSp>
        <p:nvCxnSpPr>
          <p:cNvPr id="21" name="ось Оу"/>
          <p:cNvCxnSpPr/>
          <p:nvPr/>
        </p:nvCxnSpPr>
        <p:spPr>
          <a:xfrm flipV="1">
            <a:off x="4564613" y="127037"/>
            <a:ext cx="0" cy="6413068"/>
          </a:xfrm>
          <a:prstGeom prst="straightConnector1">
            <a:avLst/>
          </a:prstGeom>
          <a:ln w="1270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Выноска ось Оу"/>
          <p:cNvSpPr/>
          <p:nvPr/>
        </p:nvSpPr>
        <p:spPr>
          <a:xfrm>
            <a:off x="5233824" y="408118"/>
            <a:ext cx="1929911" cy="906548"/>
          </a:xfrm>
          <a:prstGeom prst="borderCallout1">
            <a:avLst>
              <a:gd name="adj1" fmla="val 98455"/>
              <a:gd name="adj2" fmla="val 8"/>
              <a:gd name="adj3" fmla="val 166355"/>
              <a:gd name="adj4" fmla="val -3520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Ось ординат</a:t>
            </a:r>
            <a:endParaRPr lang="ru-RU" sz="3200" dirty="0"/>
          </a:p>
        </p:txBody>
      </p:sp>
      <p:sp>
        <p:nvSpPr>
          <p:cNvPr id="25" name="Начало отсчета"/>
          <p:cNvSpPr/>
          <p:nvPr/>
        </p:nvSpPr>
        <p:spPr>
          <a:xfrm>
            <a:off x="4499017" y="3368899"/>
            <a:ext cx="100023" cy="1000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начало координат"/>
          <p:cNvSpPr/>
          <p:nvPr/>
        </p:nvSpPr>
        <p:spPr>
          <a:xfrm>
            <a:off x="5954894" y="1352461"/>
            <a:ext cx="2279187" cy="906548"/>
          </a:xfrm>
          <a:prstGeom prst="borderCallout1">
            <a:avLst>
              <a:gd name="adj1" fmla="val 98455"/>
              <a:gd name="adj2" fmla="val 8"/>
              <a:gd name="adj3" fmla="val 224353"/>
              <a:gd name="adj4" fmla="val -6028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Начало координат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635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FFCB9-4243-4B42-B374-4E9C5BCD6BF6}" type="datetime1">
              <a:rPr lang="ru-RU" smtClean="0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B08D-C99A-4FE7-9E55-12C5346FB4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4" name="ПСК координатная плоскость"/>
          <p:cNvGrpSpPr/>
          <p:nvPr/>
        </p:nvGrpSpPr>
        <p:grpSpPr>
          <a:xfrm>
            <a:off x="9980" y="-90358"/>
            <a:ext cx="9128383" cy="6934354"/>
            <a:chOff x="-5636" y="-90358"/>
            <a:chExt cx="9128383" cy="69343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5636" y="-1247"/>
              <a:ext cx="9128383" cy="6845243"/>
              <a:chOff x="0" y="6378"/>
              <a:chExt cx="9128383" cy="6845243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16" y="6378"/>
                <a:ext cx="9112767" cy="684524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693394" y="334848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x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4557367" y="122175"/>
                <a:ext cx="0" cy="6413068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>
                <a:endCxn id="7" idx="3"/>
              </p:cNvCxnSpPr>
              <p:nvPr/>
            </p:nvCxnSpPr>
            <p:spPr>
              <a:xfrm>
                <a:off x="0" y="3421059"/>
                <a:ext cx="9128383" cy="7941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154466" y="3348281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0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74812" y="3429000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499992" y="3088008"/>
                <a:ext cx="1440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4874546" y="3354611"/>
                <a:ext cx="0" cy="14401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572000" y="2721746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44008" y="-9035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y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699506" y="1124744"/>
            <a:ext cx="2248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599" y="1277143"/>
            <a:ext cx="2248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365104"/>
            <a:ext cx="2248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7426" y="4221088"/>
            <a:ext cx="2248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40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-90358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  <a:cs typeface="+mn-cs"/>
              </a:rPr>
              <a:t>y</a:t>
            </a:r>
            <a:endParaRPr lang="ru-RU" sz="32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246" y="11240"/>
            <a:ext cx="9128383" cy="6845243"/>
            <a:chOff x="0" y="6378"/>
            <a:chExt cx="9128383" cy="68452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93394" y="334848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x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557367" y="122175"/>
              <a:ext cx="0" cy="641306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2" idx="3"/>
            </p:cNvCxnSpPr>
            <p:nvPr/>
          </p:nvCxnSpPr>
          <p:spPr>
            <a:xfrm>
              <a:off x="0" y="3421059"/>
              <a:ext cx="9128383" cy="794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4466" y="3348281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4812" y="34290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08800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74546" y="3354611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2721746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16" name="точка на коорд плоскости"/>
          <p:cNvSpPr/>
          <p:nvPr/>
        </p:nvSpPr>
        <p:spPr>
          <a:xfrm>
            <a:off x="2104676" y="2017418"/>
            <a:ext cx="100023" cy="1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оординаты точки М"/>
          <p:cNvSpPr txBox="1"/>
          <p:nvPr/>
        </p:nvSpPr>
        <p:spPr>
          <a:xfrm>
            <a:off x="1515955" y="1412776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М(</a:t>
            </a:r>
            <a:r>
              <a:rPr lang="ru-RU" sz="3200" dirty="0" err="1" smtClean="0"/>
              <a:t>х;у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23" name="Выноска ордината"/>
          <p:cNvSpPr/>
          <p:nvPr/>
        </p:nvSpPr>
        <p:spPr>
          <a:xfrm>
            <a:off x="2640922" y="202029"/>
            <a:ext cx="2095324" cy="906548"/>
          </a:xfrm>
          <a:prstGeom prst="borderCallout1">
            <a:avLst>
              <a:gd name="adj1" fmla="val 100977"/>
              <a:gd name="adj2" fmla="val 48012"/>
              <a:gd name="adj3" fmla="val 166355"/>
              <a:gd name="adj4" fmla="val -247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ордината</a:t>
            </a:r>
            <a:endParaRPr lang="ru-RU" sz="3200" dirty="0"/>
          </a:p>
        </p:txBody>
      </p:sp>
      <p:sp>
        <p:nvSpPr>
          <p:cNvPr id="25" name="Выноска абсцисса"/>
          <p:cNvSpPr/>
          <p:nvPr/>
        </p:nvSpPr>
        <p:spPr>
          <a:xfrm>
            <a:off x="207245" y="202029"/>
            <a:ext cx="1897431" cy="906548"/>
          </a:xfrm>
          <a:prstGeom prst="borderCallout1">
            <a:avLst>
              <a:gd name="adj1" fmla="val 98455"/>
              <a:gd name="adj2" fmla="val 51398"/>
              <a:gd name="adj3" fmla="val 158790"/>
              <a:gd name="adj4" fmla="val 9732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абсцисса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424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FFCB9-4243-4B42-B374-4E9C5BCD6BF6}" type="datetime1">
              <a:rPr lang="ru-RU" smtClean="0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B08D-C99A-4FE7-9E55-12C5346FB4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246" y="11240"/>
            <a:ext cx="9128383" cy="6845243"/>
            <a:chOff x="0" y="6378"/>
            <a:chExt cx="9128383" cy="684524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93394" y="334848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x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557367" y="122175"/>
              <a:ext cx="0" cy="641306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5" idx="3"/>
            </p:cNvCxnSpPr>
            <p:nvPr/>
          </p:nvCxnSpPr>
          <p:spPr>
            <a:xfrm>
              <a:off x="0" y="3421059"/>
              <a:ext cx="9128383" cy="794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4466" y="3348281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4812" y="34290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08800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74546" y="3354611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2721746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614156" y="1340768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(+;+)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6194" y="1382507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(-;+)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8780" y="4437112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(-;-)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3118" y="4437112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(+;-)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79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математика - 1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По вертикали и горизонтали'">
  <a:themeElements>
    <a:clrScheme name="Шаблон оформления 'По вертикали и горизонтали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По вертикали и горизонтали'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По вертикали и горизонтали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По вертикали и горизонтали'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- 11!</Template>
  <TotalTime>1200</TotalTime>
  <Words>479</Words>
  <Application>Microsoft Office PowerPoint</Application>
  <PresentationFormat>Экран (4:3)</PresentationFormat>
  <Paragraphs>178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математика - 11!</vt:lpstr>
      <vt:lpstr>Шаблон оформления 'По вертикали и горизонтали'</vt:lpstr>
      <vt:lpstr>КООРДИНАТЫ</vt:lpstr>
      <vt:lpstr>Термин «координат»</vt:lpstr>
      <vt:lpstr>Презентация PowerPoint</vt:lpstr>
      <vt:lpstr>Координатная прямая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Координаты в жизни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Созвездия</vt:lpstr>
      <vt:lpstr>Презентация PowerPoint</vt:lpstr>
      <vt:lpstr>Презентация PowerPoint</vt:lpstr>
      <vt:lpstr>Цефей</vt:lpstr>
      <vt:lpstr>Созвездие «Цефея»</vt:lpstr>
      <vt:lpstr>Созвездие «Кассиопеи»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КООРДИНАТЫ</dc:title>
  <dc:creator>Пользователь</dc:creator>
  <dc:description>http://aida.ucoz.ru</dc:description>
  <cp:lastModifiedBy>Пользователь</cp:lastModifiedBy>
  <cp:revision>16</cp:revision>
  <dcterms:created xsi:type="dcterms:W3CDTF">2014-02-24T09:28:18Z</dcterms:created>
  <dcterms:modified xsi:type="dcterms:W3CDTF">2014-02-28T11:45:57Z</dcterms:modified>
</cp:coreProperties>
</file>