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57" r:id="rId4"/>
    <p:sldId id="258" r:id="rId5"/>
    <p:sldId id="259" r:id="rId6"/>
    <p:sldId id="260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69" r:id="rId16"/>
    <p:sldId id="272" r:id="rId17"/>
    <p:sldId id="273" r:id="rId18"/>
    <p:sldId id="271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4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04.12.2013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04.12.2013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2030" y="332656"/>
            <a:ext cx="8229600" cy="1728192"/>
          </a:xfrm>
        </p:spPr>
        <p:txBody>
          <a:bodyPr>
            <a:normAutofit/>
          </a:bodyPr>
          <a:lstStyle/>
          <a:p>
            <a:r>
              <a:rPr lang="kk-KZ" sz="3200" dirty="0" smtClean="0">
                <a:solidFill>
                  <a:srgbClr val="002060"/>
                </a:solidFill>
                <a:latin typeface="+mn-lt"/>
              </a:rPr>
              <a:t>Желтоқсанның бесі</a:t>
            </a:r>
            <a:br>
              <a:rPr lang="kk-KZ" sz="3200" dirty="0" smtClean="0">
                <a:solidFill>
                  <a:srgbClr val="002060"/>
                </a:solidFill>
                <a:latin typeface="+mn-lt"/>
              </a:rPr>
            </a:br>
            <a:r>
              <a:rPr lang="kk-KZ" sz="3200" dirty="0" smtClean="0">
                <a:solidFill>
                  <a:srgbClr val="002060"/>
                </a:solidFill>
                <a:latin typeface="+mn-lt"/>
              </a:rPr>
              <a:t>сынып жұмысы</a:t>
            </a:r>
            <a:br>
              <a:rPr lang="kk-KZ" sz="3200" dirty="0" smtClean="0">
                <a:solidFill>
                  <a:srgbClr val="002060"/>
                </a:solidFill>
                <a:latin typeface="+mn-lt"/>
              </a:rPr>
            </a:br>
            <a:r>
              <a:rPr lang="kk-KZ" sz="3200" dirty="0" smtClean="0">
                <a:solidFill>
                  <a:srgbClr val="002060"/>
                </a:solidFill>
                <a:latin typeface="+mn-lt"/>
              </a:rPr>
              <a:t>қазақстанның өндіріс орындары</a:t>
            </a:r>
            <a:endParaRPr lang="ru-RU" sz="3200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Кондитер фабрикасы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156176" y="2507786"/>
            <a:ext cx="2987824" cy="2289366"/>
          </a:xfrm>
        </p:spPr>
        <p:txBody>
          <a:bodyPr>
            <a:normAutofit/>
          </a:bodyPr>
          <a:lstStyle/>
          <a:p>
            <a:r>
              <a:rPr lang="kk-KZ" sz="4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Онда не шығарады?</a:t>
            </a:r>
            <a:endParaRPr lang="ru-RU" sz="40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Көлік зауыты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580112" y="2507786"/>
            <a:ext cx="3106688" cy="1509712"/>
          </a:xfrm>
        </p:spPr>
        <p:txBody>
          <a:bodyPr>
            <a:normAutofit/>
          </a:bodyPr>
          <a:lstStyle/>
          <a:p>
            <a:r>
              <a:rPr lang="kk-KZ" sz="4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Онда не шығарады?</a:t>
            </a:r>
            <a:endParaRPr lang="ru-RU" sz="40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609600"/>
            <a:ext cx="7787208" cy="587152"/>
          </a:xfrm>
        </p:spPr>
        <p:txBody>
          <a:bodyPr/>
          <a:lstStyle/>
          <a:p>
            <a:pPr algn="ctr"/>
            <a:r>
              <a:rPr lang="kk-KZ" dirty="0" smtClean="0">
                <a:solidFill>
                  <a:srgbClr val="C00000"/>
                </a:solidFill>
              </a:rPr>
              <a:t>78 – бет, 2 тапсырма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3568" y="1340768"/>
            <a:ext cx="8003232" cy="4752528"/>
          </a:xfrm>
        </p:spPr>
        <p:txBody>
          <a:bodyPr>
            <a:normAutofit fontScale="92500"/>
          </a:bodyPr>
          <a:lstStyle/>
          <a:p>
            <a:pPr algn="just"/>
            <a:r>
              <a:rPr lang="kk-KZ" dirty="0" smtClean="0"/>
              <a:t>	</a:t>
            </a:r>
            <a:r>
              <a:rPr lang="kk-KZ" sz="3200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Қазақстан - кен </a:t>
            </a:r>
            <a:r>
              <a:rPr lang="kk-KZ" sz="3200" i="1" u="sng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байлықтары</a:t>
            </a:r>
            <a:r>
              <a:rPr lang="kk-KZ" sz="3200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мен олардың әр алуандығы жағынан Жер шарындағы бай аймақтардың </a:t>
            </a:r>
            <a:r>
              <a:rPr lang="kk-KZ" sz="3200" i="1" u="sng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бірі</a:t>
            </a:r>
            <a:r>
              <a:rPr lang="kk-KZ" sz="3200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Еліміздегі кен байлықтары маңыздылығы жағынан үш топқа бөлінеді. Бірінші топқа мұнай, газ, көмір, уран, хромит кен </a:t>
            </a:r>
            <a:r>
              <a:rPr lang="kk-KZ" sz="3200" i="1" u="sng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орындары</a:t>
            </a:r>
            <a:r>
              <a:rPr lang="kk-KZ" sz="3200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жатады. Екінші топты темір, марганец, мыс, қорғасын, мырыш, алюминий және алтын кен орындары құрайды. Үшінші топқа қалайы, күміс, фосфор кен орындары кіреді. </a:t>
            </a:r>
            <a:endParaRPr lang="ru-RU" sz="3200" dirty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659160"/>
          </a:xfrm>
        </p:spPr>
        <p:txBody>
          <a:bodyPr/>
          <a:lstStyle/>
          <a:p>
            <a:pPr algn="ctr"/>
            <a:r>
              <a:rPr lang="kk-KZ" dirty="0" smtClean="0"/>
              <a:t>Жаңа сөздер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71600" y="1772816"/>
            <a:ext cx="7715200" cy="4824536"/>
          </a:xfrm>
        </p:spPr>
        <p:txBody>
          <a:bodyPr>
            <a:normAutofit/>
          </a:bodyPr>
          <a:lstStyle/>
          <a:p>
            <a:pPr algn="ctr"/>
            <a:r>
              <a:rPr lang="kk-KZ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темір-железо</a:t>
            </a:r>
          </a:p>
          <a:p>
            <a:pPr algn="ctr"/>
            <a:r>
              <a:rPr lang="kk-KZ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мыс-медь</a:t>
            </a:r>
          </a:p>
          <a:p>
            <a:pPr algn="ctr"/>
            <a:r>
              <a:rPr lang="kk-KZ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қорғасын-свинец</a:t>
            </a:r>
          </a:p>
          <a:p>
            <a:pPr algn="ctr"/>
            <a:r>
              <a:rPr lang="kk-KZ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мырыш- фосфор</a:t>
            </a:r>
          </a:p>
          <a:p>
            <a:pPr algn="ctr"/>
            <a:r>
              <a:rPr lang="kk-KZ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қалайы-бронза</a:t>
            </a:r>
          </a:p>
          <a:p>
            <a:pPr algn="ctr"/>
            <a:r>
              <a:rPr lang="kk-KZ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күміс-серебро</a:t>
            </a:r>
          </a:p>
          <a:p>
            <a:pPr algn="ctr"/>
            <a:r>
              <a:rPr lang="kk-KZ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кен орындары-полезные ископаемые</a:t>
            </a:r>
          </a:p>
          <a:p>
            <a:pPr algn="ctr"/>
            <a:r>
              <a:rPr lang="kk-KZ" sz="3200" b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өндіріс-промышленность </a:t>
            </a:r>
            <a:endParaRPr lang="ru-RU" sz="32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34682"/>
          </a:xfrm>
        </p:spPr>
        <p:txBody>
          <a:bodyPr>
            <a:normAutofit fontScale="90000"/>
          </a:bodyPr>
          <a:lstStyle/>
          <a:p>
            <a:pPr algn="l" eaLnBrk="1" hangingPunct="1">
              <a:defRPr/>
            </a:pPr>
            <a:r>
              <a:rPr lang="kk-KZ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Тест тапсырмалары</a:t>
            </a:r>
            <a:br>
              <a:rPr lang="kk-KZ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1.Алматы қандай қала?</a:t>
            </a:r>
            <a:b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А)жаман    </a:t>
            </a:r>
            <a:b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В)әдемі    </a:t>
            </a:r>
            <a:b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С)шағын</a:t>
            </a:r>
            <a:b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2.Көптік жалғауын тап.</a:t>
            </a:r>
            <a:b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А)-лар,-лер        В)-мыз         С)-ның</a:t>
            </a:r>
            <a:b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3.Қазақ тілінде неше септік бар?</a:t>
            </a:r>
            <a:b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А)5     В)6       С)7</a:t>
            </a:r>
            <a:b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4.Барыс септігі қандай сұраққа жауап береді?</a:t>
            </a:r>
            <a:b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А)кімнің?      </a:t>
            </a:r>
            <a:b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В)кімге?        </a:t>
            </a:r>
            <a:b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С)кімнен?</a:t>
            </a:r>
            <a:b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5.Алматы қаласында қандай тау бар?</a:t>
            </a:r>
            <a:b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А)Алатау    </a:t>
            </a:r>
            <a:b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В)Гималай      </a:t>
            </a:r>
            <a:b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С)Қаратау</a:t>
            </a:r>
            <a:r>
              <a:rPr lang="kk-KZ" sz="2400" dirty="0" smtClean="0"/>
              <a:t/>
            </a:r>
            <a:br>
              <a:rPr lang="kk-KZ" sz="2400" dirty="0" smtClean="0"/>
            </a:br>
            <a:r>
              <a:rPr lang="kk-KZ" sz="2200" dirty="0" smtClean="0"/>
              <a:t/>
            </a:r>
            <a:br>
              <a:rPr lang="kk-KZ" sz="2200" dirty="0" smtClean="0"/>
            </a:br>
            <a:endParaRPr lang="ru-RU" sz="2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 txBox="1">
            <a:spLocks/>
          </p:cNvSpPr>
          <p:nvPr/>
        </p:nvSpPr>
        <p:spPr>
          <a:xfrm>
            <a:off x="457200" y="274638"/>
            <a:ext cx="8229600" cy="6583362"/>
          </a:xfrm>
          <a:prstGeom prst="rect">
            <a:avLst/>
          </a:prstGeom>
        </p:spPr>
        <p:txBody>
          <a:bodyPr vert="horz" bIns="0" anchor="b">
            <a:normAutofit fontScale="25000" lnSpcReduction="20000"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2000" b="1" i="0" u="none" strike="noStrike" kern="1200" cap="none" spc="0" normalizeH="0" baseline="0" noProof="0" dirty="0" smtClean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kk-KZ" sz="2000" b="1" i="0" u="none" strike="noStrike" kern="1200" cap="none" spc="0" normalizeH="0" baseline="0" noProof="0" dirty="0" smtClean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kk-KZ" sz="2000" b="1" i="0" u="none" strike="noStrike" kern="1200" cap="none" spc="0" normalizeH="0" baseline="0" noProof="0" dirty="0" smtClean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kk-KZ" sz="2000" b="1" i="0" u="none" strike="noStrike" kern="1200" cap="none" spc="0" normalizeH="0" baseline="0" noProof="0" dirty="0" smtClean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kk-KZ" sz="2000" b="1" i="0" u="none" strike="noStrike" kern="1200" cap="none" spc="0" normalizeH="0" baseline="0" noProof="0" dirty="0" smtClean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kk-KZ" sz="2000" b="1" i="0" u="none" strike="noStrike" kern="1200" cap="none" spc="0" normalizeH="0" baseline="0" noProof="0" dirty="0" smtClean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kk-KZ" sz="2000" b="1" i="0" u="none" strike="noStrike" kern="1200" cap="none" spc="0" normalizeH="0" baseline="0" noProof="0" dirty="0" smtClean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kk-KZ" sz="2000" b="1" i="0" u="none" strike="noStrike" kern="1200" cap="none" spc="0" normalizeH="0" baseline="0" noProof="0" dirty="0" smtClean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kk-KZ" sz="2000" b="1" i="0" u="none" strike="noStrike" kern="1200" cap="none" spc="0" normalizeH="0" baseline="0" noProof="0" dirty="0" smtClean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kk-KZ" sz="2000" b="1" i="0" u="none" strike="noStrike" kern="1200" cap="none" spc="0" normalizeH="0" baseline="0" noProof="0" dirty="0" smtClean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kk-KZ" sz="2000" b="1" i="0" u="none" strike="noStrike" kern="1200" cap="none" spc="0" normalizeH="0" baseline="0" noProof="0" dirty="0" smtClean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kk-KZ" sz="2000" b="1" i="0" u="none" strike="noStrike" kern="1200" cap="none" spc="0" normalizeH="0" baseline="0" noProof="0" dirty="0" smtClean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kk-KZ" sz="2000" b="1" i="0" u="none" strike="noStrike" kern="1200" cap="none" spc="0" normalizeH="0" baseline="0" noProof="0" dirty="0" smtClean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kk-KZ" sz="2000" b="1" i="0" u="none" strike="noStrike" kern="1200" cap="none" spc="0" normalizeH="0" baseline="0" noProof="0" dirty="0" smtClean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kk-KZ" sz="2000" b="1" i="0" u="none" strike="noStrike" kern="1200" cap="none" spc="0" normalizeH="0" baseline="0" noProof="0" dirty="0" smtClean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kk-KZ" sz="2000" b="1" i="0" u="none" strike="noStrike" kern="1200" cap="none" spc="0" normalizeH="0" baseline="0" noProof="0" dirty="0" smtClean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kk-KZ" sz="2000" b="1" i="0" u="none" strike="noStrike" kern="1200" cap="none" spc="0" normalizeH="0" baseline="0" noProof="0" dirty="0" smtClean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kk-KZ" sz="2000" b="1" i="0" u="none" strike="noStrike" kern="1200" cap="none" spc="0" normalizeH="0" baseline="0" noProof="0" dirty="0" smtClean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kk-KZ" sz="2700" b="1" i="0" u="none" strike="noStrike" kern="1200" cap="none" spc="0" normalizeH="0" baseline="0" noProof="0" dirty="0" smtClean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kk-KZ" sz="2700" b="1" i="0" u="none" strike="noStrike" kern="1200" cap="none" spc="0" normalizeH="0" baseline="0" noProof="0" dirty="0" smtClean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kk-KZ" sz="12000" b="1" i="0" u="none" strike="noStrike" kern="1200" cap="none" spc="0" normalizeH="0" baseline="0" noProof="0" dirty="0" smtClean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6.Алматы... болдым.</a:t>
            </a:r>
            <a:br>
              <a:rPr kumimoji="0" lang="kk-KZ" sz="12000" b="1" i="0" u="none" strike="noStrike" kern="1200" cap="none" spc="0" normalizeH="0" baseline="0" noProof="0" dirty="0" smtClean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kk-KZ" sz="12000" b="1" i="0" u="none" strike="noStrike" kern="1200" cap="none" spc="0" normalizeH="0" baseline="0" noProof="0" dirty="0" smtClean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А)-ның    В)-ға       С)-да</a:t>
            </a:r>
            <a:br>
              <a:rPr kumimoji="0" lang="kk-KZ" sz="12000" b="1" i="0" u="none" strike="noStrike" kern="1200" cap="none" spc="0" normalizeH="0" baseline="0" noProof="0" dirty="0" smtClean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kk-KZ" sz="12000" b="1" i="0" u="none" strike="noStrike" kern="1200" cap="none" spc="0" normalizeH="0" baseline="0" noProof="0" dirty="0" smtClean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7.Алматы... табиғаты әдемі.</a:t>
            </a:r>
            <a:br>
              <a:rPr kumimoji="0" lang="kk-KZ" sz="12000" b="1" i="0" u="none" strike="noStrike" kern="1200" cap="none" spc="0" normalizeH="0" baseline="0" noProof="0" dirty="0" smtClean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kk-KZ" sz="12000" b="1" i="0" u="none" strike="noStrike" kern="1200" cap="none" spc="0" normalizeH="0" baseline="0" noProof="0" dirty="0" smtClean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А)-ның    В)-ға       С)-да </a:t>
            </a:r>
            <a:br>
              <a:rPr kumimoji="0" lang="kk-KZ" sz="12000" b="1" i="0" u="none" strike="noStrike" kern="1200" cap="none" spc="0" normalizeH="0" baseline="0" noProof="0" dirty="0" smtClean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kk-KZ" sz="12000" b="1" i="0" u="none" strike="noStrike" kern="1200" cap="none" spc="0" normalizeH="0" baseline="0" noProof="0" dirty="0" smtClean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8. Жатыс септігінің жалғауы.</a:t>
            </a:r>
            <a:br>
              <a:rPr kumimoji="0" lang="kk-KZ" sz="12000" b="1" i="0" u="none" strike="noStrike" kern="1200" cap="none" spc="0" normalizeH="0" baseline="0" noProof="0" dirty="0" smtClean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kk-KZ" sz="12000" b="1" i="0" u="none" strike="noStrike" kern="1200" cap="none" spc="0" normalizeH="0" baseline="0" noProof="0" dirty="0" smtClean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А)-ның, -нің    </a:t>
            </a:r>
            <a:br>
              <a:rPr kumimoji="0" lang="kk-KZ" sz="12000" b="1" i="0" u="none" strike="noStrike" kern="1200" cap="none" spc="0" normalizeH="0" baseline="0" noProof="0" dirty="0" smtClean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kk-KZ" sz="12000" b="1" i="0" u="none" strike="noStrike" kern="1200" cap="none" spc="0" normalizeH="0" baseline="0" noProof="0" dirty="0" smtClean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В)-ға, -ге  </a:t>
            </a:r>
            <a:br>
              <a:rPr kumimoji="0" lang="kk-KZ" sz="12000" b="1" i="0" u="none" strike="noStrike" kern="1200" cap="none" spc="0" normalizeH="0" baseline="0" noProof="0" dirty="0" smtClean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kk-KZ" sz="12000" b="1" i="0" u="none" strike="noStrike" kern="1200" cap="none" spc="0" normalizeH="0" baseline="0" noProof="0" dirty="0" smtClean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С)-да, -де</a:t>
            </a:r>
            <a:br>
              <a:rPr kumimoji="0" lang="kk-KZ" sz="12000" b="1" i="0" u="none" strike="noStrike" kern="1200" cap="none" spc="0" normalizeH="0" baseline="0" noProof="0" dirty="0" smtClean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kk-KZ" sz="12000" b="1" i="0" u="none" strike="noStrike" kern="1200" cap="none" spc="0" normalizeH="0" baseline="0" noProof="0" dirty="0" smtClean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9.Менің қала...</a:t>
            </a:r>
            <a:br>
              <a:rPr kumimoji="0" lang="kk-KZ" sz="12000" b="1" i="0" u="none" strike="noStrike" kern="1200" cap="none" spc="0" normalizeH="0" baseline="0" noProof="0" dirty="0" smtClean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kk-KZ" sz="12000" b="1" i="0" u="none" strike="noStrike" kern="1200" cap="none" spc="0" normalizeH="0" baseline="0" noProof="0" dirty="0" smtClean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А)-м        В)-ң          С)-ңыз </a:t>
            </a:r>
            <a:br>
              <a:rPr kumimoji="0" lang="kk-KZ" sz="12000" b="1" i="0" u="none" strike="noStrike" kern="1200" cap="none" spc="0" normalizeH="0" baseline="0" noProof="0" dirty="0" smtClean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kk-KZ" sz="12000" b="1" i="0" u="none" strike="noStrike" kern="1200" cap="none" spc="0" normalizeH="0" baseline="0" noProof="0" dirty="0" smtClean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10.Дұрыс аудармасын белгіле: </a:t>
            </a:r>
            <a:r>
              <a:rPr kumimoji="0" lang="kk-KZ" sz="12000" b="1" i="1" u="none" strike="noStrike" kern="1200" cap="none" spc="0" normalizeH="0" baseline="0" noProof="0" dirty="0" smtClean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біздің Отанымыз</a:t>
            </a:r>
            <a:r>
              <a:rPr kumimoji="0" lang="ru-RU" sz="12000" b="1" i="0" u="none" strike="noStrike" kern="1200" cap="none" spc="0" normalizeH="0" baseline="0" noProof="0" dirty="0" smtClean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ru-RU" sz="12000" b="1" i="0" u="none" strike="noStrike" kern="1200" cap="none" spc="0" normalizeH="0" baseline="0" noProof="0" dirty="0" smtClean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kk-KZ" sz="12000" b="1" i="0" u="none" strike="noStrike" kern="1200" cap="none" spc="0" normalizeH="0" baseline="0" noProof="0" dirty="0" smtClean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А</a:t>
            </a:r>
            <a:r>
              <a:rPr kumimoji="0" lang="ru-RU" sz="12000" b="1" i="0" u="none" strike="noStrike" kern="1200" cap="none" spc="0" normalizeH="0" baseline="0" noProof="0" dirty="0" smtClean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) наш город</a:t>
            </a:r>
            <a:br>
              <a:rPr kumimoji="0" lang="ru-RU" sz="12000" b="1" i="0" u="none" strike="noStrike" kern="1200" cap="none" spc="0" normalizeH="0" baseline="0" noProof="0" dirty="0" smtClean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ru-RU" sz="12000" b="1" i="0" u="none" strike="noStrike" kern="1200" cap="none" spc="0" normalizeH="0" baseline="0" noProof="0" dirty="0" smtClean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В) наше село</a:t>
            </a:r>
            <a:br>
              <a:rPr kumimoji="0" lang="ru-RU" sz="12000" b="1" i="0" u="none" strike="noStrike" kern="1200" cap="none" spc="0" normalizeH="0" baseline="0" noProof="0" dirty="0" smtClean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ru-RU" sz="12000" b="1" i="0" u="none" strike="noStrike" kern="1200" cap="none" spc="0" normalizeH="0" baseline="0" noProof="0" dirty="0" smtClean="0">
                <a:ln w="6350">
                  <a:noFill/>
                </a:ln>
                <a:solidFill>
                  <a:srgbClr val="00206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С) наша Родина </a:t>
            </a:r>
            <a:r>
              <a:rPr kumimoji="0" lang="ru-RU" sz="2000" b="1" i="0" u="none" strike="noStrike" kern="1200" cap="none" spc="0" normalizeH="0" baseline="0" noProof="0" dirty="0" smtClean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2000" b="1" i="0" u="none" strike="noStrike" kern="1200" cap="none" spc="0" normalizeH="0" baseline="0" noProof="0" dirty="0" smtClean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u-RU" sz="2000" b="1" i="0" u="none" strike="noStrike" kern="1200" cap="none" spc="0" normalizeH="0" baseline="0" noProof="0" dirty="0" smtClean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2000" b="1" i="0" u="none" strike="noStrike" kern="1200" cap="none" spc="0" normalizeH="0" baseline="0" noProof="0" dirty="0" smtClean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u-RU" sz="2000" b="1" i="0" u="none" strike="noStrike" kern="1200" cap="none" spc="0" normalizeH="0" baseline="0" noProof="0" dirty="0" smtClean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2000" b="1" i="0" u="none" strike="noStrike" kern="1200" cap="none" spc="0" normalizeH="0" baseline="0" noProof="0" dirty="0" smtClean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u-RU" sz="2400" b="1" i="0" u="none" strike="noStrike" kern="1200" cap="none" spc="0" normalizeH="0" baseline="0" noProof="0" dirty="0" smtClean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2400" b="1" i="0" u="none" strike="noStrike" kern="1200" cap="none" spc="0" normalizeH="0" baseline="0" noProof="0" dirty="0" smtClean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kk-KZ" sz="2700" b="1" i="0" u="none" strike="noStrike" kern="1200" cap="none" spc="0" normalizeH="0" baseline="0" noProof="0" dirty="0" smtClean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kk-KZ" sz="2700" b="1" i="0" u="none" strike="noStrike" kern="1200" cap="none" spc="0" normalizeH="0" baseline="0" noProof="0" dirty="0" smtClean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u-RU" sz="4400" b="1" i="0" u="none" strike="noStrike" kern="1200" cap="none" spc="0" normalizeH="0" baseline="0" noProof="0" dirty="0" smtClean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4400" b="1" i="0" u="none" strike="noStrike" kern="1200" cap="none" spc="0" normalizeH="0" baseline="0" noProof="0" dirty="0" smtClean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endParaRPr kumimoji="0" lang="ru-RU" sz="4800" b="1" i="0" u="none" strike="noStrike" kern="1200" cap="none" spc="0" normalizeH="0" baseline="0" noProof="0" dirty="0">
              <a:ln w="6350">
                <a:noFill/>
              </a:ln>
              <a:solidFill>
                <a:schemeClr val="accent1">
                  <a:tint val="90000"/>
                  <a:satMod val="120000"/>
                </a:schemeClr>
              </a:solidFill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34682"/>
          </a:xfrm>
        </p:spPr>
        <p:txBody>
          <a:bodyPr>
            <a:noAutofit/>
          </a:bodyPr>
          <a:lstStyle/>
          <a:p>
            <a:pPr algn="l" eaLnBrk="1" hangingPunct="1">
              <a:defRPr/>
            </a:pPr>
            <a:r>
              <a:rPr lang="ru-RU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11</a:t>
            </a:r>
            <a:r>
              <a:rPr lang="kk-KZ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Қазақстан Республикасының рәміздері:</a:t>
            </a:r>
            <a:r>
              <a:rPr lang="ru-RU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kk-KZ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</a:t>
            </a:r>
            <a:r>
              <a:rPr lang="kk-KZ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қала, астана, ауыл</a:t>
            </a:r>
            <a:r>
              <a:rPr lang="ru-RU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В)</a:t>
            </a:r>
            <a:r>
              <a:rPr lang="kk-KZ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аудан, мекеме, Отан</a:t>
            </a:r>
            <a:r>
              <a:rPr lang="ru-RU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С)</a:t>
            </a:r>
            <a:r>
              <a:rPr lang="kk-KZ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Әнұран, ту,  елтаңба</a:t>
            </a:r>
            <a:r>
              <a:rPr lang="ru-RU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kk-KZ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12. Дұрыс аудармасын көрсет: </a:t>
            </a:r>
            <a:r>
              <a:rPr lang="kk-KZ" sz="24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Дворец культуры</a:t>
            </a:r>
            <a:r>
              <a:rPr lang="ru-RU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А)</a:t>
            </a:r>
            <a:r>
              <a:rPr lang="kk-KZ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өнер сарайы</a:t>
            </a:r>
            <a:r>
              <a:rPr lang="ru-RU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В)</a:t>
            </a:r>
            <a:r>
              <a:rPr lang="kk-KZ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спорт сарайы</a:t>
            </a:r>
            <a:r>
              <a:rPr lang="ru-RU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kk-KZ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С) мәдениет сарайы </a:t>
            </a:r>
            <a:br>
              <a:rPr lang="kk-KZ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kk-KZ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13. Қазақстанның астанасы:</a:t>
            </a:r>
            <a:r>
              <a:rPr lang="ru-RU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kk-KZ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</a:t>
            </a:r>
            <a:r>
              <a:rPr lang="kk-KZ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Қарағанды</a:t>
            </a:r>
            <a:r>
              <a:rPr lang="ru-RU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В)</a:t>
            </a:r>
            <a:r>
              <a:rPr lang="kk-KZ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Астана</a:t>
            </a:r>
            <a:r>
              <a:rPr lang="ru-RU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С)</a:t>
            </a:r>
            <a:r>
              <a:rPr lang="kk-KZ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Көкшетау</a:t>
            </a:r>
            <a:r>
              <a:rPr lang="ru-RU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kk-KZ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14. Сөзде неше буын бар, көрсет. </a:t>
            </a:r>
            <a:r>
              <a:rPr lang="kk-KZ" sz="24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Мемлекет</a:t>
            </a:r>
            <a:r>
              <a:rPr lang="ru-RU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kk-KZ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</a:t>
            </a:r>
            <a:r>
              <a:rPr lang="kk-KZ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үш</a:t>
            </a:r>
            <a:r>
              <a:rPr lang="ru-RU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В)</a:t>
            </a:r>
            <a:r>
              <a:rPr lang="kk-KZ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екі</a:t>
            </a:r>
            <a:r>
              <a:rPr lang="ru-RU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С)</a:t>
            </a:r>
            <a:r>
              <a:rPr lang="kk-KZ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бір</a:t>
            </a:r>
            <a:r>
              <a:rPr lang="ru-RU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15.</a:t>
            </a:r>
            <a:r>
              <a:rPr lang="kk-KZ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Бірыңғай </a:t>
            </a:r>
            <a:r>
              <a:rPr lang="kk-KZ" sz="24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жуан </a:t>
            </a:r>
            <a:r>
              <a:rPr lang="kk-KZ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дауысты дыбыстары бар сөзді тап:</a:t>
            </a:r>
            <a:r>
              <a:rPr lang="ru-RU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kk-KZ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</a:t>
            </a:r>
            <a:r>
              <a:rPr lang="kk-KZ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қала</a:t>
            </a:r>
            <a:r>
              <a:rPr lang="ru-RU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В)</a:t>
            </a:r>
            <a:r>
              <a:rPr lang="kk-KZ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төсек</a:t>
            </a:r>
            <a:r>
              <a:rPr lang="ru-RU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С)</a:t>
            </a:r>
            <a:r>
              <a:rPr lang="kk-KZ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ет</a:t>
            </a:r>
            <a:endParaRPr lang="ru-RU" sz="2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515144"/>
          </a:xfrm>
        </p:spPr>
        <p:txBody>
          <a:bodyPr/>
          <a:lstStyle/>
          <a:p>
            <a:pPr algn="ctr"/>
            <a:r>
              <a:rPr lang="kk-KZ" dirty="0" smtClean="0">
                <a:solidFill>
                  <a:srgbClr val="002060"/>
                </a:solidFill>
                <a:latin typeface="+mn-lt"/>
              </a:rPr>
              <a:t>Қортындылау</a:t>
            </a:r>
            <a:endParaRPr lang="ru-RU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55576" y="2507786"/>
            <a:ext cx="7931224" cy="3009446"/>
          </a:xfrm>
        </p:spPr>
        <p:txBody>
          <a:bodyPr>
            <a:noAutofit/>
          </a:bodyPr>
          <a:lstStyle/>
          <a:p>
            <a:r>
              <a:rPr lang="kk-KZ" sz="40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Қазақстан-пайдалы </a:t>
            </a:r>
            <a:r>
              <a:rPr lang="kk-KZ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қазбаларға бай, табиғаты әдемі, болашағы зор, өндіріс орындары дамып келе жатқан мемлекет.</a:t>
            </a:r>
            <a:endParaRPr lang="ru-RU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>
                <a:solidFill>
                  <a:srgbClr val="C00000"/>
                </a:solidFill>
              </a:rPr>
              <a:t>Үй жұмысы</a:t>
            </a:r>
            <a:r>
              <a:rPr lang="kk-KZ" dirty="0" smtClean="0"/>
              <a:t/>
            </a:r>
            <a:br>
              <a:rPr lang="kk-KZ" dirty="0" smtClean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k-KZ" sz="3600" dirty="0" smtClean="0">
                <a:solidFill>
                  <a:schemeClr val="accent3">
                    <a:lumMod val="50000"/>
                  </a:schemeClr>
                </a:solidFill>
              </a:rPr>
              <a:t>78 бет, 2 тапсырманы оқып, мазмұнын айту.</a:t>
            </a:r>
            <a:endParaRPr lang="ru-RU" sz="360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10546"/>
          </a:xfrm>
        </p:spPr>
        <p:txBody>
          <a:bodyPr>
            <a:normAutofit/>
          </a:bodyPr>
          <a:lstStyle/>
          <a:p>
            <a:r>
              <a:rPr lang="kk-KZ" sz="7200" dirty="0" smtClean="0">
                <a:solidFill>
                  <a:srgbClr val="C00000"/>
                </a:solidFill>
                <a:latin typeface="+mn-lt"/>
              </a:rPr>
              <a:t>Есте </a:t>
            </a:r>
            <a:br>
              <a:rPr lang="kk-KZ" sz="7200" dirty="0" smtClean="0">
                <a:solidFill>
                  <a:srgbClr val="C00000"/>
                </a:solidFill>
                <a:latin typeface="+mn-lt"/>
              </a:rPr>
            </a:br>
            <a:r>
              <a:rPr lang="kk-KZ" sz="7200" dirty="0" smtClean="0">
                <a:solidFill>
                  <a:srgbClr val="C00000"/>
                </a:solidFill>
                <a:latin typeface="+mn-lt"/>
              </a:rPr>
              <a:t>сақтаңыз!</a:t>
            </a:r>
            <a:endParaRPr lang="ru-RU" sz="7200" dirty="0">
              <a:solidFill>
                <a:srgbClr val="C00000"/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362274"/>
          </a:xfrm>
        </p:spPr>
        <p:txBody>
          <a:bodyPr>
            <a:normAutofit/>
          </a:bodyPr>
          <a:lstStyle/>
          <a:p>
            <a:r>
              <a:rPr lang="kk-KZ" dirty="0" smtClean="0">
                <a:solidFill>
                  <a:schemeClr val="accent4">
                    <a:lumMod val="75000"/>
                  </a:schemeClr>
                </a:solidFill>
                <a:latin typeface="+mn-lt"/>
              </a:rPr>
              <a:t>Оңтүстік Қазақстанда – 18 кен орны</a:t>
            </a:r>
            <a:endParaRPr lang="ru-RU" dirty="0">
              <a:solidFill>
                <a:schemeClr val="accent4">
                  <a:lumMod val="75000"/>
                </a:schemeClr>
              </a:solidFill>
              <a:latin typeface="+mn-lt"/>
            </a:endParaRPr>
          </a:p>
        </p:txBody>
      </p:sp>
      <p:pic>
        <p:nvPicPr>
          <p:cNvPr id="4" name="Picture 4" descr="sh-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3068960"/>
            <a:ext cx="7632848" cy="34563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dirty="0" smtClean="0">
                <a:solidFill>
                  <a:schemeClr val="accent4">
                    <a:lumMod val="75000"/>
                  </a:schemeClr>
                </a:solidFill>
                <a:latin typeface="+mn-lt"/>
              </a:rPr>
              <a:t>Батыс Қазақстанда – 9 кен орны</a:t>
            </a:r>
            <a:endParaRPr lang="ru-RU" dirty="0">
              <a:solidFill>
                <a:schemeClr val="accent4">
                  <a:lumMod val="75000"/>
                </a:schemeClr>
              </a:solidFill>
              <a:latin typeface="+mn-lt"/>
            </a:endParaRPr>
          </a:p>
        </p:txBody>
      </p:sp>
      <p:pic>
        <p:nvPicPr>
          <p:cNvPr id="4" name="Picture 4" descr="орал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1412776"/>
            <a:ext cx="7344816" cy="5112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k-KZ" sz="3200" dirty="0" smtClean="0">
                <a:solidFill>
                  <a:schemeClr val="accent4">
                    <a:lumMod val="75000"/>
                  </a:schemeClr>
                </a:solidFill>
                <a:latin typeface="+mn-lt"/>
              </a:rPr>
              <a:t>Шығыс Қазақстанда – 4 кен орны</a:t>
            </a:r>
            <a:endParaRPr lang="ru-RU" sz="3200" dirty="0">
              <a:solidFill>
                <a:schemeClr val="accent4">
                  <a:lumMod val="75000"/>
                </a:schemeClr>
              </a:solidFill>
              <a:latin typeface="+mn-lt"/>
            </a:endParaRPr>
          </a:p>
        </p:txBody>
      </p:sp>
      <p:pic>
        <p:nvPicPr>
          <p:cNvPr id="5" name="Picture 4" descr="ускаман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 cstate="print"/>
          <a:srcRect t="22917" b="22917"/>
          <a:stretch>
            <a:fillRect/>
          </a:stretch>
        </p:blipFill>
        <p:spPr bwMode="auto">
          <a:xfrm>
            <a:off x="683568" y="1831974"/>
            <a:ext cx="7848872" cy="46933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k-KZ" sz="3200" dirty="0" smtClean="0">
                <a:solidFill>
                  <a:schemeClr val="accent4">
                    <a:lumMod val="75000"/>
                  </a:schemeClr>
                </a:solidFill>
                <a:latin typeface="+mn-lt"/>
              </a:rPr>
              <a:t>Солтүстік Қазақстанда – 7 кен орны</a:t>
            </a:r>
            <a:endParaRPr lang="ru-RU" sz="3200" dirty="0">
              <a:solidFill>
                <a:schemeClr val="accent4">
                  <a:lumMod val="75000"/>
                </a:schemeClr>
              </a:solidFill>
              <a:latin typeface="+mn-lt"/>
            </a:endParaRPr>
          </a:p>
        </p:txBody>
      </p:sp>
      <p:pic>
        <p:nvPicPr>
          <p:cNvPr id="5" name="Picture 4" descr="2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 cstate="print"/>
          <a:srcRect t="19" b="19"/>
          <a:stretch>
            <a:fillRect/>
          </a:stretch>
        </p:blipFill>
        <p:spPr bwMode="auto">
          <a:xfrm>
            <a:off x="755576" y="1831974"/>
            <a:ext cx="8064896" cy="502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k-KZ" sz="3200" dirty="0" smtClean="0">
                <a:solidFill>
                  <a:schemeClr val="accent4">
                    <a:lumMod val="75000"/>
                  </a:schemeClr>
                </a:solidFill>
              </a:rPr>
              <a:t>Орталық Қазақстанда – 10 кен орны</a:t>
            </a:r>
            <a:endParaRPr lang="ru-RU" sz="3200" dirty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5" name="Picture 4" descr="атырау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 cstate="print"/>
          <a:srcRect t="1852" b="1852"/>
          <a:stretch>
            <a:fillRect/>
          </a:stretch>
        </p:blipFill>
        <p:spPr bwMode="auto">
          <a:xfrm>
            <a:off x="899592" y="1831974"/>
            <a:ext cx="7200800" cy="48373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6500192" cy="1235224"/>
          </a:xfrm>
        </p:spPr>
        <p:txBody>
          <a:bodyPr/>
          <a:lstStyle/>
          <a:p>
            <a:r>
              <a:rPr lang="kk-KZ" dirty="0" smtClean="0"/>
              <a:t>Аяқ киім фабрикасы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84168" y="2507786"/>
            <a:ext cx="2602632" cy="1509712"/>
          </a:xfrm>
        </p:spPr>
        <p:txBody>
          <a:bodyPr>
            <a:normAutofit fontScale="92500"/>
          </a:bodyPr>
          <a:lstStyle/>
          <a:p>
            <a:r>
              <a:rPr lang="kk-KZ" sz="4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Онда не шығарады?</a:t>
            </a:r>
            <a:endParaRPr lang="ru-RU" sz="40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83296"/>
          </a:xfrm>
        </p:spPr>
        <p:txBody>
          <a:bodyPr/>
          <a:lstStyle/>
          <a:p>
            <a:r>
              <a:rPr lang="kk-KZ" sz="5400" dirty="0" smtClean="0"/>
              <a:t>Шахта</a:t>
            </a:r>
            <a:endParaRPr lang="ru-RU" sz="5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724128" y="2507786"/>
            <a:ext cx="2962672" cy="2217358"/>
          </a:xfrm>
        </p:spPr>
        <p:txBody>
          <a:bodyPr>
            <a:normAutofit/>
          </a:bodyPr>
          <a:lstStyle/>
          <a:p>
            <a:r>
              <a:rPr lang="kk-KZ" sz="4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Онда не шығарады?</a:t>
            </a:r>
            <a:endParaRPr lang="ru-RU" sz="40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92</TotalTime>
  <Words>103</Words>
  <Application>Microsoft Office PowerPoint</Application>
  <PresentationFormat>Экран (4:3)</PresentationFormat>
  <Paragraphs>33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Апекс</vt:lpstr>
      <vt:lpstr>Желтоқсанның бесі сынып жұмысы қазақстанның өндіріс орындары</vt:lpstr>
      <vt:lpstr>Есте  сақтаңыз!</vt:lpstr>
      <vt:lpstr>Оңтүстік Қазақстанда – 18 кен орны</vt:lpstr>
      <vt:lpstr>Батыс Қазақстанда – 9 кен орны</vt:lpstr>
      <vt:lpstr>Шығыс Қазақстанда – 4 кен орны</vt:lpstr>
      <vt:lpstr>Солтүстік Қазақстанда – 7 кен орны</vt:lpstr>
      <vt:lpstr>Орталық Қазақстанда – 10 кен орны</vt:lpstr>
      <vt:lpstr>Аяқ киім фабрикасы</vt:lpstr>
      <vt:lpstr>Шахта</vt:lpstr>
      <vt:lpstr>Кондитер фабрикасы</vt:lpstr>
      <vt:lpstr>Көлік зауыты</vt:lpstr>
      <vt:lpstr>78 – бет, 2 тапсырма</vt:lpstr>
      <vt:lpstr>Жаңа сөздер</vt:lpstr>
      <vt:lpstr>Тест тапсырмалары 1.Алматы қандай қала? А)жаман     В)әдемі     С)шағын 2.Көптік жалғауын тап. А)-лар,-лер        В)-мыз         С)-ның 3.Қазақ тілінде неше септік бар? А)5     В)6       С)7 4.Барыс септігі қандай сұраққа жауап береді? А)кімнің?       В)кімге?         С)кімнен? 5.Алматы қаласында қандай тау бар? А)Алатау     В)Гималай       С)Қаратау  </vt:lpstr>
      <vt:lpstr>Слайд 15</vt:lpstr>
      <vt:lpstr>11. Қазақстан Республикасының рәміздері: А) қала, астана, ауыл В) аудан, мекеме, Отан С) Әнұран, ту,  елтаңба  12. Дұрыс аудармасын көрсет: Дворец культуры А) өнер сарайы В) спорт сарайы С) мәдениет сарайы  13. Қазақстанның астанасы: А) Қарағанды       В) Астана            С) Көкшетау 14. Сөзде неше буын бар, көрсет. Мемлекет А) үш        В) екі                С) бір 15. Бірыңғай жуан дауысты дыбыстары бар сөзді тап: А) қала         В) төсек           С) ет</vt:lpstr>
      <vt:lpstr>Қортындылау</vt:lpstr>
      <vt:lpstr>Үй жұмысы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Желтоқсанның бесі сынып жұмысы қазақстанның өндіріс орындары</dc:title>
  <dc:creator>тука</dc:creator>
  <cp:lastModifiedBy>1</cp:lastModifiedBy>
  <cp:revision>13</cp:revision>
  <dcterms:created xsi:type="dcterms:W3CDTF">2013-12-04T13:25:09Z</dcterms:created>
  <dcterms:modified xsi:type="dcterms:W3CDTF">2013-12-04T15:48:29Z</dcterms:modified>
</cp:coreProperties>
</file>