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8" r:id="rId8"/>
    <p:sldId id="277" r:id="rId9"/>
    <p:sldId id="266" r:id="rId10"/>
    <p:sldId id="276" r:id="rId11"/>
    <p:sldId id="267" r:id="rId12"/>
    <p:sldId id="271" r:id="rId13"/>
    <p:sldId id="273" r:id="rId14"/>
    <p:sldId id="275" r:id="rId15"/>
    <p:sldId id="278" r:id="rId16"/>
    <p:sldId id="270" r:id="rId17"/>
    <p:sldId id="269" r:id="rId18"/>
    <p:sldId id="26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A2DE5"/>
    <a:srgbClr val="D60093"/>
    <a:srgbClr val="FF6699"/>
    <a:srgbClr val="86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15F9D-8AA6-439C-9BC4-BDA1E6000F80}" type="datetimeFigureOut">
              <a:rPr lang="ru-RU" smtClean="0"/>
              <a:pPr/>
              <a:t>21.07.2015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CF45-16E7-434C-8A24-21C1636109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auto">
          <a:xfrm>
            <a:off x="7866086" y="6627168"/>
            <a:ext cx="127791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86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86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atyana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86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L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86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atesheva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860000"/>
              </a:solidFill>
              <a:effectLst/>
              <a:latin typeface="Arial" pitchFamily="34" charset="0"/>
            </a:endParaRPr>
          </a:p>
        </p:txBody>
      </p:sp>
      <p:pic>
        <p:nvPicPr>
          <p:cNvPr id="9" name="Picture 2" descr="C:\Documents and Settings\Admin\Рабочий стол\Рисунок12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62085"/>
          </a:xfrm>
          <a:prstGeom prst="rect">
            <a:avLst/>
          </a:prstGeom>
          <a:noFill/>
        </p:spPr>
      </p:pic>
      <p:sp>
        <p:nvSpPr>
          <p:cNvPr id="10" name="Rectangle 1"/>
          <p:cNvSpPr>
            <a:spLocks noChangeArrowheads="1"/>
          </p:cNvSpPr>
          <p:nvPr userDrawn="1"/>
        </p:nvSpPr>
        <p:spPr bwMode="auto">
          <a:xfrm>
            <a:off x="7866086" y="6627168"/>
            <a:ext cx="127791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atyana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L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atesheva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15F9D-8AA6-439C-9BC4-BDA1E6000F80}" type="datetimeFigureOut">
              <a:rPr lang="ru-RU" smtClean="0"/>
              <a:pPr/>
              <a:t>21.07.2015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CF45-16E7-434C-8A24-21C1636109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15F9D-8AA6-439C-9BC4-BDA1E6000F80}" type="datetimeFigureOut">
              <a:rPr lang="ru-RU" smtClean="0"/>
              <a:pPr/>
              <a:t>21.07.2015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CF45-16E7-434C-8A24-21C1636109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15F9D-8AA6-439C-9BC4-BDA1E6000F80}" type="datetimeFigureOut">
              <a:rPr lang="ru-RU" smtClean="0"/>
              <a:pPr/>
              <a:t>21.07.2015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CF45-16E7-434C-8A24-21C1636109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7866086" y="6627168"/>
            <a:ext cx="127791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86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86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atyana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86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L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86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atesheva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860000"/>
              </a:solidFill>
              <a:effectLst/>
              <a:latin typeface="Arial" pitchFamily="34" charset="0"/>
            </a:endParaRPr>
          </a:p>
        </p:txBody>
      </p:sp>
      <p:pic>
        <p:nvPicPr>
          <p:cNvPr id="9" name="Picture 2" descr="C:\Documents and Settings\Admin\Рабочий стол\Рисунок1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10" name="Rectangle 1"/>
          <p:cNvSpPr>
            <a:spLocks noChangeArrowheads="1"/>
          </p:cNvSpPr>
          <p:nvPr userDrawn="1"/>
        </p:nvSpPr>
        <p:spPr bwMode="auto">
          <a:xfrm>
            <a:off x="7866086" y="6627168"/>
            <a:ext cx="127791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atyana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L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atesheva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15F9D-8AA6-439C-9BC4-BDA1E6000F80}" type="datetimeFigureOut">
              <a:rPr lang="ru-RU" smtClean="0"/>
              <a:pPr/>
              <a:t>21.07.2015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CF45-16E7-434C-8A24-21C1636109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15F9D-8AA6-439C-9BC4-BDA1E6000F80}" type="datetimeFigureOut">
              <a:rPr lang="ru-RU" smtClean="0"/>
              <a:pPr/>
              <a:t>21.07.2015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CF45-16E7-434C-8A24-21C1636109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15F9D-8AA6-439C-9BC4-BDA1E6000F80}" type="datetimeFigureOut">
              <a:rPr lang="ru-RU" smtClean="0"/>
              <a:pPr/>
              <a:t>21.07.2015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CF45-16E7-434C-8A24-21C1636109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15F9D-8AA6-439C-9BC4-BDA1E6000F80}" type="datetimeFigureOut">
              <a:rPr lang="ru-RU" smtClean="0"/>
              <a:pPr/>
              <a:t>21.07.2015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CF45-16E7-434C-8A24-21C1636109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15F9D-8AA6-439C-9BC4-BDA1E6000F80}" type="datetimeFigureOut">
              <a:rPr lang="ru-RU" smtClean="0"/>
              <a:pPr/>
              <a:t>21.07.2015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CF45-16E7-434C-8A24-21C1636109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15F9D-8AA6-439C-9BC4-BDA1E6000F80}" type="datetimeFigureOut">
              <a:rPr lang="ru-RU" smtClean="0"/>
              <a:pPr/>
              <a:t>21.07.2015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CF45-16E7-434C-8A24-21C1636109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15F9D-8AA6-439C-9BC4-BDA1E6000F80}" type="datetimeFigureOut">
              <a:rPr lang="ru-RU" smtClean="0"/>
              <a:pPr/>
              <a:t>21.07.2015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ECF45-16E7-434C-8A24-21C1636109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Admin\Рабочий стол\Рисунок11.jp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15F9D-8AA6-439C-9BC4-BDA1E6000F80}" type="datetimeFigureOut">
              <a:rPr lang="ru-RU" smtClean="0"/>
              <a:pPr/>
              <a:t>21.07.2015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ECF45-16E7-434C-8A24-21C1636109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313" name="Rectangle 1"/>
          <p:cNvSpPr>
            <a:spLocks noChangeArrowheads="1"/>
          </p:cNvSpPr>
          <p:nvPr userDrawn="1"/>
        </p:nvSpPr>
        <p:spPr bwMode="auto">
          <a:xfrm>
            <a:off x="7866086" y="6627168"/>
            <a:ext cx="127791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atyana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L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atesheva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7val.com/wiki/%D3%A8%D0%BD%D0%B4%D1%96%D1%80%D1%96%D1%81" TargetMode="External"/><Relationship Id="rId3" Type="http://schemas.openxmlformats.org/officeDocument/2006/relationships/hyperlink" Target="http://kk.wikipedia.7val.com/wiki/%D3%98%D1%80%D0%B5%D0%BA%D0%B5%D1%82" TargetMode="External"/><Relationship Id="rId7" Type="http://schemas.openxmlformats.org/officeDocument/2006/relationships/hyperlink" Target="http://kk.wikipedia.7val.com/wiki/%D3%98%D1%81%D0%B5%D1%80" TargetMode="External"/><Relationship Id="rId2" Type="http://schemas.openxmlformats.org/officeDocument/2006/relationships/hyperlink" Target="http://kk.wikipedia.7val.com/wiki/%D0%A1%D1%8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7val.com/wiki/%D0%A2%D2%B1%D0%B7%D0%B4%D0%B0%D1%80" TargetMode="External"/><Relationship Id="rId5" Type="http://schemas.openxmlformats.org/officeDocument/2006/relationships/hyperlink" Target="http://kk.wikipedia.7val.com/w/index.php?title=%D0%9D%D3%99%D1%82%D0%B8%D0%B6%D0%B5&amp;action=edit&amp;redlink=1" TargetMode="External"/><Relationship Id="rId10" Type="http://schemas.openxmlformats.org/officeDocument/2006/relationships/hyperlink" Target="http://kk.wikipedia.7val.com/wiki/%D0%90%D0%BD%D1%8B%D2%9B%D1%82%D0%B0%D0%BC%D0%B0" TargetMode="External"/><Relationship Id="rId4" Type="http://schemas.openxmlformats.org/officeDocument/2006/relationships/hyperlink" Target="http://kk.wikipedia.7val.com/w/index.php?title=%D0%9E%D0%BA%D1%81%D0%B8%D0%B4&amp;action=edit&amp;redlink=1" TargetMode="External"/><Relationship Id="rId9" Type="http://schemas.openxmlformats.org/officeDocument/2006/relationships/hyperlink" Target="http://kk.wikipedia.7val.com/wiki/%D0%AD%D0%BB%D0%B5%D0%BA%D1%82%D1%80%D0%BE%D0%BB%D0%B8%D0%B7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7val.com/w/index.php?title=%D0%A2%D0%B0%D1%8F%D2%9B%D1%88%D0%B0&amp;action=edit&amp;redlink=1" TargetMode="External"/><Relationship Id="rId3" Type="http://schemas.openxmlformats.org/officeDocument/2006/relationships/hyperlink" Target="http://kk.wikipedia.7val.com/wiki/%D2%9A%D1%8B%D1%88%D2%9B%D1%8B%D0%BB%D0%B4%D0%B0%D1%80" TargetMode="External"/><Relationship Id="rId7" Type="http://schemas.openxmlformats.org/officeDocument/2006/relationships/hyperlink" Target="http://kk.wikipedia.7val.com/wiki/%D0%A2%D0%B0%D2%A3%D2%9B%D1%83%D1%80%D0%B0%D0%B9" TargetMode="External"/><Relationship Id="rId2" Type="http://schemas.openxmlformats.org/officeDocument/2006/relationships/hyperlink" Target="http://kk.wikipedia.7val.com/wiki/%D2%9A%D0%B0%D1%81%D0%B8%D0%B5%D1%82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kk.wikipedia.7val.com/w/index.php?title=%D0%A1%D1%82%D0%B0%D0%BA%D0%B0%D0%BD&amp;action=edit&amp;redlink=1" TargetMode="External"/><Relationship Id="rId11" Type="http://schemas.openxmlformats.org/officeDocument/2006/relationships/hyperlink" Target="http://kk.wikipedia.7val.com/wiki/%D0%A2%D2%B1%D0%B6%D1%8B%D1%80%D1%8B%D0%BC" TargetMode="External"/><Relationship Id="rId5" Type="http://schemas.openxmlformats.org/officeDocument/2006/relationships/hyperlink" Target="http://kk.wikipedia.7val.com/wiki/%D3%98%D1%80%D0%B5%D0%BA%D0%B5%D1%82" TargetMode="External"/><Relationship Id="rId10" Type="http://schemas.openxmlformats.org/officeDocument/2006/relationships/hyperlink" Target="http://kk.wikipedia.7val.com/w/index.php?title=%D2%9A%D1%8B%D1%88%D0%BA%D1%8B%D0%BB%D0%B4%D0%B0%D1%80&amp;action=edit&amp;redlink=1" TargetMode="External"/><Relationship Id="rId4" Type="http://schemas.openxmlformats.org/officeDocument/2006/relationships/hyperlink" Target="http://kk.wikipedia.7val.com/wiki/%D0%A2%D2%B1%D0%B7" TargetMode="External"/><Relationship Id="rId9" Type="http://schemas.openxmlformats.org/officeDocument/2006/relationships/hyperlink" Target="http://kk.wikipedia.7val.com/wiki/%D0%A0%D0%B5%D0%B0%D0%BA%D1%86%D0%B8%D1%8F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7val.com/wiki/%D0%A1%D1%83" TargetMode="External"/><Relationship Id="rId13" Type="http://schemas.openxmlformats.org/officeDocument/2006/relationships/hyperlink" Target="http://kk.wikipedia.7val.com/wiki/%D0%97%D0%B0%D1%82" TargetMode="External"/><Relationship Id="rId3" Type="http://schemas.openxmlformats.org/officeDocument/2006/relationships/hyperlink" Target="http://kk.wikipedia.7val.com/w/index.php?title=%D0%A8%D1%8B%D0%BD&amp;action=edit&amp;redlink=1" TargetMode="External"/><Relationship Id="rId7" Type="http://schemas.openxmlformats.org/officeDocument/2006/relationships/hyperlink" Target="http://kk.wikipedia.7val.com/w/index.php?title=%D0%9A%D3%A9%D0%BC%D1%96%D1%80%D2%9B%D1%8B%D1%88%D2%9B%D1%8B%D0%BB&amp;action=edit&amp;redlink=1" TargetMode="External"/><Relationship Id="rId12" Type="http://schemas.openxmlformats.org/officeDocument/2006/relationships/hyperlink" Target="http://kk.wikipedia.7val.com/w/index.php?title=%D0%9D%D3%99%D1%82%D0%B8%D0%B6%D0%B5&amp;action=edit&amp;redlink=1" TargetMode="External"/><Relationship Id="rId2" Type="http://schemas.openxmlformats.org/officeDocument/2006/relationships/hyperlink" Target="http://kk.wikipedia.7val.com/w/index.php?title=%D0%A1%D1%8B%D0%BD%D0%B0%D1%83%D1%8B%D2%9B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7val.com/w/index.php?title=%D0%A2%D1%8B%D0%BD%D1%8B%D1%81&amp;action=edit&amp;redlink=1" TargetMode="External"/><Relationship Id="rId11" Type="http://schemas.openxmlformats.org/officeDocument/2006/relationships/hyperlink" Target="http://kk.wikipedia.7val.com/wiki/%D0%A0%D0%B5%D0%B0%D0%BA%D1%86%D0%B8%D1%8F" TargetMode="External"/><Relationship Id="rId5" Type="http://schemas.openxmlformats.org/officeDocument/2006/relationships/hyperlink" Target="http://kk.wikipedia.7val.com/wiki/%D0%9F%D0%B0%D0%B9%D0%B4%D0%B0" TargetMode="External"/><Relationship Id="rId10" Type="http://schemas.openxmlformats.org/officeDocument/2006/relationships/hyperlink" Target="http://kk.wikipedia.7val.com/wiki/%D3%98%D1%80%D0%B5%D0%BA%D0%B5%D1%82" TargetMode="External"/><Relationship Id="rId4" Type="http://schemas.openxmlformats.org/officeDocument/2006/relationships/hyperlink" Target="http://kk.wikipedia.7val.com/wiki/%D0%9B%D0%B0%D0%B9" TargetMode="External"/><Relationship Id="rId9" Type="http://schemas.openxmlformats.org/officeDocument/2006/relationships/hyperlink" Target="http://kk.wikipedia.7val.com/wiki/%D2%9A%D0%B0%D1%81%D0%B8%D0%B5%D1%82" TargetMode="External"/><Relationship Id="rId14" Type="http://schemas.openxmlformats.org/officeDocument/2006/relationships/hyperlink" Target="http://kk.wikipedia.7val.com/wiki/%D2%9A%D0%BE%D1%80%D1%8B%D1%82%D1%8B%D0%BD%D0%B4%D1%8B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7val.com/wiki/%D2%9A%D1%8B%D1%88%D2%9B%D1%8B%D0%BB%D0%B4%D0%B0%D1%80" TargetMode="External"/><Relationship Id="rId2" Type="http://schemas.openxmlformats.org/officeDocument/2006/relationships/hyperlink" Target="http://kk.wikipedia.7val.com/w/index.php?title=%D0%A1%D1%96%D0%BB%D1%82%D1%96&amp;action=edit&amp;redlink=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kk.wikipedia.7val.com/;fitMlBoxIDarticle=e0a3627/wiki/%D0%9D%D0%B5%D0%B3%D1%96%D0%B7%D0%B4%D0%B5%D1%80" TargetMode="External"/><Relationship Id="rId5" Type="http://schemas.openxmlformats.org/officeDocument/2006/relationships/hyperlink" Target="http://kk.wikipedia.7val.com/wiki/%D0%A4%D0%BE%D1%80%D0%BC%D1%83%D0%BB%D0%B0" TargetMode="External"/><Relationship Id="rId4" Type="http://schemas.openxmlformats.org/officeDocument/2006/relationships/hyperlink" Target="http://kk.wikipedia.7val.com/wiki/%D2%9A%D0%B0%D1%81%D0%B8%D0%B5%D1%82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kk.newikis.com/%D0%9D%D0%BE%D0%BC%D0%B5%D0%BD%D0%BA%D0%BB%D0%B0%D1%82%D1%83%D1%80%D0%B0.html" TargetMode="External"/><Relationship Id="rId2" Type="http://schemas.openxmlformats.org/officeDocument/2006/relationships/hyperlink" Target="http://kk.newikis.com/%D0%93%D0%B8%D0%B4%D1%80%D0%BE%D0%BA%D1%81%D0%B8%D0%B4%D1%82%D0%B5%D1%80.html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kk.newikis.com/%D2%9A%D0%B0%D1%81%D0%B8%D0%B5%D1%82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214422"/>
            <a:ext cx="5000660" cy="2143140"/>
          </a:xfrm>
        </p:spPr>
        <p:txBody>
          <a:bodyPr>
            <a:noAutofit/>
          </a:bodyPr>
          <a:lstStyle/>
          <a:p>
            <a:pPr algn="ctr"/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Негіздердің құрамы және жіктелуі</a:t>
            </a:r>
            <a:r>
              <a:rPr lang="ru-RU" sz="2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Негіздердің химиялық қасиеттері және қолданылуы.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400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1472" y="3714752"/>
            <a:ext cx="5357850" cy="1928826"/>
          </a:xfrm>
        </p:spPr>
        <p:txBody>
          <a:bodyPr/>
          <a:lstStyle/>
          <a:p>
            <a:pPr algn="ctr">
              <a:defRPr/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“№19 М.Мақатаев атындағы жалпы орта мектебі”</a:t>
            </a:r>
          </a:p>
          <a:p>
            <a:pPr algn="ctr">
              <a:defRPr/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коммуналдық мемлекеттік мекемесі. Битабарова Хадиша Исабековна</a:t>
            </a:r>
          </a:p>
          <a:p>
            <a:pPr algn="ctr">
              <a:defRPr/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химия пәнінің мұғалімі.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Негіздердің алынуы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071546"/>
            <a:ext cx="6929486" cy="4525963"/>
          </a:xfrm>
        </p:spPr>
        <p:txBody>
          <a:bodyPr>
            <a:normAutofit fontScale="62500" lnSpcReduction="20000"/>
          </a:bodyPr>
          <a:lstStyle/>
          <a:p>
            <a:pPr fontAlgn="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Белсенді металдардың </a:t>
            </a:r>
            <a:r>
              <a:rPr lang="kk-KZ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tooltip="Су"/>
              </a:rPr>
              <a:t>сумен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 tooltip="Әрекет"/>
              </a:rPr>
              <a:t>әрекеттесуі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нәтижесінде: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2Li+2HOH=2LiOH+H</a:t>
            </a:r>
            <a:r>
              <a:rPr lang="kk-KZ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↑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Sr+2HOH=Sr(OH)</a:t>
            </a:r>
            <a:r>
              <a:rPr lang="kk-KZ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+H</a:t>
            </a:r>
            <a:r>
              <a:rPr lang="kk-KZ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↑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Белсенді металдардың </a:t>
            </a:r>
            <a:r>
              <a:rPr lang="kk-KZ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tooltip="Оксид (әлі жазылмаған)"/>
              </a:rPr>
              <a:t>оксидтерінің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сумен әрекеттесуі </a:t>
            </a:r>
            <a:r>
              <a:rPr lang="kk-KZ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 tooltip="Нәтиже (әлі жазылмаған)"/>
              </a:rPr>
              <a:t>нәтижесінде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O+Н</a:t>
            </a:r>
            <a:r>
              <a:rPr lang="kk-KZ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O=2КOН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Ерімейтін және екідайлы негіздерді олардың ерімтал </a:t>
            </a:r>
            <a:r>
              <a:rPr lang="kk-KZ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tooltip="Тұздар"/>
              </a:rPr>
              <a:t>тұздарына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сілті ерітіндісімен </a:t>
            </a:r>
            <a:r>
              <a:rPr lang="kk-KZ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tooltip="Әсер"/>
              </a:rPr>
              <a:t>әсер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ету арқылы алуға болады: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ZnSO</a:t>
            </a:r>
            <a:r>
              <a:rPr lang="kk-KZ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+2NaOH=Zn(OH)</a:t>
            </a:r>
            <a:r>
              <a:rPr lang="kk-KZ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↓+Na2SO</a:t>
            </a:r>
            <a:r>
              <a:rPr lang="kk-KZ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Pb(NO</a:t>
            </a:r>
            <a:r>
              <a:rPr lang="kk-KZ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+2KOH=Pb(OH)</a:t>
            </a:r>
            <a:r>
              <a:rPr lang="kk-KZ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↓+2KNO</a:t>
            </a:r>
            <a:r>
              <a:rPr lang="kk-KZ" b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kk-KZ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 tooltip="Өндіріс"/>
              </a:rPr>
              <a:t>Өндірісте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ерімтал негіздерді олардың тұздарының ерітінділерін </a:t>
            </a:r>
            <a:r>
              <a:rPr lang="kk-KZ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9" tooltip="Электролиз"/>
              </a:rPr>
              <a:t>электролиздеу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арқылы алады. Олай болса, негіздерге мынадай </a:t>
            </a:r>
            <a:r>
              <a:rPr lang="kk-KZ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0" tooltip="Анықтама"/>
              </a:rPr>
              <a:t>анықтама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беруге болады: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100" dirty="0" err="1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Негіздердің физикалық қасиеттері</a:t>
            </a:r>
            <a:r>
              <a:rPr lang="en-US" sz="3100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58204" cy="484030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  </a:t>
            </a:r>
            <a:endParaRPr lang="ru-RU" dirty="0" smtClean="0"/>
          </a:p>
          <a:p>
            <a:pPr algn="ctr"/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Негіздердің түстері әр түрлі болады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және қатты күйде кездеседі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Суда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еритін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сілті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ерітінділері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қолға тигенде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сабын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тәрізді білінеді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және терімен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матаны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күйдіреді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сондықтан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күйдіргіш сілтілер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7772400" cy="1470025"/>
          </a:xfrm>
        </p:spPr>
        <p:txBody>
          <a:bodyPr>
            <a:noAutofit/>
          </a:bodyPr>
          <a:lstStyle/>
          <a:p>
            <a:pPr fontAlgn="t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Негіздердің химиялық қасиеттері</a:t>
            </a:r>
            <a:r>
              <a:rPr lang="kk-K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1285860"/>
            <a:ext cx="6915176" cy="4352940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Барлық негіздерге ортақ </a:t>
            </a:r>
            <a:r>
              <a:rPr lang="kk-KZ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2" tooltip="Қасиет"/>
              </a:rPr>
              <a:t>қасиет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олардың </a:t>
            </a:r>
            <a:r>
              <a:rPr lang="kk-KZ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3" tooltip="Қышқылдар"/>
              </a:rPr>
              <a:t>қышқылдармен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әрекеттесіп, </a:t>
            </a:r>
            <a:r>
              <a:rPr lang="kk-KZ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4" tooltip="Тұз"/>
              </a:rPr>
              <a:t>тұз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және су түзуі.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Негіздердің қышқылдармен әрекеттесуі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Негіздердің қышқылдармен </a:t>
            </a:r>
            <a:r>
              <a:rPr lang="kk-KZ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5" tooltip="Әрекет"/>
              </a:rPr>
              <a:t>әрекеттесуін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мына тәжірибеден көруге болады. </a:t>
            </a:r>
            <a:r>
              <a:rPr lang="kk-KZ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6" tooltip="Стакан (әлі жазылмаған)"/>
              </a:rPr>
              <a:t>Стаканға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шамалап калий гидроксидін құйып алып, оған 1-2 тамшы фенолфталеин ерітіндісін тамызсақ ол </a:t>
            </a:r>
            <a:r>
              <a:rPr lang="kk-KZ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7" tooltip="Таңқурай"/>
              </a:rPr>
              <a:t>таңқурай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түсіне боялады. Енді осы стаканға жайлап шыны </a:t>
            </a:r>
            <a:r>
              <a:rPr lang="kk-KZ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8" tooltip="Таяқша (әлі жазылмаған)"/>
              </a:rPr>
              <a:t>таяқшамен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араластыра отырып күкірт қышқылының ерітіндісін тамызсақ, ерітіндінің түсі біртіндеп жойылады. Себебі мына </a:t>
            </a:r>
            <a:r>
              <a:rPr lang="kk-KZ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9" tooltip="Реакция"/>
              </a:rPr>
              <a:t>реакция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жүреді: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2КОН + H</a:t>
            </a:r>
            <a:r>
              <a:rPr lang="kk-KZ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kk-KZ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K</a:t>
            </a:r>
            <a:r>
              <a:rPr lang="kk-KZ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SO,</a:t>
            </a:r>
            <a:r>
              <a:rPr lang="kk-KZ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Н</a:t>
            </a:r>
            <a:r>
              <a:rPr lang="kk-KZ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Суда ерімейтін негіздер де </a:t>
            </a:r>
            <a:r>
              <a:rPr lang="kk-KZ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10" tooltip="Қышкылдар (әлі жазылмаған)"/>
              </a:rPr>
              <a:t>қышкылдармен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әрекеттеседі.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Ғе(ОН)</a:t>
            </a:r>
            <a:r>
              <a:rPr lang="kk-KZ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+ЗНСl=ҒеСl</a:t>
            </a:r>
            <a:r>
              <a:rPr lang="kk-KZ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+ЗН</a:t>
            </a:r>
            <a:r>
              <a:rPr lang="kk-KZ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kk-KZ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9" tooltip="Реакция"/>
              </a:rPr>
              <a:t>реакцияның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жүргенін бастапқы қызыл-коңыр түстің біртіндеп сарғыш тартқанынан және тұнбаның еруінен білуге болады. Бұдан мынадай </a:t>
            </a:r>
            <a:r>
              <a:rPr lang="kk-KZ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11" tooltip="Тұжырым"/>
              </a:rPr>
              <a:t>тұжырымға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келеміз: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негіз + қышқыл = тұз + су</a:t>
            </a:r>
            <a:endParaRPr lang="ru-RU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t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Сілтілердің қышқылдық оксидтермен әрекеттесуі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ctr" fontAlgn="t"/>
            <a:r>
              <a:rPr lang="kk-KZ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tooltip="Сынауық (әлі жазылмаған)"/>
              </a:rPr>
              <a:t>Сынауыққа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жаңадан әзірленген әк суынан аздап құйып алып, оған </a:t>
            </a:r>
            <a:r>
              <a:rPr lang="kk-KZ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 tooltip="Шын (әлі жазылмаған)"/>
              </a:rPr>
              <a:t>шыны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түтікпен үрлесек, біраздан кейін </a:t>
            </a:r>
            <a:r>
              <a:rPr lang="kk-KZ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 tooltip="Лай"/>
              </a:rPr>
              <a:t>лай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 tooltip="Пайда"/>
              </a:rPr>
              <a:t>пайда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болады, себебі біз </a:t>
            </a:r>
            <a:r>
              <a:rPr lang="kk-KZ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tooltip="Тыныс (әлі жазылмаған)"/>
              </a:rPr>
              <a:t>тыныс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алғанда бөлінген </a:t>
            </a:r>
            <a:r>
              <a:rPr lang="kk-KZ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tooltip="Көмірқышқыл (әлі жазылмаған)"/>
              </a:rPr>
              <a:t>көмірқышқыл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газы реакцияға түседі: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Ca(OH)</a:t>
            </a:r>
            <a:r>
              <a:rPr lang="kk-KZ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+CO</a:t>
            </a:r>
            <a:r>
              <a:rPr lang="kk-KZ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=CaCO</a:t>
            </a:r>
            <a:r>
              <a:rPr lang="kk-KZ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↓+H</a:t>
            </a:r>
            <a:r>
              <a:rPr lang="kk-KZ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сілті + қышқылдық оксид = тұз + су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kk-KZ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 tooltip="Су"/>
              </a:rPr>
              <a:t>Суда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ерімтал негіздердің (сілтілер) ерекше </a:t>
            </a:r>
            <a:r>
              <a:rPr lang="kk-KZ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9" tooltip="Қасиет"/>
              </a:rPr>
              <a:t>қасиеттері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ерімтал тұздармен </a:t>
            </a:r>
            <a:r>
              <a:rPr lang="kk-KZ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0" tooltip="Әрекет"/>
              </a:rPr>
              <a:t>әрекеттесе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алуы.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Сілтілердің суда ерімтал тұздармен әрекеттесуі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kk-KZ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1" tooltip="Реакция"/>
              </a:rPr>
              <a:t>реакция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жүру үшін </a:t>
            </a:r>
            <a:r>
              <a:rPr lang="kk-KZ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2" tooltip="Нәтиже (әлі жазылмаған)"/>
              </a:rPr>
              <a:t>нәтижесінде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 </a:t>
            </a:r>
            <a:r>
              <a:rPr lang="kk-KZ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3" tooltip="Зат"/>
              </a:rPr>
              <a:t>зат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тұнбаға түсуі керек.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3NaOH+FeCl</a:t>
            </a:r>
            <a:r>
              <a:rPr lang="kk-KZ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=Fe(OH)</a:t>
            </a:r>
            <a:r>
              <a:rPr lang="kk-KZ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↓+3NaCl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Ba(ОH)</a:t>
            </a:r>
            <a:r>
              <a:rPr lang="kk-KZ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+Na</a:t>
            </a:r>
            <a:r>
              <a:rPr lang="kk-KZ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SО</a:t>
            </a:r>
            <a:r>
              <a:rPr lang="kk-KZ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=BaSО </a:t>
            </a:r>
            <a:r>
              <a:rPr lang="kk-KZ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↓+2NaOH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Сонда мынадай </a:t>
            </a:r>
            <a:r>
              <a:rPr lang="kk-KZ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4" tooltip="Қорытынды"/>
              </a:rPr>
              <a:t>қорытынды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жасауға болады: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ерімтал жаңа жаңа сілті + тұз = тұз + негіз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Суда ерімейтін негіздердің термиялық ыдырауы олардың ерекше қасиеттері болып табылады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Cu(ОH)</a:t>
            </a:r>
            <a:r>
              <a:rPr lang="kk-KZ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→СuО+H</a:t>
            </a:r>
            <a:r>
              <a:rPr lang="kk-KZ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О—Q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642918"/>
            <a:ext cx="7772400" cy="1470025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Екідайлы негіздердің қасиеттері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1643050"/>
            <a:ext cx="6400800" cy="1752600"/>
          </a:xfrm>
        </p:spPr>
        <p:txBody>
          <a:bodyPr>
            <a:noAutofit/>
          </a:bodyPr>
          <a:lstStyle/>
          <a:p>
            <a:pPr fontAlgn="t"/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Олар қышқылдармен әрекеттескенде тұз және су түзеді, негіздік қасиет көрсетеді.</a:t>
            </a:r>
            <a:endParaRPr lang="ru-RU" sz="2000" b="1" dirty="0" smtClean="0">
              <a:solidFill>
                <a:srgbClr val="6A2DE5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Zn(ОH)</a:t>
            </a:r>
            <a:r>
              <a:rPr lang="kk-KZ" sz="2000" b="1" baseline="-25000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+H</a:t>
            </a:r>
            <a:r>
              <a:rPr lang="kk-KZ" sz="2000" b="1" baseline="-25000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SО</a:t>
            </a:r>
            <a:r>
              <a:rPr lang="kk-KZ" sz="2000" b="1" baseline="-25000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=ZnSО</a:t>
            </a:r>
            <a:r>
              <a:rPr lang="kk-KZ" sz="2000" b="1" baseline="-25000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+2H</a:t>
            </a:r>
            <a:r>
              <a:rPr lang="kk-KZ" sz="2000" b="1" baseline="-25000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b="1" dirty="0" smtClean="0">
              <a:solidFill>
                <a:srgbClr val="6A2DE5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kk-KZ" sz="2000" b="1" u="sng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  <a:hlinkClick r:id="rId2" tooltip="Сілті (әлі жазылмаған)"/>
              </a:rPr>
              <a:t>сілтілермен</a:t>
            </a:r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 әрекеттескенде </a:t>
            </a:r>
            <a:r>
              <a:rPr lang="kk-KZ" sz="2000" b="1" u="sng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  <a:hlinkClick r:id="rId3" tooltip="Қышқылдар"/>
              </a:rPr>
              <a:t>қышқылдың</a:t>
            </a:r>
            <a:r>
              <a:rPr lang="ru-RU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u="sng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  <a:hlinkClick r:id="rId4" tooltip="Қасиет"/>
              </a:rPr>
              <a:t>қасиет</a:t>
            </a:r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 көрсетеді. Ендеше негіздің </a:t>
            </a:r>
            <a:r>
              <a:rPr lang="kk-KZ" sz="2000" b="1" u="sng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  <a:hlinkClick r:id="rId5" tooltip="Формула"/>
              </a:rPr>
              <a:t>формуласын</a:t>
            </a:r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 қышқыл ретінде жазып аламыз:</a:t>
            </a:r>
            <a:endParaRPr lang="ru-RU" sz="2000" b="1" dirty="0" smtClean="0">
              <a:solidFill>
                <a:srgbClr val="6A2DE5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Zn(OH)</a:t>
            </a:r>
            <a:r>
              <a:rPr lang="kk-KZ" sz="2000" b="1" baseline="-25000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→H</a:t>
            </a:r>
            <a:r>
              <a:rPr lang="kk-KZ" sz="2000" b="1" baseline="-25000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ZnO</a:t>
            </a:r>
            <a:r>
              <a:rPr lang="kk-KZ" sz="2000" b="1" baseline="-25000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 smtClean="0">
              <a:solidFill>
                <a:srgbClr val="6A2DE5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kk-KZ" sz="2000" b="1" baseline="-25000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ZnO</a:t>
            </a:r>
            <a:r>
              <a:rPr lang="kk-KZ" sz="2000" b="1" baseline="-25000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+2NaOH=Na</a:t>
            </a:r>
            <a:r>
              <a:rPr lang="kk-KZ" sz="2000" b="1" baseline="-25000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ZnO</a:t>
            </a:r>
            <a:r>
              <a:rPr lang="kk-KZ" sz="2000" b="1" baseline="-25000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+2H</a:t>
            </a:r>
            <a:r>
              <a:rPr lang="kk-KZ" sz="2000" b="1" baseline="-25000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endParaRPr lang="ru-RU" sz="2000" b="1" dirty="0" smtClean="0">
              <a:solidFill>
                <a:srgbClr val="6A2DE5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су + тұз сілті + екідайлы гидроксид+ қышқыл→тұз + су</a:t>
            </a:r>
            <a:r>
              <a:rPr lang="kk-KZ" sz="2000" b="1" u="sng" baseline="30000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[</a:t>
            </a:r>
            <a:endParaRPr lang="ru-RU" sz="2000" b="1" dirty="0" smtClean="0">
              <a:solidFill>
                <a:srgbClr val="6A2DE5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6A2DE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6"/>
          <p:cNvSpPr txBox="1">
            <a:spLocks noChangeArrowheads="1"/>
          </p:cNvSpPr>
          <p:nvPr/>
        </p:nvSpPr>
        <p:spPr bwMode="auto">
          <a:xfrm>
            <a:off x="1357290" y="4643446"/>
            <a:ext cx="750099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Негізді алудың жолдарын схемаға сәйкесті реакция теңдеулері арқылы жазып көрсету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1785918" y="5286389"/>
            <a:ext cx="789942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kk-K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А) Б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Me+H</a:t>
            </a:r>
            <a:r>
              <a:rPr lang="en-US" b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→ …</a:t>
            </a:r>
            <a:r>
              <a:rPr lang="kk-K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+...</a:t>
            </a:r>
            <a:endParaRPr lang="en-US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ct val="50000"/>
              </a:spcBef>
            </a:pPr>
            <a:r>
              <a:rPr lang="kk-K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Б) Б МеО+Н</a:t>
            </a:r>
            <a:r>
              <a:rPr lang="kk-KZ" b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 → .....</a:t>
            </a:r>
          </a:p>
          <a:p>
            <a:pPr algn="l">
              <a:spcBef>
                <a:spcPct val="50000"/>
              </a:spcBef>
            </a:pPr>
            <a:r>
              <a:rPr lang="kk-K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В) Тұз+сілті → .... + ....</a:t>
            </a:r>
          </a:p>
        </p:txBody>
      </p:sp>
      <p:sp>
        <p:nvSpPr>
          <p:cNvPr id="16389" name="Rectangle 9"/>
          <p:cNvSpPr>
            <a:spLocks noChangeArrowheads="1"/>
          </p:cNvSpPr>
          <p:nvPr/>
        </p:nvSpPr>
        <p:spPr bwMode="auto">
          <a:xfrm>
            <a:off x="1785918" y="3500438"/>
            <a:ext cx="469425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l"/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kk-KZ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2О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+…. →</a:t>
            </a:r>
            <a:r>
              <a:rPr lang="kk-KZ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l"/>
            <a:r>
              <a:rPr lang="kk-KZ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К2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+ …→ </a:t>
            </a:r>
            <a:r>
              <a:rPr lang="kk-KZ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КОН</a:t>
            </a:r>
            <a:endParaRPr lang="en-US" sz="2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/>
            <a:r>
              <a:rPr lang="kk-KZ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ВаО</a:t>
            </a:r>
            <a:r>
              <a:rPr lang="en-US" sz="2000" b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… →</a:t>
            </a:r>
            <a:r>
              <a:rPr lang="kk-KZ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... </a:t>
            </a:r>
            <a:endParaRPr lang="en-US" sz="2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1" name="Text Box 11"/>
          <p:cNvSpPr txBox="1">
            <a:spLocks noChangeArrowheads="1"/>
          </p:cNvSpPr>
          <p:nvPr/>
        </p:nvSpPr>
        <p:spPr bwMode="auto">
          <a:xfrm>
            <a:off x="1285852" y="3071810"/>
            <a:ext cx="595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kk-KZ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Негіздер  алудың реакция теңдеуін жазу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3" name="Text Box 13"/>
          <p:cNvSpPr txBox="1">
            <a:spLocks noChangeArrowheads="1"/>
          </p:cNvSpPr>
          <p:nvPr/>
        </p:nvSpPr>
        <p:spPr bwMode="auto">
          <a:xfrm>
            <a:off x="714348" y="836613"/>
            <a:ext cx="666752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kk-KZ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Қай реакция теңдеуі гидрооксидтердің алыну жолын сипаттайды</a:t>
            </a:r>
            <a:endParaRPr lang="ru-RU" sz="1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4" name="Rectangle 14"/>
          <p:cNvSpPr>
            <a:spLocks noChangeArrowheads="1"/>
          </p:cNvSpPr>
          <p:nvPr/>
        </p:nvSpPr>
        <p:spPr bwMode="auto">
          <a:xfrm>
            <a:off x="1571604" y="1285860"/>
            <a:ext cx="4572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kk-KZ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2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Na+H</a:t>
            </a:r>
            <a:r>
              <a:rPr lang="en-US" sz="2000" b="1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O→2NaOH+H</a:t>
            </a:r>
            <a:r>
              <a:rPr lang="en-US" sz="2000" b="1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2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Ә) </a:t>
            </a:r>
            <a:r>
              <a:rPr lang="en-US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Fe2O3</a:t>
            </a:r>
            <a:r>
              <a:rPr lang="kk-KZ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+ 6</a:t>
            </a:r>
            <a:r>
              <a:rPr lang="en-US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kk-KZ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ОН</a:t>
            </a:r>
            <a:r>
              <a:rPr lang="en-US" sz="2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en-US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2Fe (OH)3</a:t>
            </a:r>
            <a:r>
              <a:rPr lang="kk-KZ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+ 3</a:t>
            </a:r>
            <a:r>
              <a:rPr lang="en-US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="1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en-US" sz="20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2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en-US" sz="2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MgO+H</a:t>
            </a:r>
            <a:r>
              <a:rPr lang="en-US" sz="2000" b="1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000" b="1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→MgSO</a:t>
            </a:r>
            <a:r>
              <a:rPr lang="en-US" sz="2000" b="1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+H</a:t>
            </a:r>
            <a:r>
              <a:rPr lang="en-US" sz="2000" b="1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 algn="l"/>
            <a:r>
              <a:rPr lang="kk-KZ" sz="2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en-US" sz="2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C+O</a:t>
            </a:r>
            <a:r>
              <a:rPr lang="en-US" sz="2000" b="1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→ CO</a:t>
            </a:r>
            <a:r>
              <a:rPr lang="en-US" sz="2000" b="1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6395" name="Text Box 15"/>
          <p:cNvSpPr txBox="1">
            <a:spLocks noChangeArrowheads="1"/>
          </p:cNvSpPr>
          <p:nvPr/>
        </p:nvSpPr>
        <p:spPr bwMode="auto">
          <a:xfrm>
            <a:off x="1571604" y="2643182"/>
            <a:ext cx="2087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kk-KZ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Жауабы: а, ә)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785786" y="357166"/>
            <a:ext cx="8358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b="1" i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Жаңа сабақты қорытындылау</a:t>
            </a:r>
            <a:endParaRPr lang="ru-RU" b="1" i="1" dirty="0">
              <a:solidFill>
                <a:srgbClr val="6A2DE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357166"/>
            <a:ext cx="7772400" cy="1470025"/>
          </a:xfrm>
        </p:spPr>
        <p:txBody>
          <a:bodyPr>
            <a:norm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Судың химиялық қасиетін сипаттайтын төмендегі теңдеуде әріппен белгіленген қосылыстың формуласы қайсысы?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1857364"/>
            <a:ext cx="6400800" cy="2786082"/>
          </a:xfrm>
        </p:spPr>
        <p:txBody>
          <a:bodyPr>
            <a:normAutofit fontScale="25000" lnSpcReduction="20000"/>
          </a:bodyPr>
          <a:lstStyle/>
          <a:p>
            <a:r>
              <a:rPr lang="kk-KZ" dirty="0" smtClean="0"/>
              <a:t>1. </a:t>
            </a:r>
            <a:endParaRPr lang="ru-RU" dirty="0" smtClean="0"/>
          </a:p>
          <a:p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Н</a:t>
            </a:r>
            <a:r>
              <a:rPr lang="kk-KZ" sz="9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 + ..... → Са(ОН)</a:t>
            </a:r>
            <a:r>
              <a:rPr lang="kk-KZ" sz="9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А. Lі</a:t>
            </a:r>
            <a:endParaRPr lang="ru-RU" sz="9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3Н</a:t>
            </a:r>
            <a:r>
              <a:rPr lang="kk-KZ" sz="9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 + ..... →2Н</a:t>
            </a:r>
            <a:r>
              <a:rPr lang="kk-KZ" sz="9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</a:t>
            </a:r>
            <a:r>
              <a:rPr lang="kk-KZ" sz="9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В. С</a:t>
            </a:r>
            <a:endParaRPr lang="ru-RU" sz="9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2Н</a:t>
            </a:r>
            <a:r>
              <a:rPr lang="kk-KZ" sz="9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 + ..... → 2 LіОН +Н</a:t>
            </a:r>
            <a:r>
              <a:rPr lang="kk-KZ" sz="9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↑         С. Lі</a:t>
            </a:r>
            <a:r>
              <a:rPr lang="kk-KZ" sz="9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9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Н</a:t>
            </a:r>
            <a:r>
              <a:rPr lang="kk-KZ" sz="9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 + ..... → СО +Н</a:t>
            </a:r>
            <a:r>
              <a:rPr lang="kk-KZ" sz="9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↑                  Д. СаО</a:t>
            </a:r>
            <a:endParaRPr lang="ru-RU" sz="9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Н</a:t>
            </a:r>
            <a:r>
              <a:rPr lang="kk-KZ" sz="9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 + ..... → LіОН                        Е. Р</a:t>
            </a:r>
            <a:r>
              <a:rPr lang="kk-KZ" sz="9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9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9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 Н</a:t>
            </a:r>
            <a:r>
              <a:rPr lang="kk-KZ" sz="9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 + ..... → Н</a:t>
            </a:r>
            <a:r>
              <a:rPr lang="kk-KZ" sz="9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kk-KZ" sz="9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Ж. SO</a:t>
            </a:r>
            <a:r>
              <a:rPr lang="kk-KZ" sz="9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9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Тест сұрақтары (3 сұрақ)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071546"/>
            <a:ext cx="6858048" cy="4525963"/>
          </a:xfrm>
        </p:spPr>
        <p:txBody>
          <a:bodyPr>
            <a:normAutofit/>
          </a:bodyPr>
          <a:lstStyle/>
          <a:p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Суда ерімейтін негіз:</a:t>
            </a:r>
            <a:endParaRPr lang="ru-RU" sz="2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А) LiOH    B) NaOH    С) Cu(OH)</a:t>
            </a:r>
            <a:r>
              <a:rPr lang="kk-KZ" sz="22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D) Ba(OH)</a:t>
            </a:r>
            <a:r>
              <a:rPr lang="kk-KZ" sz="22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E) KOH</a:t>
            </a:r>
            <a:endParaRPr lang="ru-RU" sz="2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Суда еритін (сілтілер) қатары:</a:t>
            </a:r>
            <a:endParaRPr lang="ru-RU" sz="2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А) LiOH, NaOH    B) Cu(OH)</a:t>
            </a:r>
            <a:r>
              <a:rPr lang="kk-KZ" sz="22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Fe(OH)</a:t>
            </a:r>
            <a:r>
              <a:rPr lang="kk-KZ" sz="22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Ca(OH)</a:t>
            </a:r>
            <a:r>
              <a:rPr lang="kk-KZ" sz="22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Cu(OH)</a:t>
            </a:r>
            <a:r>
              <a:rPr lang="kk-KZ" sz="22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D) Al(OH)</a:t>
            </a:r>
            <a:r>
              <a:rPr lang="kk-KZ" sz="22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Ca(OH)</a:t>
            </a:r>
            <a:r>
              <a:rPr lang="kk-KZ" sz="22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E) Fe(OH)</a:t>
            </a:r>
            <a:r>
              <a:rPr lang="kk-KZ" sz="22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Fe(OH)</a:t>
            </a:r>
            <a:r>
              <a:rPr lang="kk-KZ" sz="22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Суда ерімейтін негіздер қатары:</a:t>
            </a:r>
            <a:endParaRPr lang="ru-RU" sz="2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А) Cu(OH)</a:t>
            </a:r>
            <a:r>
              <a:rPr lang="kk-KZ" sz="22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Fe(OH)</a:t>
            </a:r>
            <a:r>
              <a:rPr lang="kk-KZ" sz="22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B) LiOH, CsOH    </a:t>
            </a:r>
            <a:endParaRPr lang="ru-RU" sz="2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kk-KZ" sz="22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Ca(OH)</a:t>
            </a:r>
            <a:r>
              <a:rPr lang="kk-KZ" sz="22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D) KOH, </a:t>
            </a:r>
            <a:r>
              <a:rPr lang="en-US" sz="2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E) Ca(OH)</a:t>
            </a:r>
            <a:r>
              <a:rPr lang="kk-KZ" sz="22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Cu(OH)</a:t>
            </a:r>
            <a:r>
              <a:rPr lang="kk-KZ" sz="22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785926"/>
            <a:ext cx="5357850" cy="2143140"/>
          </a:xfrm>
        </p:spPr>
        <p:txBody>
          <a:bodyPr>
            <a:normAutofit/>
          </a:bodyPr>
          <a:lstStyle/>
          <a:p>
            <a:pPr algn="ctr"/>
            <a:r>
              <a:rPr lang="ru-RU" sz="3200" kern="10" dirty="0" err="1" smtClean="0">
                <a:ln w="9525">
                  <a:noFill/>
                  <a:round/>
                  <a:headEnd/>
                  <a:tailEnd/>
                </a:ln>
                <a:blipFill dpi="0" rotWithShape="0">
                  <a:blip r:embed="rId2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Сабаққа </a:t>
            </a:r>
            <a:br>
              <a:rPr lang="ru-RU" sz="3200" kern="10" dirty="0" err="1" smtClean="0">
                <a:ln w="9525">
                  <a:noFill/>
                  <a:round/>
                  <a:headEnd/>
                  <a:tailEnd/>
                </a:ln>
                <a:blipFill dpi="0" rotWithShape="0">
                  <a:blip r:embed="rId2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</a:br>
            <a:r>
              <a:rPr lang="ru-RU" sz="3200" kern="10" dirty="0" err="1" smtClean="0">
                <a:ln w="9525">
                  <a:noFill/>
                  <a:round/>
                  <a:headEnd/>
                  <a:tailEnd/>
                </a:ln>
                <a:blipFill dpi="0" rotWithShape="0">
                  <a:blip r:embed="rId2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қатысқандарыңызға</a:t>
            </a:r>
            <a:r>
              <a:rPr lang="ru-RU" sz="3200" kern="10" dirty="0" smtClean="0">
                <a:ln w="9525">
                  <a:noFill/>
                  <a:round/>
                  <a:headEnd/>
                  <a:tailEnd/>
                </a:ln>
                <a:blipFill dpi="0" rotWithShape="0">
                  <a:blip r:embed="rId2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/>
            </a:r>
            <a:br>
              <a:rPr lang="ru-RU" sz="3200" kern="10" dirty="0" smtClean="0">
                <a:ln w="9525">
                  <a:noFill/>
                  <a:round/>
                  <a:headEnd/>
                  <a:tailEnd/>
                </a:ln>
                <a:blipFill dpi="0" rotWithShape="0">
                  <a:blip r:embed="rId2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</a:br>
            <a:r>
              <a:rPr lang="ru-RU" sz="3200" kern="10" dirty="0" err="1" smtClean="0">
                <a:ln w="9525">
                  <a:noFill/>
                  <a:round/>
                  <a:headEnd/>
                  <a:tailEnd/>
                </a:ln>
                <a:blipFill dpi="0" rotWithShape="0">
                  <a:blip r:embed="rId2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рахмет</a:t>
            </a:r>
            <a:endParaRPr lang="ru-RU" sz="3200" kern="10" dirty="0">
              <a:ln w="9525">
                <a:noFill/>
                <a:round/>
                <a:headEnd/>
                <a:tailEnd/>
              </a:ln>
              <a:blipFill dpi="0" rotWithShape="0">
                <a:blip r:embed="rId2"/>
                <a:srcRect/>
                <a:stretch>
                  <a:fillRect/>
                </a:stretch>
              </a:blip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1472" y="3714752"/>
            <a:ext cx="4714908" cy="1928826"/>
          </a:xfrm>
        </p:spPr>
        <p:txBody>
          <a:bodyPr/>
          <a:lstStyle/>
          <a:p>
            <a:endParaRPr lang="ru-RU" dirty="0">
              <a:solidFill>
                <a:srgbClr val="FF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714356"/>
            <a:ext cx="5929354" cy="5286412"/>
          </a:xfrm>
        </p:spPr>
        <p:txBody>
          <a:bodyPr>
            <a:normAutofit lnSpcReduction="10000"/>
          </a:bodyPr>
          <a:lstStyle/>
          <a:p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v"/>
            </a:pPr>
            <a:r>
              <a:rPr lang="ru-RU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Негіздердің құрамымен және олардың жіктелуін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таныстыру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Негіздердің формуласын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құрастыру, индикаторлардың көмегімен анықтай білу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біліктерін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жетілдіру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l">
              <a:buFont typeface="Wingdings" pitchFamily="2" charset="2"/>
              <a:buChar char="v"/>
            </a:pPr>
            <a:r>
              <a:rPr lang="ru-RU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Сілтілер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ұғымын қалыптастыру.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Негіздер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сілтілердің қасиеттерін айыра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үйрету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kk-KZ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Күтілетін нәтиже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kk-KZ" sz="2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v"/>
            </a:pP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Оқушылар негіздер класын, оның жіктелуі мен алыну жолдарын, химиялық қасиеті мен қолданылуы туралы толық мағлұмат біледі, басқа қосылыстардан айыра алады, СИ жүйесі бойынша оқи алады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solidFill>
                <a:srgbClr val="86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142984"/>
            <a:ext cx="7072362" cy="498317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Құрал –жабдықтар: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Сілтілер,индикаторлар.т.б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Тірек</a:t>
            </a:r>
            <a:r>
              <a:rPr lang="ru-RU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біліктер</a:t>
            </a:r>
            <a:r>
              <a:rPr lang="ru-RU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Заттардың құрамы туралы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білімі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және олардың жіктеу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білігі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индикаторлардың әсерін бақылау білігі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негіздердің құрамы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химиялық формуласы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валенттік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формула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құрастыру білігі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 барысы:Оқушыларға 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металл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валенттілігі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негіздерінің формуласын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құрастыру тапсырылады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Nа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К,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Ғе</a:t>
            </a:r>
            <a:r>
              <a:rPr lang="ru-RU" sz="24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(ІІІ),</a:t>
            </a:r>
            <a:r>
              <a:rPr lang="ru-RU" sz="24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Сu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solidFill>
                <a:srgbClr val="FF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642918"/>
            <a:ext cx="7772400" cy="1470025"/>
          </a:xfrm>
        </p:spPr>
        <p:txBody>
          <a:bodyPr>
            <a:normAutofit/>
          </a:bodyPr>
          <a:lstStyle/>
          <a:p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ОЙ – ҚОЗҒАУ СҰРАҚТАРЫ: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2357430"/>
            <a:ext cx="7143800" cy="1752600"/>
          </a:xfrm>
        </p:spPr>
        <p:txBody>
          <a:bodyPr>
            <a:normAutofit fontScale="25000" lnSpcReduction="20000"/>
          </a:bodyPr>
          <a:lstStyle/>
          <a:p>
            <a:pPr marL="609600" indent="-609600">
              <a:defRPr/>
            </a:pPr>
            <a:r>
              <a:rPr lang="kk-KZ" sz="1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1.Оксидтер дегеніміз не?</a:t>
            </a:r>
          </a:p>
          <a:p>
            <a:pPr marL="609600" indent="-609600">
              <a:defRPr/>
            </a:pPr>
            <a:r>
              <a:rPr lang="kk-KZ" sz="1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2.Оксидтер нешеге жіктеледі?</a:t>
            </a:r>
          </a:p>
          <a:p>
            <a:pPr marL="609600" indent="-609600">
              <a:defRPr/>
            </a:pPr>
            <a:r>
              <a:rPr lang="kk-KZ" sz="1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3.Негіздік оксидтер дегеніміз...(мысал)</a:t>
            </a:r>
          </a:p>
          <a:p>
            <a:pPr marL="609600" indent="-609600">
              <a:defRPr/>
            </a:pPr>
            <a:r>
              <a:rPr lang="kk-KZ" sz="1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4.Қышқылдық оксидтер...(мысал)</a:t>
            </a:r>
          </a:p>
          <a:p>
            <a:pPr marL="609600" indent="-609600">
              <a:defRPr/>
            </a:pPr>
            <a:r>
              <a:rPr lang="kk-KZ" sz="1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5.Екі дайлы оксидтер... (мысал)</a:t>
            </a:r>
          </a:p>
          <a:p>
            <a:pPr marL="609600" indent="-609600">
              <a:defRPr/>
            </a:pPr>
            <a:r>
              <a:rPr lang="kk-KZ" sz="1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6.Оксидтердің физикалық қасиеттері?</a:t>
            </a:r>
            <a:endParaRPr lang="ru-RU" sz="1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әйкестік 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тапсырмалары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а)  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Төмендегі сұрақтарға сәйкес келетін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жауаптарын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табыңдар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Оксидтер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не?-    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4.Сутек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атомдарынан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және қышқыл</a:t>
            </a:r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                                                  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қалдықтарынан тұратын күрделі заттар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Негіздер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не?-  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1.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элементтен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тұрып оның біреуі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r">
              <a:spcBef>
                <a:spcPts val="0"/>
              </a:spcBef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                                         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түрде оттегі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келетін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күрделі заттар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>
              <a:spcBef>
                <a:spcPts val="0"/>
              </a:spcBef>
            </a:pP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3.Тұздар дегеніміз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не?-      2. Металл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атомымен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және бір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гидроксотоптардан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spcBef>
                <a:spcPts val="0"/>
              </a:spcBef>
            </a:pP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құралған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күрделі заттар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>
              <a:spcBef>
                <a:spcPts val="0"/>
              </a:spcBef>
            </a:pP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4.Қышқылдар дегеніміз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не?-            3. Металл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атомдарымен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және қышқыл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қалдықтарынан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500042"/>
            <a:ext cx="7772400" cy="1470025"/>
          </a:xfrm>
        </p:spPr>
        <p:txBody>
          <a:bodyPr>
            <a:noAutofit/>
          </a:bodyPr>
          <a:lstStyle/>
          <a:p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Формулалар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қосылыстардың кластарын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айыру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2143116"/>
            <a:ext cx="6772300" cy="349568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1.Оксидтердің химиялық формулалары</a:t>
            </a:r>
            <a:r>
              <a:rPr lang="ru-RU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?-           2.КОН,Са(ОН)2,Cu(OH)2,</a:t>
            </a:r>
          </a:p>
          <a:p>
            <a:r>
              <a:rPr lang="ru-RU" b="1" dirty="0" err="1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2.Негіздердің химиялық формулалары</a:t>
            </a:r>
            <a:r>
              <a:rPr lang="ru-RU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?-             4. Н2SO4,HNO3,H2CO3,</a:t>
            </a:r>
          </a:p>
          <a:p>
            <a:r>
              <a:rPr lang="ru-RU" b="1" dirty="0" err="1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3.Тұздардың химиялық формулалары</a:t>
            </a:r>
            <a:r>
              <a:rPr lang="ru-RU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?-              1. Al2O3,ZnO,CaO,</a:t>
            </a:r>
          </a:p>
          <a:p>
            <a:r>
              <a:rPr lang="ru-RU" b="1" dirty="0" err="1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4.Қышқылдардың химиялық формулалары</a:t>
            </a:r>
            <a:r>
              <a:rPr lang="ru-RU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?-     3. MgSO4,Na2SО4,Ca(NO3)2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0"/>
            <a:ext cx="7315224" cy="2457466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"Жұмбақтар шешу". Тақтаға бір жағына алма, саңырауқұлақ, жүзім суреттері, келесі жағында жұмбақ жасырылған.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2071678"/>
            <a:ext cx="6500858" cy="2924180"/>
          </a:xfrm>
        </p:spPr>
        <p:txBody>
          <a:bodyPr>
            <a:normAutofit/>
          </a:bodyPr>
          <a:lstStyle/>
          <a:p>
            <a:pPr algn="l"/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Су бетінде безектеп, Бірі жанып, бірі қолдап жануды</a:t>
            </a:r>
            <a:endParaRPr lang="ru-RU" sz="2000" b="1" dirty="0" smtClean="0">
              <a:solidFill>
                <a:srgbClr val="6A2DE5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Металл натрий жүзеді. Екі элемент бізге бұрын танылды.</a:t>
            </a:r>
            <a:endParaRPr lang="ru-RU" sz="2000" b="1" dirty="0" smtClean="0">
              <a:solidFill>
                <a:srgbClr val="6A2DE5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Ең соңында жоқ болып, Өрт болып еді, қосылысып көп адам,</a:t>
            </a:r>
            <a:endParaRPr lang="ru-RU" sz="2000" b="1" dirty="0" smtClean="0">
              <a:solidFill>
                <a:srgbClr val="6A2DE5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20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Қандай қосылыс түзеді? Сөндіруге алып соған ағылды.</a:t>
            </a:r>
            <a:endParaRPr lang="ru-RU" sz="2000" b="1" dirty="0" smtClean="0">
              <a:solidFill>
                <a:srgbClr val="6A2DE5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000" b="1" i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(Натрий </a:t>
            </a:r>
            <a:r>
              <a:rPr lang="ru-RU" sz="2000" b="1" i="1" dirty="0" err="1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гидроксиді</a:t>
            </a:r>
            <a:r>
              <a:rPr lang="ru-RU" sz="2000" b="1" i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) (</a:t>
            </a:r>
            <a:r>
              <a:rPr lang="ru-RU" sz="2000" b="1" i="1" dirty="0" err="1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Сутек</a:t>
            </a:r>
            <a:r>
              <a:rPr lang="ru-RU" sz="2000" b="1" i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, оттек, су)</a:t>
            </a:r>
            <a:endParaRPr lang="ru-RU" sz="2000" b="1" dirty="0" smtClean="0">
              <a:solidFill>
                <a:srgbClr val="6A2DE5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04813"/>
            <a:ext cx="8229600" cy="5614987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kk-KZ" dirty="0" smtClean="0"/>
              <a:t>   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НЕГІЗДЕР дегеніміз – молекулалары металл атомдарынан және бір немесе бірнеше гидроксо-тобынан тұратын күрделі заттар.</a:t>
            </a:r>
          </a:p>
          <a:p>
            <a:pPr algn="ctr" eaLnBrk="1" hangingPunct="1">
              <a:buFontTx/>
              <a:buNone/>
              <a:defRPr/>
            </a:pPr>
            <a:endPara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Негіздер </a:t>
            </a:r>
          </a:p>
          <a:p>
            <a:pPr algn="ctr" eaLnBrk="1" hangingPunct="1">
              <a:buFontTx/>
              <a:buNone/>
              <a:defRPr/>
            </a:pPr>
            <a:endPara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Суда еритін                  Суда ерімейтін              Екідайлы  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Line 5"/>
          <p:cNvSpPr>
            <a:spLocks noChangeShapeType="1"/>
          </p:cNvSpPr>
          <p:nvPr/>
        </p:nvSpPr>
        <p:spPr bwMode="auto">
          <a:xfrm flipH="1">
            <a:off x="1428728" y="2857496"/>
            <a:ext cx="428628" cy="64294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2" name="Line 6"/>
          <p:cNvSpPr>
            <a:spLocks noChangeShapeType="1"/>
          </p:cNvSpPr>
          <p:nvPr/>
        </p:nvSpPr>
        <p:spPr bwMode="auto">
          <a:xfrm>
            <a:off x="4572000" y="2857496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3" name="Line 7"/>
          <p:cNvSpPr>
            <a:spLocks noChangeShapeType="1"/>
          </p:cNvSpPr>
          <p:nvPr/>
        </p:nvSpPr>
        <p:spPr bwMode="auto">
          <a:xfrm>
            <a:off x="6858016" y="2857495"/>
            <a:ext cx="928694" cy="64294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4" name="Rectangle 8"/>
          <p:cNvSpPr>
            <a:spLocks noChangeArrowheads="1"/>
          </p:cNvSpPr>
          <p:nvPr/>
        </p:nvSpPr>
        <p:spPr bwMode="auto">
          <a:xfrm>
            <a:off x="642911" y="3714752"/>
            <a:ext cx="2143140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dirty="0">
                <a:latin typeface="Times New Roman" pitchFamily="18" charset="0"/>
              </a:rPr>
              <a:t>Ca</a:t>
            </a:r>
            <a:r>
              <a:rPr lang="kk-KZ" dirty="0">
                <a:latin typeface="Times New Roman" pitchFamily="18" charset="0"/>
              </a:rPr>
              <a:t>(</a:t>
            </a:r>
            <a:r>
              <a:rPr lang="en-US" dirty="0">
                <a:latin typeface="Times New Roman" pitchFamily="18" charset="0"/>
              </a:rPr>
              <a:t>OH</a:t>
            </a:r>
            <a:r>
              <a:rPr lang="kk-KZ" dirty="0">
                <a:latin typeface="Times New Roman" pitchFamily="18" charset="0"/>
              </a:rPr>
              <a:t>)</a:t>
            </a:r>
            <a:r>
              <a:rPr lang="en-US" baseline="-25000" dirty="0">
                <a:latin typeface="Times New Roman" pitchFamily="18" charset="0"/>
              </a:rPr>
              <a:t>2</a:t>
            </a:r>
            <a:r>
              <a:rPr lang="kk-KZ" dirty="0">
                <a:latin typeface="Times New Roman" pitchFamily="18" charset="0"/>
              </a:rPr>
              <a:t>,</a:t>
            </a:r>
            <a:r>
              <a:rPr lang="en-US" dirty="0" err="1">
                <a:latin typeface="Times New Roman" pitchFamily="18" charset="0"/>
              </a:rPr>
              <a:t>Ba</a:t>
            </a:r>
            <a:r>
              <a:rPr lang="kk-KZ" dirty="0">
                <a:latin typeface="Times New Roman" pitchFamily="18" charset="0"/>
              </a:rPr>
              <a:t>(</a:t>
            </a:r>
            <a:r>
              <a:rPr lang="en-US" dirty="0">
                <a:latin typeface="Times New Roman" pitchFamily="18" charset="0"/>
              </a:rPr>
              <a:t>OH</a:t>
            </a:r>
            <a:r>
              <a:rPr lang="kk-KZ" dirty="0">
                <a:latin typeface="Times New Roman" pitchFamily="18" charset="0"/>
              </a:rPr>
              <a:t>)</a:t>
            </a:r>
            <a:r>
              <a:rPr lang="kk-KZ" baseline="-25000" dirty="0">
                <a:latin typeface="Times New Roman" pitchFamily="18" charset="0"/>
              </a:rPr>
              <a:t>2</a:t>
            </a:r>
            <a:endParaRPr lang="ru-RU" baseline="-25000" dirty="0">
              <a:latin typeface="Times New Roman" pitchFamily="18" charset="0"/>
            </a:endParaRPr>
          </a:p>
        </p:txBody>
      </p:sp>
      <p:sp>
        <p:nvSpPr>
          <p:cNvPr id="69641" name="Rectangle 9"/>
          <p:cNvSpPr>
            <a:spLocks noChangeArrowheads="1"/>
          </p:cNvSpPr>
          <p:nvPr/>
        </p:nvSpPr>
        <p:spPr bwMode="auto">
          <a:xfrm>
            <a:off x="3714744" y="3643314"/>
            <a:ext cx="1857388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Fe</a:t>
            </a:r>
            <a:r>
              <a:rPr lang="kk-KZ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(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</a:t>
            </a:r>
            <a:r>
              <a:rPr lang="kk-KZ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Н)</a:t>
            </a:r>
            <a:r>
              <a:rPr lang="en-US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</a:t>
            </a:r>
            <a:r>
              <a:rPr lang="kk-KZ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</a:t>
            </a:r>
            <a:endParaRPr lang="ru-RU" baseline="-250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6429388" y="3643314"/>
            <a:ext cx="2232025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Zn</a:t>
            </a:r>
            <a:r>
              <a:rPr lang="kk-KZ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(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</a:t>
            </a:r>
            <a:r>
              <a:rPr lang="kk-KZ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Н) </a:t>
            </a:r>
            <a:r>
              <a:rPr lang="kk-KZ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</a:t>
            </a:r>
            <a:endParaRPr lang="ru-RU" baseline="-250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>
              <a:defRPr/>
            </a:pPr>
            <a:endParaRPr lang="ru-RU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714356"/>
            <a:ext cx="6486548" cy="4924444"/>
          </a:xfrm>
        </p:spPr>
        <p:txBody>
          <a:bodyPr>
            <a:normAutofit fontScale="62500" lnSpcReduction="20000"/>
          </a:bodyPr>
          <a:lstStyle/>
          <a:p>
            <a:r>
              <a:rPr lang="kk-KZ" sz="4500" b="1" dirty="0" smtClean="0">
                <a:solidFill>
                  <a:srgbClr val="6A2DE5"/>
                </a:solidFill>
                <a:latin typeface="Times New Roman" pitchFamily="18" charset="0"/>
                <a:cs typeface="Times New Roman" pitchFamily="18" charset="0"/>
              </a:rPr>
              <a:t>Негіздердің аталуы</a:t>
            </a:r>
          </a:p>
          <a:p>
            <a:endParaRPr lang="kk-KZ" b="1" dirty="0" smtClean="0">
              <a:solidFill>
                <a:srgbClr val="6A2DE5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rgbClr val="6A2DE5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Металл аталып оның валенттілігі жақша ішінде көрсетіліп </a:t>
            </a:r>
            <a:r>
              <a:rPr lang="kk-KZ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 tooltip="Гидроксидтер"/>
              </a:rPr>
              <a:t>гидроксиді</a:t>
            </a: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деген сөз косылады: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NaOH—натрий гидроксиді, Са(ОН)</a:t>
            </a:r>
            <a:r>
              <a:rPr lang="kk-KZ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—кальций гидроксиді халықаралық </a:t>
            </a:r>
            <a:r>
              <a:rPr lang="kk-KZ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 tooltip="Номенклатура"/>
              </a:rPr>
              <a:t>номенклатура</a:t>
            </a: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бойынша гидроксотоптардың сандары аталып айтылады. Аl(ОН)</a:t>
            </a:r>
            <a:r>
              <a:rPr lang="kk-KZ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—алюминий үшгидроксиді Ғе(ОН)</a:t>
            </a:r>
            <a:r>
              <a:rPr lang="kk-KZ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—темірдің дигидроксиді, Ғе(ОН)</a:t>
            </a:r>
            <a:r>
              <a:rPr lang="kk-KZ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—темірдің үшгидроксиді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Кейбір негіздер үшін бұрыннан пайдаланып келген атаулары да бар, олар ерекше </a:t>
            </a:r>
            <a:r>
              <a:rPr lang="kk-KZ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4" tooltip="Қасиет"/>
              </a:rPr>
              <a:t>қасиеттеріне</a:t>
            </a: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белгілеріне қарай қойылған.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NaOH—күйдіргіш натр; Са(ОН)</a:t>
            </a:r>
            <a:r>
              <a:rPr lang="kk-KZ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—сөндірілген әк.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899</Words>
  <Application>Microsoft Office PowerPoint</Application>
  <PresentationFormat>Экран (4:3)</PresentationFormat>
  <Paragraphs>126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Негіздердің құрамы және жіктелуі. Негіздердің химиялық қасиеттері және қолданылуы. »</vt:lpstr>
      <vt:lpstr>Слайд 2</vt:lpstr>
      <vt:lpstr>Слайд 3</vt:lpstr>
      <vt:lpstr>ОЙ – ҚОЗҒАУ СҰРАҚТАРЫ:</vt:lpstr>
      <vt:lpstr>Сәйкестік тест тапсырмалары. </vt:lpstr>
      <vt:lpstr>Формулалар бойынша қосылыстардың кластарын айыру. </vt:lpstr>
      <vt:lpstr>"Жұмбақтар шешу". Тақтаға бір жағына алма, саңырауқұлақ, жүзім суреттері, келесі жағында жұмбақ жасырылған.  </vt:lpstr>
      <vt:lpstr>Слайд 8</vt:lpstr>
      <vt:lpstr>Слайд 9</vt:lpstr>
      <vt:lpstr>Негіздердің алынуы  </vt:lpstr>
      <vt:lpstr>Негіздердің физикалық қасиеттері:  </vt:lpstr>
      <vt:lpstr>  Негіздердің химиялық қасиеттері   </vt:lpstr>
      <vt:lpstr>Сілтілердің қышқылдық оксидтермен әрекеттесуі </vt:lpstr>
      <vt:lpstr>Екідайлы негіздердің қасиеттері  </vt:lpstr>
      <vt:lpstr>Слайд 15</vt:lpstr>
      <vt:lpstr>Судың химиялық қасиетін сипаттайтын төмендегі теңдеуде әріппен белгіленген қосылыстың формуласы қайсысы?</vt:lpstr>
      <vt:lpstr>Тест сұрақтары (3 сұрақ) </vt:lpstr>
      <vt:lpstr>Сабаққа  қатысқандарыңызға рахмет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Танюша</dc:creator>
  <cp:lastModifiedBy>Айбек</cp:lastModifiedBy>
  <cp:revision>16</cp:revision>
  <dcterms:created xsi:type="dcterms:W3CDTF">2015-07-12T17:21:19Z</dcterms:created>
  <dcterms:modified xsi:type="dcterms:W3CDTF">2015-07-21T12:29:04Z</dcterms:modified>
</cp:coreProperties>
</file>