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5" r:id="rId3"/>
    <p:sldId id="276" r:id="rId4"/>
    <p:sldId id="277" r:id="rId5"/>
    <p:sldId id="259" r:id="rId6"/>
    <p:sldId id="262" r:id="rId7"/>
    <p:sldId id="260" r:id="rId8"/>
    <p:sldId id="257" r:id="rId9"/>
    <p:sldId id="264" r:id="rId10"/>
    <p:sldId id="261" r:id="rId11"/>
    <p:sldId id="263" r:id="rId12"/>
    <p:sldId id="266" r:id="rId13"/>
    <p:sldId id="267" r:id="rId14"/>
    <p:sldId id="268" r:id="rId15"/>
    <p:sldId id="269" r:id="rId16"/>
    <p:sldId id="270" r:id="rId17"/>
    <p:sldId id="273" r:id="rId18"/>
    <p:sldId id="271" r:id="rId19"/>
  </p:sldIdLst>
  <p:sldSz cx="9144000" cy="6858000" type="screen4x3"/>
  <p:notesSz cx="6858000" cy="9144000"/>
  <p:custDataLst>
    <p:tags r:id="rId21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AFFD"/>
    <a:srgbClr val="FFFF99"/>
    <a:srgbClr val="333333"/>
    <a:srgbClr val="0099FF"/>
    <a:srgbClr val="80845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9DE5A-B6B9-4649-BFD9-5102884829D9}" type="datetimeFigureOut">
              <a:rPr lang="ru-RU" smtClean="0"/>
              <a:pPr/>
              <a:t>30.04.2015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A4EBA0-E71A-420D-8436-8838AECCE2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A4EBA0-E71A-420D-8436-8838AECCE2E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A4EBA0-E71A-420D-8436-8838AECCE2E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A4EBA0-E71A-420D-8436-8838AECCE2E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59C18-60E6-460A-B4C7-523AD80A18E6}" type="datetimeFigureOut">
              <a:rPr lang="ru-RU"/>
              <a:pPr>
                <a:defRPr/>
              </a:pPr>
              <a:t>30.04.2015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E20BA-FBC8-4625-9D7F-0624F7E72D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F44BE-DF70-4E4D-8BB2-C7C2EBD3D283}" type="datetimeFigureOut">
              <a:rPr lang="ru-RU"/>
              <a:pPr>
                <a:defRPr/>
              </a:pPr>
              <a:t>30.04.2015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6F567-23D2-47D7-96BE-67F8687B47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B0C65-F90B-4C32-99D8-70F96DE0A042}" type="datetimeFigureOut">
              <a:rPr lang="ru-RU"/>
              <a:pPr>
                <a:defRPr/>
              </a:pPr>
              <a:t>30.04.2015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33D25-522D-4694-B3DF-41A7CD02AD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29350-A7E7-4168-9947-276F6147F661}" type="datetimeFigureOut">
              <a:rPr lang="ru-RU"/>
              <a:pPr>
                <a:defRPr/>
              </a:pPr>
              <a:t>30.04.2015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3E0A9-53E7-4589-A8DD-D78E17DB89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14CC-59C0-4AC1-A382-517AA314E1A4}" type="datetimeFigureOut">
              <a:rPr lang="ru-RU"/>
              <a:pPr>
                <a:defRPr/>
              </a:pPr>
              <a:t>30.04.2015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D392E-F47B-4A1B-AF7C-F8468C3E1A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D03DF-B6F7-4340-9C02-8AAD2FDEB86D}" type="datetimeFigureOut">
              <a:rPr lang="ru-RU"/>
              <a:pPr>
                <a:defRPr/>
              </a:pPr>
              <a:t>30.04.2015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3E2E0-90B5-417F-A73E-A3DAFA46C3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D4711-9458-45E2-86E0-626C555D86B1}" type="datetimeFigureOut">
              <a:rPr lang="ru-RU"/>
              <a:pPr>
                <a:defRPr/>
              </a:pPr>
              <a:t>30.04.2015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195A3-0F19-417F-89DB-392739EA53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AC34C-F4ED-44F7-9188-5B35A3751649}" type="datetimeFigureOut">
              <a:rPr lang="ru-RU"/>
              <a:pPr>
                <a:defRPr/>
              </a:pPr>
              <a:t>30.04.2015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BA86F-027B-41B3-896C-83AC1B3EEB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69515-E5FB-4EC6-913E-7B03428A2082}" type="datetimeFigureOut">
              <a:rPr lang="ru-RU"/>
              <a:pPr>
                <a:defRPr/>
              </a:pPr>
              <a:t>30.04.2015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B3065-F8D6-4DFB-AF53-AD1572FF50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782CD-6A7D-4EB8-8D27-24AB1DD53CE3}" type="datetimeFigureOut">
              <a:rPr lang="ru-RU"/>
              <a:pPr>
                <a:defRPr/>
              </a:pPr>
              <a:t>30.04.2015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54693-8D8C-49C3-B0B2-B98D0EC340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6952B-0015-44E1-8B1F-23EE97B7C0AE}" type="datetimeFigureOut">
              <a:rPr lang="ru-RU"/>
              <a:pPr>
                <a:defRPr/>
              </a:pPr>
              <a:t>30.04.2015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C8C13-4E03-4E11-B019-DCDE3EED7A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AC9EBFE-835B-4295-9BC6-A70236FB0AEA}" type="datetimeFigureOut">
              <a:rPr lang="ru-RU"/>
              <a:pPr>
                <a:defRPr/>
              </a:pPr>
              <a:t>30.04.2015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4B6A704-17F9-414E-8BB8-6FD21E0DAF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jpeg"/><Relationship Id="rId7" Type="http://schemas.openxmlformats.org/officeDocument/2006/relationships/image" Target="../media/image13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0;&#1088;&#1072;&#1089;&#1085;&#1086;&#1074;&#1082;&#1072;%20&#1086;&#1090;&#1082;&#1088;&#1099;&#1090;&#1099;&#1081;%20&#1091;&#1088;&#1086;&#1082;\&#1084;&#1086;&#1076;&#1072;.mp3" TargetMode="External"/><Relationship Id="rId6" Type="http://schemas.openxmlformats.org/officeDocument/2006/relationships/image" Target="../media/image12.png"/><Relationship Id="rId5" Type="http://schemas.openxmlformats.org/officeDocument/2006/relationships/hyperlink" Target="http://smiles.33b.ru/smile.146647.html" TargetMode="Externa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tatic.365info.kz/uploads/2014/10/cd3414c88a8fe15e414eea3827174aea_XL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000232" y="285728"/>
            <a:ext cx="5616575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i="1" dirty="0" smtClean="0">
                <a:solidFill>
                  <a:srgbClr val="333333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Русский язык </a:t>
            </a:r>
          </a:p>
          <a:p>
            <a:pPr algn="ctr">
              <a:spcBef>
                <a:spcPct val="50000"/>
              </a:spcBef>
            </a:pPr>
            <a:r>
              <a:rPr lang="ru-RU" sz="4400" b="1" i="1" dirty="0" smtClean="0">
                <a:solidFill>
                  <a:srgbClr val="333333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3 класс. Повторение </a:t>
            </a:r>
          </a:p>
          <a:p>
            <a:pPr algn="ctr">
              <a:spcBef>
                <a:spcPct val="50000"/>
              </a:spcBef>
            </a:pPr>
            <a:r>
              <a:rPr lang="ru-RU" sz="4400" b="1" i="1" dirty="0" smtClean="0">
                <a:solidFill>
                  <a:srgbClr val="333333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по теме </a:t>
            </a:r>
          </a:p>
          <a:p>
            <a:pPr algn="ctr">
              <a:spcBef>
                <a:spcPct val="50000"/>
              </a:spcBef>
            </a:pPr>
            <a:r>
              <a:rPr lang="ru-RU" sz="4400" b="1" i="1" dirty="0" smtClean="0">
                <a:solidFill>
                  <a:srgbClr val="333333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Century Gothic" pitchFamily="34" charset="0"/>
              </a:rPr>
              <a:t>«Части речи»</a:t>
            </a:r>
            <a:endParaRPr lang="ru-RU" sz="4400" b="1" i="1" dirty="0">
              <a:solidFill>
                <a:srgbClr val="333333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Century Gothic" pitchFamily="34" charset="0"/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2987674" y="5084763"/>
            <a:ext cx="558485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err="1" smtClean="0"/>
              <a:t>Чинарова</a:t>
            </a:r>
            <a:r>
              <a:rPr lang="ru-RU" sz="2400" b="1" dirty="0" smtClean="0"/>
              <a:t> Инна Федоровна.</a:t>
            </a:r>
          </a:p>
          <a:p>
            <a:pPr algn="ctr">
              <a:spcBef>
                <a:spcPct val="50000"/>
              </a:spcBef>
            </a:pPr>
            <a:r>
              <a:rPr lang="ru-RU" sz="2400" b="1" dirty="0" smtClean="0"/>
              <a:t>Красновская ООШ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</a:t>
            </a:r>
            <a:r>
              <a:rPr kumimoji="0" lang="ru-RU" sz="6600" b="1" i="1" u="dotDash" strike="noStrike" cap="none" normalizeH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uFill>
                  <a:solidFill>
                    <a:srgbClr val="FF0000"/>
                  </a:solidFill>
                </a:u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побережье</a:t>
            </a: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в </a:t>
            </a:r>
            <a:r>
              <a:rPr kumimoji="0" lang="ru-RU" sz="6600" b="1" i="1" u="dotDash" strike="noStrike" cap="none" normalizeH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uFill>
                  <a:solidFill>
                    <a:srgbClr val="FF0000"/>
                  </a:solidFill>
                </a:u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дельте</a:t>
            </a: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6600" b="1" i="1" u="dbl" strike="noStrike" cap="none" normalizeH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uFill>
                  <a:solidFill>
                    <a:srgbClr val="FF0000"/>
                  </a:solidFill>
                </a:u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росли</a:t>
            </a: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6600" b="1" i="1" u="sng" strike="noStrike" cap="none" normalizeH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uFill>
                  <a:solidFill>
                    <a:srgbClr val="FF0000"/>
                  </a:solidFill>
                </a:u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камыши</a:t>
            </a: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6600" b="1" i="1" u="sng" strike="noStrike" cap="none" normalizeH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uFill>
                  <a:solidFill>
                    <a:srgbClr val="FF0000"/>
                  </a:solidFill>
                </a:u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осока</a:t>
            </a: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6600" b="1" i="1" u="none" strike="noStrike" cap="none" normalizeH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которыми </a:t>
            </a:r>
            <a:r>
              <a:rPr kumimoji="0" lang="ru-RU" sz="6600" b="1" i="1" u="dbl" strike="noStrike" cap="none" normalizeH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uFill>
                  <a:solidFill>
                    <a:srgbClr val="FF0000"/>
                  </a:solidFill>
                </a:u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питались</a:t>
            </a: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6600" b="1" i="1" u="wavyHeavy" strike="noStrike" cap="none" normalizeH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uFill>
                  <a:solidFill>
                    <a:srgbClr val="FF0000"/>
                  </a:solidFill>
                </a:u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травоядные</a:t>
            </a: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6600" b="1" i="1" u="sng" strike="noStrike" cap="none" normalizeH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uFill>
                  <a:solidFill>
                    <a:srgbClr val="FF0000"/>
                  </a:solidFill>
                </a:u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пресмыкающиеся</a:t>
            </a: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6600" b="1" i="1" u="sng" strike="noStrike" cap="none" normalizeH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uFill>
                  <a:solidFill>
                    <a:srgbClr val="FF0000"/>
                  </a:solidFill>
                </a:u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динозавры</a:t>
            </a:r>
            <a:r>
              <a:rPr kumimoji="0" lang="ru-RU" sz="66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66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20000"/>
                  <a:lumOff val="8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8" y="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1000100" y="-142900"/>
            <a:ext cx="1643074" cy="1142984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7143768" y="142852"/>
            <a:ext cx="1071570" cy="857232"/>
          </a:xfrm>
          <a:prstGeom prst="triangl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Левая круглая скобка 9"/>
          <p:cNvSpPr/>
          <p:nvPr/>
        </p:nvSpPr>
        <p:spPr>
          <a:xfrm>
            <a:off x="6715140" y="285728"/>
            <a:ext cx="428628" cy="857256"/>
          </a:xfrm>
          <a:prstGeom prst="leftBracket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картинки\Изображение\Изображение 142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 rot="2235220">
            <a:off x="428283" y="4459471"/>
            <a:ext cx="4318863" cy="1325995"/>
          </a:xfrm>
          <a:prstGeom prst="rect">
            <a:avLst/>
          </a:prstGeom>
          <a:solidFill>
            <a:schemeClr val="accent1">
              <a:alpha val="31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" name="Рисунок 12" descr="https://upload.wikimedia.org/wikipedia/commons/thumb/e/ef/%D0%96%D1%83%D0%B7.svg/400px-%D0%96%D1%83%D0%B7.svg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071546"/>
            <a:ext cx="9144000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 rot="20661372">
            <a:off x="5096108" y="4972266"/>
            <a:ext cx="251068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Старший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жуз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7686" y="3143248"/>
            <a:ext cx="3119230" cy="528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Средний </a:t>
            </a:r>
            <a:r>
              <a:rPr lang="ru-RU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жуз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1448412">
            <a:off x="1317908" y="3341207"/>
            <a:ext cx="26100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Младший </a:t>
            </a:r>
            <a:r>
              <a:rPr lang="ru-RU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жуз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E:\картинки\Изображение\Изображение 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Прямоугольни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7100" y="280988"/>
            <a:ext cx="72167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3" descr="312e0551bd799c068701da3af1691001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3" y="4953000"/>
            <a:ext cx="12573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13" descr="312e0551bd799c068701da3af1691001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72375" y="3500438"/>
            <a:ext cx="12573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323850" y="1676400"/>
            <a:ext cx="373697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На зарядку солнышко</a:t>
            </a:r>
          </a:p>
          <a:p>
            <a:pPr eaLnBrk="0" hangingPunct="0"/>
            <a: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Поднимает нас.</a:t>
            </a:r>
            <a:b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Поднимаем руки мы</a:t>
            </a:r>
            <a:b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По команде "раз."</a:t>
            </a:r>
            <a:b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А над нами весело </a:t>
            </a:r>
            <a:b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шелестит трава.</a:t>
            </a:r>
            <a:b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Опускаем руки мы</a:t>
            </a:r>
            <a:b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По команде "два</a:t>
            </a:r>
            <a:r>
              <a:rPr lang="ru-RU" sz="2000" b="1" dirty="0" smtClean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."</a:t>
            </a:r>
            <a: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Соберем в корзинки мы</a:t>
            </a:r>
            <a:b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Ягоды, грибы,</a:t>
            </a:r>
            <a:b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Дружно наклоняемся</a:t>
            </a:r>
            <a:b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По команде "три".</a:t>
            </a:r>
            <a:b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На "четыре" и на "пять"</a:t>
            </a:r>
            <a:b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Станем дружно мы скакать.</a:t>
            </a:r>
            <a:b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Ну, а по команде "шесть"</a:t>
            </a:r>
            <a:b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2000" b="1" dirty="0">
                <a:solidFill>
                  <a:srgbClr val="00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Всем за парты тихо сесть!</a:t>
            </a:r>
          </a:p>
        </p:txBody>
      </p:sp>
      <p:pic>
        <p:nvPicPr>
          <p:cNvPr id="8198" name="Picture 9" descr="photo156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2500313"/>
            <a:ext cx="4138613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мо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8001024" y="5715016"/>
            <a:ext cx="938218" cy="938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4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i 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3000395" cy="5053261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i (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85728"/>
            <a:ext cx="3286148" cy="2621926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i (4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3429000"/>
            <a:ext cx="4767265" cy="3030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Admin\Рабочий стол\i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97209" y="0"/>
            <a:ext cx="9441209" cy="6858000"/>
          </a:xfrm>
          <a:prstGeom prst="rect">
            <a:avLst/>
          </a:prstGeom>
          <a:noFill/>
        </p:spPr>
      </p:pic>
      <p:sp>
        <p:nvSpPr>
          <p:cNvPr id="4" name="Блок-схема: узел 3"/>
          <p:cNvSpPr/>
          <p:nvPr/>
        </p:nvSpPr>
        <p:spPr>
          <a:xfrm>
            <a:off x="3714744" y="2643182"/>
            <a:ext cx="1714512" cy="1571636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Имя существительное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 rot="10337220">
            <a:off x="4388306" y="4169225"/>
            <a:ext cx="857256" cy="264320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Число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17974028">
            <a:off x="2218229" y="1132079"/>
            <a:ext cx="857256" cy="264320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Падеж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 rot="3179446">
            <a:off x="2384900" y="3388080"/>
            <a:ext cx="857256" cy="264320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Склонение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3361719">
            <a:off x="5764660" y="772457"/>
            <a:ext cx="857256" cy="264320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Род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 rot="5801505">
            <a:off x="6291737" y="2329918"/>
            <a:ext cx="857256" cy="264320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Одушевленное и неодушевленное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 rot="21415461">
            <a:off x="3856475" y="21094"/>
            <a:ext cx="857256" cy="264320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Собственные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rgbClr val="FF0000"/>
                </a:solidFill>
              </a:rPr>
              <a:t>нарицательные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Блок-схема: узел 13"/>
          <p:cNvSpPr/>
          <p:nvPr/>
        </p:nvSpPr>
        <p:spPr>
          <a:xfrm>
            <a:off x="1500166" y="2857496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Т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5" name="Блок-схема: узел 14"/>
          <p:cNvSpPr/>
          <p:nvPr/>
        </p:nvSpPr>
        <p:spPr>
          <a:xfrm>
            <a:off x="3643306" y="5429264"/>
            <a:ext cx="642942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rgbClr val="002060"/>
                </a:solidFill>
              </a:rPr>
              <a:t>Ед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6286512" y="2500306"/>
            <a:ext cx="642942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Ср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7" name="Блок-схема: узел 16"/>
          <p:cNvSpPr/>
          <p:nvPr/>
        </p:nvSpPr>
        <p:spPr>
          <a:xfrm>
            <a:off x="2357422" y="3214686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8" name="Блок-схема: узел 17"/>
          <p:cNvSpPr/>
          <p:nvPr/>
        </p:nvSpPr>
        <p:spPr>
          <a:xfrm>
            <a:off x="1571604" y="4214818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1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9" name="Блок-схема: узел 18"/>
          <p:cNvSpPr/>
          <p:nvPr/>
        </p:nvSpPr>
        <p:spPr>
          <a:xfrm>
            <a:off x="2643174" y="5500702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3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0" name="Блок-схема: узел 19"/>
          <p:cNvSpPr/>
          <p:nvPr/>
        </p:nvSpPr>
        <p:spPr>
          <a:xfrm>
            <a:off x="857224" y="2143116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1" name="Блок-схема: узел 20"/>
          <p:cNvSpPr/>
          <p:nvPr/>
        </p:nvSpPr>
        <p:spPr>
          <a:xfrm>
            <a:off x="1357290" y="1071546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Д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2" name="Блок-схема: узел 21"/>
          <p:cNvSpPr/>
          <p:nvPr/>
        </p:nvSpPr>
        <p:spPr>
          <a:xfrm>
            <a:off x="2357422" y="1214422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Р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3" name="Блок-схема: узел 22"/>
          <p:cNvSpPr/>
          <p:nvPr/>
        </p:nvSpPr>
        <p:spPr>
          <a:xfrm>
            <a:off x="3143240" y="1714488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4" name="Блок-схема: узел 23"/>
          <p:cNvSpPr/>
          <p:nvPr/>
        </p:nvSpPr>
        <p:spPr>
          <a:xfrm>
            <a:off x="5286380" y="5143512"/>
            <a:ext cx="71438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rgbClr val="002060"/>
                </a:solidFill>
              </a:rPr>
              <a:t>Мн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5" name="Блок-схема: узел 24"/>
          <p:cNvSpPr/>
          <p:nvPr/>
        </p:nvSpPr>
        <p:spPr>
          <a:xfrm>
            <a:off x="5357818" y="1285860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Ж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6" name="Блок-схема: узел 25"/>
          <p:cNvSpPr/>
          <p:nvPr/>
        </p:nvSpPr>
        <p:spPr>
          <a:xfrm>
            <a:off x="7286644" y="857232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7" name="Блок-схема: узел 26"/>
          <p:cNvSpPr/>
          <p:nvPr/>
        </p:nvSpPr>
        <p:spPr>
          <a:xfrm>
            <a:off x="1214414" y="5572140"/>
            <a:ext cx="457200" cy="457200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2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5143504" y="4000504"/>
            <a:ext cx="3857652" cy="2857496"/>
          </a:xfrm>
          <a:custGeom>
            <a:avLst/>
            <a:gdLst>
              <a:gd name="connsiteX0" fmla="*/ 0 w 3951514"/>
              <a:gd name="connsiteY0" fmla="*/ 0 h 2819400"/>
              <a:gd name="connsiteX1" fmla="*/ 3951514 w 3951514"/>
              <a:gd name="connsiteY1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51514" h="2819400">
                <a:moveTo>
                  <a:pt x="0" y="0"/>
                </a:moveTo>
                <a:lnTo>
                  <a:pt x="3951514" y="2819400"/>
                </a:lnTo>
              </a:path>
            </a:pathLst>
          </a:cu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Капля 28"/>
          <p:cNvSpPr/>
          <p:nvPr/>
        </p:nvSpPr>
        <p:spPr>
          <a:xfrm rot="9133331">
            <a:off x="7684714" y="4139066"/>
            <a:ext cx="1071570" cy="1928826"/>
          </a:xfrm>
          <a:prstGeom prst="teardrop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Обозначает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предмет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1" name="Капля 30"/>
          <p:cNvSpPr/>
          <p:nvPr/>
        </p:nvSpPr>
        <p:spPr>
          <a:xfrm rot="6824194">
            <a:off x="6211021" y="4959653"/>
            <a:ext cx="1071570" cy="1928826"/>
          </a:xfrm>
          <a:prstGeom prst="teardrop">
            <a:avLst/>
          </a:prstGeom>
          <a:solidFill>
            <a:srgbClr val="92D050"/>
          </a:solidFill>
          <a:scene3d>
            <a:camera prst="orthographicFront">
              <a:rot lat="0" lon="10799978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 rot="1184539">
            <a:off x="5677924" y="5074051"/>
            <a:ext cx="2071702" cy="19288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 предложении является главным и второстепенным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i 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Равнобедренный треугольник 2"/>
          <p:cNvSpPr/>
          <p:nvPr/>
        </p:nvSpPr>
        <p:spPr>
          <a:xfrm>
            <a:off x="2928926" y="571480"/>
            <a:ext cx="3214710" cy="1000132"/>
          </a:xfrm>
          <a:prstGeom prst="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Имя прилагательное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Блок-схема: ссылка на другую страницу 3"/>
          <p:cNvSpPr/>
          <p:nvPr/>
        </p:nvSpPr>
        <p:spPr>
          <a:xfrm>
            <a:off x="4000496" y="2214554"/>
            <a:ext cx="1357322" cy="928694"/>
          </a:xfrm>
          <a:prstGeom prst="flowChartOffpageConnec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Обозначает признак предмета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Арка 4"/>
          <p:cNvSpPr/>
          <p:nvPr/>
        </p:nvSpPr>
        <p:spPr>
          <a:xfrm>
            <a:off x="1285852" y="3143248"/>
            <a:ext cx="6858048" cy="857256"/>
          </a:xfrm>
          <a:prstGeom prst="blockArc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Отвечает на вопросы</a:t>
            </a:r>
            <a:endParaRPr lang="ru-RU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285852" y="1928802"/>
            <a:ext cx="2143140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Связано с существительным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6072198" y="1785926"/>
            <a:ext cx="2428892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предложении является определением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42976" y="4071942"/>
            <a:ext cx="50006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Какой?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786182" y="4143380"/>
            <a:ext cx="50006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Какое?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858148" y="4000504"/>
            <a:ext cx="50006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Какие?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428860" y="4071942"/>
            <a:ext cx="50006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Какая?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857224" y="5572140"/>
            <a:ext cx="100013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143108" y="5500702"/>
            <a:ext cx="100013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Ж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3500430" y="5572140"/>
            <a:ext cx="100013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Ср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000628" y="5500702"/>
            <a:ext cx="100013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Ед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286512" y="5357826"/>
            <a:ext cx="1000132" cy="85725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Мн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715008" y="4000504"/>
            <a:ext cx="857256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Число</a:t>
            </a:r>
            <a:endParaRPr lang="ru-RU" dirty="0"/>
          </a:p>
        </p:txBody>
      </p:sp>
      <p:sp>
        <p:nvSpPr>
          <p:cNvPr id="23" name="Стрелка вниз 22"/>
          <p:cNvSpPr/>
          <p:nvPr/>
        </p:nvSpPr>
        <p:spPr>
          <a:xfrm>
            <a:off x="1785918" y="5000636"/>
            <a:ext cx="428628" cy="642942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Род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\Рабочий стол\i (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0697" cy="6858000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1857356" y="857232"/>
            <a:ext cx="5357850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Глагол</a:t>
            </a:r>
            <a:endParaRPr lang="ru-RU" dirty="0"/>
          </a:p>
        </p:txBody>
      </p:sp>
      <p:sp>
        <p:nvSpPr>
          <p:cNvPr id="5" name="Шестиугольник 4"/>
          <p:cNvSpPr/>
          <p:nvPr/>
        </p:nvSpPr>
        <p:spPr>
          <a:xfrm rot="478718">
            <a:off x="2131290" y="1716446"/>
            <a:ext cx="1544178" cy="71535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В предложении - сказуемое</a:t>
            </a:r>
            <a:endParaRPr lang="ru-RU" sz="1200" dirty="0"/>
          </a:p>
        </p:txBody>
      </p:sp>
      <p:sp>
        <p:nvSpPr>
          <p:cNvPr id="6" name="Шестиугольник 5"/>
          <p:cNvSpPr/>
          <p:nvPr/>
        </p:nvSpPr>
        <p:spPr>
          <a:xfrm>
            <a:off x="3714744" y="1785926"/>
            <a:ext cx="1500198" cy="71438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Обозначает действие предмет</a:t>
            </a:r>
            <a:endParaRPr lang="ru-RU" sz="1400" dirty="0"/>
          </a:p>
        </p:txBody>
      </p:sp>
      <p:sp>
        <p:nvSpPr>
          <p:cNvPr id="7" name="Шестиугольник 6"/>
          <p:cNvSpPr/>
          <p:nvPr/>
        </p:nvSpPr>
        <p:spPr>
          <a:xfrm rot="21151380">
            <a:off x="5265638" y="1653184"/>
            <a:ext cx="1482449" cy="70977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Отвечает на вопросы</a:t>
            </a:r>
            <a:endParaRPr lang="ru-RU" dirty="0"/>
          </a:p>
        </p:txBody>
      </p:sp>
      <p:sp>
        <p:nvSpPr>
          <p:cNvPr id="8" name="Месяц 7"/>
          <p:cNvSpPr/>
          <p:nvPr/>
        </p:nvSpPr>
        <p:spPr>
          <a:xfrm>
            <a:off x="6572264" y="2500306"/>
            <a:ext cx="714380" cy="2143140"/>
          </a:xfrm>
          <a:prstGeom prst="moon">
            <a:avLst/>
          </a:prstGeom>
          <a:scene3d>
            <a:camera prst="orthographicFront">
              <a:rot lat="0" lon="10799977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ru-RU" dirty="0"/>
          </a:p>
        </p:txBody>
      </p:sp>
      <p:sp>
        <p:nvSpPr>
          <p:cNvPr id="9" name="Месяц 8"/>
          <p:cNvSpPr/>
          <p:nvPr/>
        </p:nvSpPr>
        <p:spPr>
          <a:xfrm>
            <a:off x="6000760" y="2786058"/>
            <a:ext cx="714380" cy="2143140"/>
          </a:xfrm>
          <a:prstGeom prst="moon">
            <a:avLst/>
          </a:prstGeom>
          <a:scene3d>
            <a:camera prst="orthographicFront">
              <a:rot lat="0" lon="10799977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есяц 9"/>
          <p:cNvSpPr/>
          <p:nvPr/>
        </p:nvSpPr>
        <p:spPr>
          <a:xfrm>
            <a:off x="5429256" y="2857496"/>
            <a:ext cx="714380" cy="2143140"/>
          </a:xfrm>
          <a:prstGeom prst="moon">
            <a:avLst/>
          </a:prstGeom>
          <a:scene3d>
            <a:camera prst="orthographicFront">
              <a:rot lat="0" lon="10799977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есяц 10"/>
          <p:cNvSpPr/>
          <p:nvPr/>
        </p:nvSpPr>
        <p:spPr>
          <a:xfrm>
            <a:off x="2214546" y="2714620"/>
            <a:ext cx="714380" cy="2143140"/>
          </a:xfrm>
          <a:prstGeom prst="moon">
            <a:avLst/>
          </a:prstGeom>
          <a:scene3d>
            <a:camera prst="orthographicFront">
              <a:rot lat="0" lon="2159998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Числам</a:t>
            </a:r>
            <a:endParaRPr lang="ru-RU" dirty="0"/>
          </a:p>
        </p:txBody>
      </p:sp>
      <p:sp>
        <p:nvSpPr>
          <p:cNvPr id="13" name="Месяц 12"/>
          <p:cNvSpPr/>
          <p:nvPr/>
        </p:nvSpPr>
        <p:spPr>
          <a:xfrm>
            <a:off x="2643174" y="2786058"/>
            <a:ext cx="714380" cy="2143140"/>
          </a:xfrm>
          <a:prstGeom prst="moon">
            <a:avLst/>
          </a:prstGeom>
          <a:scene3d>
            <a:camera prst="orthographicFront">
              <a:rot lat="0" lon="2159998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Родам</a:t>
            </a:r>
            <a:endParaRPr lang="ru-RU" dirty="0"/>
          </a:p>
        </p:txBody>
      </p:sp>
      <p:sp>
        <p:nvSpPr>
          <p:cNvPr id="14" name="Месяц 13"/>
          <p:cNvSpPr/>
          <p:nvPr/>
        </p:nvSpPr>
        <p:spPr>
          <a:xfrm>
            <a:off x="3071802" y="2857496"/>
            <a:ext cx="714380" cy="2143140"/>
          </a:xfrm>
          <a:prstGeom prst="moon">
            <a:avLst/>
          </a:prstGeom>
          <a:scene3d>
            <a:camera prst="orthographicFront">
              <a:rot lat="0" lon="2159998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Временам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 rot="444097">
            <a:off x="1578402" y="2464257"/>
            <a:ext cx="2786082" cy="28575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Изменяются по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071934" y="2643182"/>
            <a:ext cx="1143008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Прош.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4143372" y="3571876"/>
            <a:ext cx="1071570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Наст.</a:t>
            </a:r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4214810" y="4429132"/>
            <a:ext cx="1000132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Буд.</a:t>
            </a:r>
            <a:endParaRPr lang="ru-RU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3500430" y="3143248"/>
            <a:ext cx="571504" cy="4286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571868" y="3786190"/>
            <a:ext cx="571504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H="1">
            <a:off x="3571868" y="4071942"/>
            <a:ext cx="714380" cy="5715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2143108" y="5214950"/>
            <a:ext cx="4500594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Начальная форма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715140" y="2571744"/>
            <a:ext cx="642942" cy="2286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Что делает?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143636" y="2643182"/>
            <a:ext cx="642942" cy="2286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Что сделал?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572132" y="2857496"/>
            <a:ext cx="642942" cy="2286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Что  будет делать?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786050" y="5786454"/>
            <a:ext cx="350046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Что делать? Что сделать?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Месяц 32"/>
          <p:cNvSpPr/>
          <p:nvPr/>
        </p:nvSpPr>
        <p:spPr>
          <a:xfrm>
            <a:off x="1714480" y="2643182"/>
            <a:ext cx="714380" cy="2143140"/>
          </a:xfrm>
          <a:prstGeom prst="moon">
            <a:avLst/>
          </a:prstGeom>
          <a:scene3d>
            <a:camera prst="orthographicFront">
              <a:rot lat="0" lon="21599981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Лицам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Оценивание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57188" y="1357313"/>
          <a:ext cx="8429685" cy="423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9895"/>
                <a:gridCol w="2809895"/>
                <a:gridCol w="2809895"/>
              </a:tblGrid>
              <a:tr h="743762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rgbClr val="C00000"/>
                          </a:solidFill>
                        </a:rPr>
                        <a:t>Баллы</a:t>
                      </a:r>
                      <a:endParaRPr lang="ru-RU" sz="3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C00000"/>
                          </a:solidFill>
                        </a:rPr>
                        <a:t>Уровень </a:t>
                      </a:r>
                      <a:endParaRPr lang="ru-RU" sz="36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C00000"/>
                          </a:solidFill>
                        </a:rPr>
                        <a:t>Оценка</a:t>
                      </a:r>
                      <a:endParaRPr lang="ru-RU" sz="36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1002357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20 баллов 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оптимальный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«5»</a:t>
                      </a:r>
                      <a:endParaRPr lang="ru-RU" sz="2800" b="1" dirty="0"/>
                    </a:p>
                  </a:txBody>
                  <a:tcPr/>
                </a:tc>
              </a:tr>
              <a:tr h="743762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15 – 19 баллов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достаточный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«4»</a:t>
                      </a:r>
                      <a:endParaRPr lang="ru-RU" sz="2800" b="1" dirty="0"/>
                    </a:p>
                  </a:txBody>
                  <a:tcPr/>
                </a:tc>
              </a:tr>
              <a:tr h="743762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11 – 14 баллов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критический 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«3»</a:t>
                      </a:r>
                      <a:endParaRPr lang="ru-RU" sz="2800" b="1" dirty="0"/>
                    </a:p>
                  </a:txBody>
                  <a:tcPr/>
                </a:tc>
              </a:tr>
              <a:tr h="1002357">
                <a:tc>
                  <a:txBody>
                    <a:bodyPr/>
                    <a:lstStyle/>
                    <a:p>
                      <a:r>
                        <a:rPr lang="ru-RU" sz="2800" b="1" smtClean="0"/>
                        <a:t>Менее 11 </a:t>
                      </a:r>
                      <a:r>
                        <a:rPr lang="ru-RU" sz="2800" b="1" dirty="0" smtClean="0"/>
                        <a:t>баллов</a:t>
                      </a:r>
                      <a:endParaRPr lang="ru-RU" sz="28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800" b="1" dirty="0" smtClean="0"/>
                        <a:t>неусвоение</a:t>
                      </a:r>
                      <a:r>
                        <a:rPr lang="ru-RU" sz="2800" b="1" baseline="0" dirty="0" smtClean="0"/>
                        <a:t> программы</a:t>
                      </a:r>
                      <a:endParaRPr lang="ru-RU" sz="28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571744"/>
            <a:ext cx="70977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Спасибо за урок!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Мы уже многое знаем</a:t>
            </a:r>
          </a:p>
          <a:p>
            <a:pPr>
              <a:buFont typeface="Arial" pitchFamily="34" charset="0"/>
              <a:buChar char="•"/>
            </a:pP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Мы можем показать все свои знания</a:t>
            </a:r>
          </a:p>
          <a:p>
            <a:pPr>
              <a:buFont typeface="Arial" pitchFamily="34" charset="0"/>
              <a:buChar char="•"/>
            </a:pP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Мы должны  высказывать и отстаивать своё мнение</a:t>
            </a:r>
          </a:p>
          <a:p>
            <a:pPr>
              <a:buFont typeface="Arial" pitchFamily="34" charset="0"/>
              <a:buChar char="•"/>
            </a:pP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Мы имеем право на ошибку</a:t>
            </a:r>
          </a:p>
          <a:p>
            <a:pPr>
              <a:buFont typeface="Arial" pitchFamily="34" charset="0"/>
              <a:buChar char="•"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357166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sz="60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 Человек идет по проложенной человеком дороге. Чего один не знает, узнает другой</a:t>
            </a:r>
            <a:r>
              <a:rPr lang="ru-RU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».</a:t>
            </a:r>
            <a:endParaRPr lang="ru-RU" b="1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>
            <a:spLocks noGrp="1" noChangeArrowheads="1"/>
          </p:cNvSpPr>
          <p:nvPr>
            <p:ph idx="1"/>
          </p:nvPr>
        </p:nvSpPr>
        <p:spPr bwMode="auto">
          <a:xfrm>
            <a:off x="428596" y="142852"/>
            <a:ext cx="82296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ru-RU" sz="7200" b="1" i="1" smtClean="0"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  <a:cs typeface="Estrangelo Edessa" pitchFamily="66"/>
              </a:rPr>
              <a:t>Двенадцатое мая</a:t>
            </a:r>
            <a:r>
              <a:rPr lang="ru-RU" sz="7200" b="1" i="1" smtClean="0"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  <a:cs typeface="Estrangelo Edessa" pitchFamily="66"/>
              </a:rPr>
              <a:t>.</a:t>
            </a:r>
            <a:endParaRPr lang="ru-RU" sz="7200" b="1" i="1" dirty="0" smtClean="0"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Monotype Corsiva" pitchFamily="66" charset="0"/>
              <a:cs typeface="Estrangelo Edessa" pitchFamily="66"/>
            </a:endParaRPr>
          </a:p>
          <a:p>
            <a:pPr algn="ctr">
              <a:spcBef>
                <a:spcPct val="50000"/>
              </a:spcBef>
              <a:buNone/>
            </a:pPr>
            <a:r>
              <a:rPr lang="ru-RU" sz="7200" b="1" i="1" dirty="0" smtClean="0">
                <a:solidFill>
                  <a:srgbClr val="00206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  <a:cs typeface="Estrangelo Edessa" pitchFamily="66"/>
              </a:rPr>
              <a:t>Классная работа</a:t>
            </a:r>
            <a:endParaRPr lang="ru-RU" sz="7200" b="1" i="1" dirty="0">
              <a:solidFill>
                <a:srgbClr val="00206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  <a:latin typeface="Monotype Corsiva" pitchFamily="66" charset="0"/>
              <a:cs typeface="Estrangelo Edessa" pitchFamily="66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>
            <a:spLocks noChangeArrowheads="1"/>
          </p:cNvSpPr>
          <p:nvPr/>
        </p:nvSpPr>
        <p:spPr bwMode="auto">
          <a:xfrm>
            <a:off x="0" y="0"/>
            <a:ext cx="9144000" cy="1008063"/>
          </a:xfrm>
          <a:prstGeom prst="roundRect">
            <a:avLst>
              <a:gd name="adj" fmla="val 1699"/>
            </a:avLst>
          </a:prstGeom>
          <a:solidFill>
            <a:schemeClr val="bg1">
              <a:alpha val="48000"/>
            </a:schemeClr>
          </a:solidFill>
          <a:ln w="25400" algn="ctr">
            <a:noFill/>
            <a:round/>
            <a:headEnd/>
            <a:tailEnd/>
          </a:ln>
        </p:spPr>
        <p:txBody>
          <a:bodyPr anchor="ctr"/>
          <a:lstStyle/>
          <a:p>
            <a:endParaRPr lang="ru-RU" sz="3200">
              <a:latin typeface="Verdana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14678" y="3714752"/>
            <a:ext cx="271464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Республика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29454" y="3714752"/>
            <a:ext cx="163076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Дорога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143108" y="5572140"/>
            <a:ext cx="184698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Желтый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28596" y="3500438"/>
            <a:ext cx="221971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Казахстан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929322" y="2143116"/>
            <a:ext cx="285167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Праздновать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357818" y="5643578"/>
            <a:ext cx="187506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Голубой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42910" y="2143116"/>
            <a:ext cx="355424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Путешествовать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282" y="142852"/>
            <a:ext cx="8643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Распределите данные слова на три группы и запишите столбиками.</a:t>
            </a:r>
            <a:endParaRPr lang="ru-RU" sz="3600" b="1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951 0.00995 C -0.07326 0.00995 -0.06684 0.00995 -0.06041 0.00949 C -0.03055 0.00787 -0.06493 0.00879 -0.04479 0.00833 C -0.02604 0.00764 -0.00642 0.0074 0.0125 0.00717 C 0.03212 0.00717 0.07118 0.00671 0.07118 0.00648 C 0.15469 0.00694 0.20157 0.00764 0.28924 0.0074 C 0.30625 0.00648 0.28802 0.0074 0.30851 0.00671 C 0.31407 0.00648 0.32518 0.00602 0.32518 0.00578 C 0.33872 0.0044 0.34775 0.00416 0.3632 0.00393 C 0.38056 0.00347 0.39775 0.00347 0.41511 0.00301 C 0.43959 0.00023 0.46945 0.00115 0.49653 0.00069 C 0.50295 0.00046 0.50504 0.00023 0.51094 -0.00023 C 0.52605 0.00023 0.5165 2.96296E-6 0.53976 2.96296E-6 " pathEditMode="relative" rAng="0" ptsTypes="ffffffffffff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" y="-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C -0.02066 0.03681 -0.01527 0.07755 -0.00607 0.11621 C -0.00416 0.15741 -0.00468 0.19885 -3.33333E-6 0.24005 C 0.0007 0.25 0.0066 0.21181 0.0066 0.21227 " pathEditMode="relative" rAng="0" ptsTypes="fffA">
                                      <p:cBhvr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1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C -0.04705 -0.00023 -0.04757 -0.00023 -0.07882 -0.0007 C -0.08802 -0.00116 -0.09532 -0.00185 -0.10521 -0.00209 C -0.11893 -0.00324 -0.14028 -0.00347 -0.15625 -0.00394 C -0.19844 -0.00509 -0.17778 -0.00463 -0.20035 -0.00509 C -0.2125 -0.00556 -0.22414 -0.00579 -0.23629 -0.00625 C -0.24966 -0.00672 -0.24497 -0.00672 -0.25886 -0.00741 C -0.27761 -0.0081 -0.29792 -0.00857 -0.31736 -0.00926 C -0.32518 -0.00996 -0.31754 -0.00949 -0.33282 -0.00972 C -0.34462 -0.00996 -0.35677 -0.01065 -0.36858 -0.01065 C -0.3849 -0.01088 -0.40105 -0.01088 -0.41754 -0.01111 C -0.42639 -0.01134 -0.43577 -0.01158 -0.44497 -0.01158 C -0.45573 -0.01227 -0.44254 -0.01158 -0.46285 -0.01204 C -0.46459 -0.01227 -0.4658 -0.0125 -0.46754 -0.0125 C -0.479 -0.01273 -0.49063 -0.01273 -0.50209 -0.01297 C -0.5125 -0.01343 -0.50122 -0.01297 -0.52483 -0.0132 C -0.53316 -0.01343 -0.54375 -0.01435 -0.55105 -0.01435 C -0.56493 -0.01435 -0.57882 -0.01435 -0.59271 -0.01459 C -0.60261 -0.01482 -0.60504 -0.01505 -0.61667 -0.01528 C -0.61754 -0.01551 -0.61789 -0.01574 -0.6191 -0.01574 C -0.62118 -0.01597 -0.62622 -0.01597 -0.62622 -0.01597 C -0.63316 -0.01667 -0.63733 -0.0169 -0.64532 -0.01713 C -0.65608 -0.01806 -0.66702 -0.01898 -0.67986 -0.01945 C -0.68473 -0.01991 -0.69028 -0.01991 -0.69532 -0.02037 C -0.69792 -0.0206 -0.7033 -0.02107 -0.70608 -0.02107 C -0.70955 -0.02107 -0.7132 -0.02107 -0.71667 -0.02107 " pathEditMode="relative" rAng="0" ptsTypes="fffffffffffffffffffffffffA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" y="-1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C 0.00834 -0.01967 0.00799 -0.02291 0.02032 -0.03842 C 0.02813 -0.06018 0.03594 -0.08171 0.04445 -0.10301 C 0.04948 -0.11528 0.05243 -0.12754 0.06025 -0.13634 C 0.06354 -0.15926 0.05729 -0.12477 0.06997 -0.15625 C 0.0717 -0.16134 0.07396 -0.1662 0.07587 -0.17129 C 0.079 -0.1794 0.08021 -0.19004 0.08316 -0.19768 C 0.08629 -0.20532 0.0915 -0.21065 0.09514 -0.21782 C 0.09688 -0.22129 0.0974 -0.22546 0.09896 -0.22963 C 0.1033 -0.24166 0.10816 -0.25278 0.11337 -0.26435 C 0.1165 -0.27106 0.12032 -0.27708 0.12309 -0.28426 C 0.12466 -0.28889 0.125 -0.29514 0.12778 -0.2993 C 0.12934 -0.30162 0.13177 -0.30231 0.13386 -0.30416 C 0.13716 -0.31111 0.13907 -0.31875 0.14236 -0.32569 C 0.14532 -0.35393 0.14011 -0.3206 0.14827 -0.34074 C 0.14966 -0.34421 0.15174 -0.36065 0.15295 -0.36551 C 0.15556 -0.38588 0.15695 -0.42708 0.15695 -0.42685 C 0.15643 -0.44884 0.15556 -0.47037 0.15556 -0.49166 " pathEditMode="relative" rAng="0" ptsTypes="fffffffffffffffffA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24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33333E-6 C 0.00712 -0.0375 0.00313 -0.12987 0.00347 -0.14445 C 0.00365 -0.15718 0.0059 -0.18264 0.0059 -0.18264 " pathEditMode="relative" ptsTypes="ffA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73472E-18 C -0.00139 0.00694 -0.0026 0.00995 -0.0059 0.01597 C -0.01042 0.0338 -0.01823 0.04907 -0.02604 0.06505 C -0.02691 0.06667 -0.02795 0.06805 -0.02847 0.06991 C -0.02882 0.07153 -0.02899 0.07338 -0.02969 0.07477 C -0.03142 0.0787 -0.03559 0.08588 -0.03559 0.08588 C -0.03819 0.09907 -0.03437 0.08542 -0.04167 0.09699 C -0.04896 0.10856 -0.03472 0.09444 -0.04635 0.10486 C -0.0493 0.11227 -0.05208 0.12106 -0.05712 0.12546 C -0.0618 0.1338 -0.06614 0.14352 -0.07257 0.1493 C -0.07708 0.15787 -0.08264 0.1625 -0.08924 0.16829 C -0.09062 0.16944 -0.09132 0.17176 -0.09271 0.17315 C -0.09705 0.17778 -0.10191 0.18194 -0.10712 0.18426 C -0.11319 0.19236 -0.12587 0.19676 -0.13455 0.19838 C -0.14983 0.21204 -0.20573 0.20787 -0.21424 0.2081 C -0.23281 0.20949 -0.2493 0.21042 -0.26771 0.2081 C -0.27778 0.2037 -0.26493 0.21042 -0.27378 0.20162 C -0.27587 0.19954 -0.27847 0.19861 -0.2809 0.19699 C -0.2901 0.19815 -0.29913 0.19861 -0.30833 0.2 C -0.31319 0.20069 -0.32257 0.20324 -0.32257 0.20324 " pathEditMode="relative" ptsTypes="fffffffffffffffffffA">
                                      <p:cBhvr>
                                        <p:cTn id="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C -0.00539 -0.00533 -0.01059 -0.00764 -0.01545 -0.01158 C -0.02535 -0.01945 -0.03299 -0.03195 -0.04202 -0.04075 C -0.04896 -0.05602 -0.06337 -0.06343 -0.07361 -0.07362 C -0.08716 -0.0875 -0.0658 -0.06551 -0.08091 -0.08334 C -0.08386 -0.08635 -0.08976 -0.09213 -0.08976 -0.0919 C -0.09271 -0.09838 -0.10104 -0.10695 -0.10104 -0.10672 C -0.10556 -0.11621 -0.11285 -0.12292 -0.11875 -0.13079 C -0.12709 -0.14167 -0.1342 -0.15579 -0.1441 -0.16551 C -0.1467 -0.17848 -0.14254 -0.16297 -0.15035 -0.17454 C -0.16459 -0.19514 -0.14844 -0.17963 -0.15903 -0.18912 C -0.16146 -0.19931 -0.16528 -0.20579 -0.17032 -0.21297 C -0.17309 -0.22593 -0.1691 -0.21204 -0.17657 -0.22037 C -0.17795 -0.2213 -0.17726 -0.22385 -0.17813 -0.22593 C -0.17882 -0.22778 -0.18039 -0.2294 -0.18177 -0.23102 C -0.18351 -0.23936 -0.18629 -0.24491 -0.18802 -0.25325 C -0.18976 -0.2713 -0.18889 -0.27408 -0.19584 -0.28959 C -0.19757 -0.29468 -0.20174 -0.3044 -0.20174 -0.30417 C -0.2033 -0.3125 -0.20174 -0.30996 -0.20417 -0.3132 " pathEditMode="relative" rAng="0" ptsTypes="ffffffffffffffffffA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content.foto.mail.ru/mail/nomadturan/_blogs/i-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2500306"/>
            <a:ext cx="4429124" cy="3705701"/>
          </a:xfrm>
          <a:prstGeom prst="rect">
            <a:avLst/>
          </a:prstGeom>
          <a:noFill/>
        </p:spPr>
      </p:pic>
      <p:pic>
        <p:nvPicPr>
          <p:cNvPr id="5" name="Рисунок 4" descr="cd3414c88a8fe15e414eea3827174aea_XL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14290"/>
            <a:ext cx="378621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картинки\Изображение\Изображение 142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 rot="2235220">
            <a:off x="428283" y="4459471"/>
            <a:ext cx="4318863" cy="1325995"/>
          </a:xfrm>
          <a:prstGeom prst="rect">
            <a:avLst/>
          </a:prstGeom>
          <a:solidFill>
            <a:schemeClr val="accent1">
              <a:alpha val="31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" name="Рисунок 12" descr="https://upload.wikimedia.org/wikipedia/commons/thumb/e/ef/%D0%96%D1%83%D0%B7.svg/400px-%D0%96%D1%83%D0%B7.svg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071546"/>
            <a:ext cx="9144000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картинки\Изображение\Изображение 7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 rot="2235220">
            <a:off x="428283" y="4459471"/>
            <a:ext cx="4318863" cy="1325995"/>
          </a:xfrm>
          <a:prstGeom prst="rect">
            <a:avLst/>
          </a:prstGeom>
          <a:solidFill>
            <a:schemeClr val="accent1">
              <a:alpha val="31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>
            <a:spLocks noChangeArrowheads="1"/>
          </p:cNvSpPr>
          <p:nvPr/>
        </p:nvSpPr>
        <p:spPr bwMode="auto">
          <a:xfrm>
            <a:off x="500034" y="1571612"/>
            <a:ext cx="7488238" cy="4752975"/>
          </a:xfrm>
          <a:prstGeom prst="roundRect">
            <a:avLst>
              <a:gd name="adj" fmla="val 1699"/>
            </a:avLst>
          </a:prstGeom>
          <a:solidFill>
            <a:schemeClr val="bg1">
              <a:alpha val="48000"/>
            </a:schemeClr>
          </a:solidFill>
          <a:ln w="25400" algn="ctr">
            <a:solidFill>
              <a:srgbClr val="FFFF99"/>
            </a:solidFill>
            <a:round/>
            <a:headEnd/>
            <a:tailEnd/>
          </a:ln>
        </p:spPr>
        <p:txBody>
          <a:bodyPr anchor="ctr"/>
          <a:lstStyle/>
          <a:p>
            <a:endParaRPr lang="ru-RU" sz="3200" dirty="0">
              <a:latin typeface="Verdana" pitchFamily="34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1393009" y="2536025"/>
            <a:ext cx="357190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16200000" flipH="1">
            <a:off x="1643042" y="2571744"/>
            <a:ext cx="785818" cy="64294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2250265" y="2607463"/>
            <a:ext cx="785818" cy="57150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16200000" flipH="1">
            <a:off x="2928926" y="2500306"/>
            <a:ext cx="357190" cy="35719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 flipH="1" flipV="1">
            <a:off x="3250397" y="2536025"/>
            <a:ext cx="357190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6200000" flipH="1">
            <a:off x="3536149" y="2536025"/>
            <a:ext cx="357190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 flipH="1" flipV="1">
            <a:off x="3821901" y="2536025"/>
            <a:ext cx="357190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16200000" flipH="1">
            <a:off x="4107653" y="2536025"/>
            <a:ext cx="714380" cy="64294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 flipH="1" flipV="1">
            <a:off x="4750595" y="2893215"/>
            <a:ext cx="357190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5072066" y="2857496"/>
            <a:ext cx="428628" cy="35719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rot="5400000" flipH="1" flipV="1">
            <a:off x="5393537" y="2607463"/>
            <a:ext cx="714380" cy="50006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rot="16200000" flipH="1">
            <a:off x="6000760" y="2500306"/>
            <a:ext cx="714380" cy="7143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5400000" flipH="1" flipV="1">
            <a:off x="6607983" y="2607463"/>
            <a:ext cx="714380" cy="50006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16200000" flipH="1">
            <a:off x="7179487" y="2536025"/>
            <a:ext cx="357190" cy="2857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>
            <a:off x="1000100" y="2857496"/>
            <a:ext cx="671517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картинки\Изображение\Изображение 142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 rot="2235220">
            <a:off x="428283" y="4459471"/>
            <a:ext cx="4318863" cy="1325995"/>
          </a:xfrm>
          <a:prstGeom prst="rect">
            <a:avLst/>
          </a:prstGeom>
          <a:solidFill>
            <a:schemeClr val="accent1">
              <a:alpha val="31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" name="Рисунок 12" descr="https://upload.wikimedia.org/wikipedia/commons/thumb/e/ef/%D0%96%D1%83%D0%B7.svg/400px-%D0%96%D1%83%D0%B7.svg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071546"/>
            <a:ext cx="9144000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 rot="20661372">
            <a:off x="5096108" y="4972266"/>
            <a:ext cx="251068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Старший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жуз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d0419341fe5832f577208ba63adbbf15423e28f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252</Words>
  <Application>Microsoft Office PowerPoint</Application>
  <PresentationFormat>Экран (4:3)</PresentationFormat>
  <Paragraphs>103</Paragraphs>
  <Slides>18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Оценивание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User</cp:lastModifiedBy>
  <cp:revision>59</cp:revision>
  <dcterms:created xsi:type="dcterms:W3CDTF">2012-08-02T12:17:38Z</dcterms:created>
  <dcterms:modified xsi:type="dcterms:W3CDTF">2015-04-30T14:55:02Z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237482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