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3" r:id="rId2"/>
    <p:sldId id="256" r:id="rId3"/>
    <p:sldId id="257" r:id="rId4"/>
    <p:sldId id="264" r:id="rId5"/>
    <p:sldId id="265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0C5B"/>
    <a:srgbClr val="CC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9" autoAdjust="0"/>
    <p:restoredTop sz="94687" autoAdjust="0"/>
  </p:normalViewPr>
  <p:slideViewPr>
    <p:cSldViewPr>
      <p:cViewPr varScale="1">
        <p:scale>
          <a:sx n="67" d="100"/>
          <a:sy n="67" d="100"/>
        </p:scale>
        <p:origin x="-14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CB4C73A-EEEF-47E7-8D6C-06912FEBCD6B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C776644-BFFF-4025-BBBB-C03175710F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04665"/>
            <a:ext cx="7125113" cy="792087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Заявка на участие в конкурсе </a:t>
            </a:r>
            <a:br>
              <a:rPr lang="ru-RU" sz="2400" b="1" dirty="0" smtClean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</a:rPr>
              <a:t>«Человек читающий-человек успешный»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1" y="1628800"/>
            <a:ext cx="6874923" cy="4536503"/>
          </a:xfrm>
        </p:spPr>
        <p:txBody>
          <a:bodyPr>
            <a:normAutofit fontScale="55000" lnSpcReduction="20000"/>
          </a:bodyPr>
          <a:lstStyle/>
          <a:p>
            <a:r>
              <a:rPr lang="ru-RU" sz="2900" b="1" dirty="0" err="1" smtClean="0">
                <a:solidFill>
                  <a:srgbClr val="820C5B"/>
                </a:solidFill>
                <a:latin typeface="Cambria" panose="02040503050406030204" pitchFamily="18" charset="0"/>
              </a:rPr>
              <a:t>Абильгазина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 </a:t>
            </a:r>
            <a:r>
              <a:rPr lang="ru-RU" sz="2900" b="1" dirty="0" err="1" smtClean="0">
                <a:solidFill>
                  <a:srgbClr val="820C5B"/>
                </a:solidFill>
                <a:latin typeface="Cambria" panose="02040503050406030204" pitchFamily="18" charset="0"/>
              </a:rPr>
              <a:t>Алия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 </a:t>
            </a:r>
            <a:r>
              <a:rPr lang="ru-RU" sz="2900" b="1" dirty="0" err="1" smtClean="0">
                <a:solidFill>
                  <a:srgbClr val="820C5B"/>
                </a:solidFill>
                <a:latin typeface="Cambria" panose="02040503050406030204" pitchFamily="18" charset="0"/>
              </a:rPr>
              <a:t>Габитовна</a:t>
            </a:r>
            <a:endParaRPr lang="ru-RU" sz="2900" b="1" dirty="0" smtClean="0">
              <a:solidFill>
                <a:srgbClr val="820C5B"/>
              </a:solidFill>
              <a:latin typeface="Cambria" panose="02040503050406030204" pitchFamily="18" charset="0"/>
            </a:endParaRPr>
          </a:p>
          <a:p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Год рождения- 1997,29 октября</a:t>
            </a:r>
          </a:p>
          <a:p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Домашний адрес с индексом –  111008 </a:t>
            </a:r>
            <a:r>
              <a:rPr lang="ru-RU" sz="2900" b="1" dirty="0" err="1" smtClean="0">
                <a:solidFill>
                  <a:srgbClr val="820C5B"/>
                </a:solidFill>
                <a:latin typeface="Cambria" panose="02040503050406030204" pitchFamily="18" charset="0"/>
              </a:rPr>
              <a:t>с.Варваровка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, </a:t>
            </a:r>
            <a:r>
              <a:rPr lang="ru-RU" sz="2900" b="1" dirty="0" err="1" smtClean="0">
                <a:solidFill>
                  <a:srgbClr val="820C5B"/>
                </a:solidFill>
                <a:latin typeface="Cambria" panose="02040503050406030204" pitchFamily="18" charset="0"/>
              </a:rPr>
              <a:t>Узункольский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 район, </a:t>
            </a:r>
            <a:r>
              <a:rPr lang="ru-RU" sz="2900" b="1" dirty="0" err="1" smtClean="0">
                <a:solidFill>
                  <a:srgbClr val="820C5B"/>
                </a:solidFill>
                <a:latin typeface="Cambria" panose="02040503050406030204" pitchFamily="18" charset="0"/>
              </a:rPr>
              <a:t>Костанайская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 область</a:t>
            </a:r>
          </a:p>
          <a:p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Мобильный телефон  8778261456</a:t>
            </a:r>
          </a:p>
          <a:p>
            <a:r>
              <a:rPr lang="en-US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E-mail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: </a:t>
            </a:r>
            <a:r>
              <a:rPr lang="en-US" sz="2900" b="1" dirty="0" err="1" smtClean="0">
                <a:solidFill>
                  <a:srgbClr val="820C5B"/>
                </a:solidFill>
                <a:latin typeface="Cambria" panose="02040503050406030204" pitchFamily="18" charset="0"/>
              </a:rPr>
              <a:t>aliya_a.g</a:t>
            </a:r>
            <a:endParaRPr lang="ru-RU" sz="2900" b="1" dirty="0" smtClean="0">
              <a:solidFill>
                <a:srgbClr val="820C5B"/>
              </a:solidFill>
              <a:latin typeface="Cambria" panose="02040503050406030204" pitchFamily="18" charset="0"/>
            </a:endParaRPr>
          </a:p>
          <a:p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Место учебы: Куйбышевская средняя школа</a:t>
            </a:r>
            <a:r>
              <a:rPr lang="en-US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, 11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класс</a:t>
            </a:r>
          </a:p>
          <a:p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Номинация: «Эту книгу непременно я советую прочитать»</a:t>
            </a:r>
          </a:p>
          <a:p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Вид работы: презентация</a:t>
            </a:r>
          </a:p>
          <a:p>
            <a:r>
              <a:rPr lang="ru-RU" sz="2900" b="1" dirty="0">
                <a:solidFill>
                  <a:srgbClr val="820C5B"/>
                </a:solidFill>
                <a:latin typeface="Cambria" panose="02040503050406030204" pitchFamily="18" charset="0"/>
              </a:rPr>
              <a:t>Название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: </a:t>
            </a:r>
            <a:r>
              <a:rPr lang="ru-RU" sz="2900" b="1" dirty="0" err="1" smtClean="0">
                <a:solidFill>
                  <a:srgbClr val="820C5B"/>
                </a:solidFill>
                <a:latin typeface="Cambria" panose="02040503050406030204" pitchFamily="18" charset="0"/>
              </a:rPr>
              <a:t>Анника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 </a:t>
            </a:r>
            <a:r>
              <a:rPr lang="ru-RU" sz="2900" b="1" dirty="0">
                <a:solidFill>
                  <a:srgbClr val="820C5B"/>
                </a:solidFill>
                <a:latin typeface="Cambria" panose="02040503050406030204" pitchFamily="18" charset="0"/>
              </a:rPr>
              <a:t>Тор  «Правда  или последствия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»</a:t>
            </a:r>
          </a:p>
          <a:p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Мои увлечения: кулинария, чтение книг о современниках, пение любимых песен, люблю возиться с младшей 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сестрой</a:t>
            </a:r>
          </a:p>
          <a:p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Руководитель: </a:t>
            </a:r>
            <a:r>
              <a:rPr lang="ru-RU" sz="2900" b="1" dirty="0" err="1" smtClean="0">
                <a:solidFill>
                  <a:srgbClr val="820C5B"/>
                </a:solidFill>
                <a:latin typeface="Cambria" panose="02040503050406030204" pitchFamily="18" charset="0"/>
              </a:rPr>
              <a:t>Баймаканова</a:t>
            </a:r>
            <a:r>
              <a:rPr lang="ru-RU" sz="2900" b="1" dirty="0" smtClean="0">
                <a:solidFill>
                  <a:srgbClr val="820C5B"/>
                </a:solidFill>
                <a:latin typeface="Cambria" panose="02040503050406030204" pitchFamily="18" charset="0"/>
              </a:rPr>
              <a:t> Б.А.</a:t>
            </a:r>
            <a:r>
              <a:rPr lang="ru-RU" sz="2900" b="1" dirty="0">
                <a:solidFill>
                  <a:srgbClr val="820C5B"/>
                </a:solidFill>
                <a:latin typeface="Cambria" panose="02040503050406030204" pitchFamily="18" charset="0"/>
              </a:rPr>
              <a:t/>
            </a:r>
            <a:br>
              <a:rPr lang="ru-RU" sz="2900" b="1" dirty="0">
                <a:solidFill>
                  <a:srgbClr val="820C5B"/>
                </a:solidFill>
                <a:latin typeface="Cambria" panose="02040503050406030204" pitchFamily="18" charset="0"/>
              </a:rPr>
            </a:br>
            <a:endParaRPr lang="ru-RU" sz="2900" b="1" dirty="0">
              <a:solidFill>
                <a:srgbClr val="820C5B"/>
              </a:solidFill>
              <a:latin typeface="Cambria" panose="0204050305040603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768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620688"/>
            <a:ext cx="7125112" cy="5472607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Вот этим темам и посвящена эта, казалось бы, незатейливая история. Хорошо, что в этой книге не случилось трагедии, которую нельзя было бы исправить. В жизни часто случаются вещи намного страшнее.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Уважаемые взрослые! А также-будущие родители! Читайте </a:t>
            </a:r>
            <a:r>
              <a:rPr lang="ru-RU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книгу сами, чтобы вспомнить детство и чтобы не совершать ошибок в общении со своим ребенком. Если у вас есть дети, то дайте и им прочесть, </a:t>
            </a:r>
            <a:r>
              <a:rPr lang="ru-RU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чтобы </a:t>
            </a:r>
            <a:r>
              <a:rPr lang="ru-RU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учились они не на своих ошибках.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Жизнь – штука сложная, следовательно, все происходящее – повод для раздумий</a:t>
            </a:r>
            <a:r>
              <a:rPr lang="ru-RU" dirty="0" smtClean="0"/>
              <a:t>.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Думаю: каждый после просмотра моей скромной презентации найдет книги </a:t>
            </a:r>
            <a:r>
              <a:rPr lang="ru-RU" b="1" i="1" dirty="0" err="1" smtClean="0">
                <a:solidFill>
                  <a:srgbClr val="C00000"/>
                </a:solidFill>
                <a:latin typeface="Cambria" panose="02040503050406030204" pitchFamily="18" charset="0"/>
              </a:rPr>
              <a:t>Анники</a:t>
            </a:r>
            <a:r>
              <a:rPr lang="ru-RU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Тор и прочитает их. Успехов! </a:t>
            </a:r>
            <a:endParaRPr lang="ru-RU" b="1" i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225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39"/>
            <a:ext cx="5328592" cy="2771775"/>
          </a:xfrm>
        </p:spPr>
        <p:txBody>
          <a:bodyPr/>
          <a:lstStyle/>
          <a:p>
            <a:pPr algn="ctr">
              <a:tabLst>
                <a:tab pos="174625" algn="l"/>
              </a:tabLst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4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4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4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4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4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4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4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4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4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4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1400" b="1" dirty="0">
                <a:solidFill>
                  <a:srgbClr val="C00000"/>
                </a:solidFill>
                <a:latin typeface="Cambria" panose="02040503050406030204" pitchFamily="18" charset="0"/>
              </a:rPr>
              <a:t>Ребенок учится тому, что видит у себя в дому,</a:t>
            </a:r>
            <a:br>
              <a:rPr lang="ru-RU" sz="1400" b="1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ru-RU" sz="1400" b="1" dirty="0">
                <a:solidFill>
                  <a:srgbClr val="C00000"/>
                </a:solidFill>
                <a:latin typeface="Cambria" panose="02040503050406030204" pitchFamily="18" charset="0"/>
              </a:rPr>
              <a:t> Родители – пример ему…</a:t>
            </a:r>
            <a:br>
              <a:rPr lang="ru-RU" sz="1400" b="1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ru-RU" sz="1100" dirty="0">
                <a:latin typeface="Cambria" panose="02040503050406030204" pitchFamily="18" charset="0"/>
              </a:rPr>
              <a:t>                                                                                                 </a:t>
            </a:r>
            <a:r>
              <a:rPr lang="ru-RU" sz="1100" b="1" dirty="0">
                <a:solidFill>
                  <a:srgbClr val="0070C0"/>
                </a:solidFill>
                <a:latin typeface="Cambria" panose="02040503050406030204" pitchFamily="18" charset="0"/>
              </a:rPr>
              <a:t>Себастьян </a:t>
            </a:r>
            <a:r>
              <a:rPr lang="ru-RU" sz="11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Брант</a:t>
            </a: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Анника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 Тор  «Правда  или последствия»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9442" y="2960415"/>
            <a:ext cx="7117180" cy="2678385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«Правда или последствия» - это еще одна история о подростках, их комплексах, о проблемах с родителями, о травле слабых, о дружбе, доверии, лидерстве, воровстве, жестокости.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8640"/>
            <a:ext cx="19050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8131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u="sng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Описание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Cambria" panose="020405030504060302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        Многие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взрослые мечтательно вспоминают "прекрасный и беззаботный возраст", но в глубине души содрогаются от ужаса и радуются, что "всё прошло". Страшно, когда твоё тело меняется и перестаёт слушаться, страшно стать предметом насмешек сверстников. Страшно быть не таким, как все. Но ещё страшнее - оказаться вместе с большинством.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058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416824" cy="58326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u="sng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Описание</a:t>
            </a: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ru-RU" sz="17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Эту </a:t>
            </a: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книгу часто сравнивают с ''Чучелом'', но, на мой взгляд, ''Правда или последствия'' -- глубже, острей, жестче и неуютней. Потому что история рассказана с точки зрения той, которая предала, той, которая мечтала пробиться в популярную стаю и ради этой цели оказалась готова на многое: на подлость и вранье. Тот путь, который прошла Нора: от потери и предательства задушевной подруги Сабины, которая променяла Нору на блестящую дочку дипломата Фанни до осознания собственной вины, -- думается мне, проходили почти все. Тот момент, когда ты ещё цепляешься за старую дружбу к которой привыкла, отчаянно отгоняя от себя новую, тем более, что эта новая --Карин -- ''малахольная </a:t>
            </a:r>
            <a:r>
              <a:rPr lang="ru-RU" sz="1700" b="1" dirty="0" err="1">
                <a:solidFill>
                  <a:srgbClr val="C00000"/>
                </a:solidFill>
                <a:latin typeface="Cambria" panose="02040503050406030204" pitchFamily="18" charset="0"/>
              </a:rPr>
              <a:t>сиськастая</a:t>
            </a: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'' девочка-изгой, думаю проходили многие. И тогда нужно </a:t>
            </a:r>
            <a:r>
              <a:rPr lang="ru-RU" sz="17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выбирать, </a:t>
            </a: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с кем ты будешь и нужно ли вообще выбирать. Как пройти тот путь взросления, научиться справедливости, не попасть в стаю, которая легко может сожрать и тебя, как научиться быть собой, быть в коллективе, но не в стае. </a:t>
            </a:r>
          </a:p>
          <a:p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Думаю, что в конечном итоге у Норы получилось научиться исправлять свои ошибки и нести ответственность за каждый свой поступок, а это громадный шаг во взрослении...</a:t>
            </a:r>
          </a:p>
        </p:txBody>
      </p:sp>
    </p:spTree>
    <p:extLst>
      <p:ext uri="{BB962C8B-B14F-4D97-AF65-F5344CB8AC3E}">
        <p14:creationId xmlns:p14="http://schemas.microsoft.com/office/powerpoint/2010/main" xmlns="" val="199880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196753"/>
            <a:ext cx="7125112" cy="4662046"/>
          </a:xfrm>
        </p:spPr>
        <p:txBody>
          <a:bodyPr>
            <a:noAutofit/>
          </a:bodyPr>
          <a:lstStyle/>
          <a:p>
            <a:pPr>
              <a:lnSpc>
                <a:spcPts val="1200"/>
              </a:lnSpc>
            </a:pPr>
            <a:r>
              <a:rPr lang="ru-RU" sz="1600" b="1" dirty="0">
                <a:solidFill>
                  <a:srgbClr val="C00000"/>
                </a:solidFill>
              </a:rPr>
              <a:t>Такая маленькая, но очень трудная и непростая книга.</a:t>
            </a:r>
          </a:p>
          <a:p>
            <a:pPr>
              <a:lnSpc>
                <a:spcPts val="1200"/>
              </a:lnSpc>
            </a:pPr>
            <a:r>
              <a:rPr lang="ru-RU" sz="1600" b="1" dirty="0">
                <a:solidFill>
                  <a:srgbClr val="C00000"/>
                </a:solidFill>
              </a:rPr>
              <a:t>Легко ли быть молодым? А точнее, подростком? С их нелегкими проблемами, </a:t>
            </a:r>
            <a:r>
              <a:rPr lang="ru-RU" sz="1600" b="1" dirty="0" smtClean="0">
                <a:solidFill>
                  <a:srgbClr val="C00000"/>
                </a:solidFill>
              </a:rPr>
              <a:t>желанием </a:t>
            </a:r>
            <a:r>
              <a:rPr lang="ru-RU" sz="1600" b="1" dirty="0">
                <a:solidFill>
                  <a:srgbClr val="C00000"/>
                </a:solidFill>
              </a:rPr>
              <a:t>быть "со всеми", не выделяться, даже если приходится идти на подлость. </a:t>
            </a:r>
          </a:p>
          <a:p>
            <a:pPr>
              <a:lnSpc>
                <a:spcPts val="1200"/>
              </a:lnSpc>
            </a:pPr>
            <a:r>
              <a:rPr lang="ru-RU" sz="1600" b="1" dirty="0">
                <a:solidFill>
                  <a:srgbClr val="C00000"/>
                </a:solidFill>
              </a:rPr>
              <a:t>А легко ли быть не таким как все? Вопрос риторический</a:t>
            </a:r>
            <a:r>
              <a:rPr lang="ru-RU" sz="1600" b="1" dirty="0" smtClean="0">
                <a:solidFill>
                  <a:srgbClr val="C00000"/>
                </a:solidFill>
              </a:rPr>
              <a:t>...Если бы наши родители читали такие книги, может мы не совершали бы некоторые глупости с очень высокой ценой расплаты?</a:t>
            </a:r>
            <a:endParaRPr lang="ru-RU" sz="1600" b="1" dirty="0">
              <a:solidFill>
                <a:srgbClr val="C00000"/>
              </a:solidFill>
            </a:endParaRPr>
          </a:p>
          <a:p>
            <a:pPr>
              <a:lnSpc>
                <a:spcPts val="1200"/>
              </a:lnSpc>
            </a:pPr>
            <a:r>
              <a:rPr lang="ru-RU" sz="1600" b="1" dirty="0" err="1">
                <a:solidFill>
                  <a:srgbClr val="C00000"/>
                </a:solidFill>
              </a:rPr>
              <a:t>Анника</a:t>
            </a:r>
            <a:r>
              <a:rPr lang="ru-RU" sz="1600" b="1" dirty="0">
                <a:solidFill>
                  <a:srgbClr val="C00000"/>
                </a:solidFill>
              </a:rPr>
              <a:t> Тор </a:t>
            </a:r>
            <a:r>
              <a:rPr lang="ru-RU" sz="1600" b="1" dirty="0" smtClean="0">
                <a:solidFill>
                  <a:srgbClr val="C00000"/>
                </a:solidFill>
              </a:rPr>
              <a:t>порадовала меня своей искренностью: </a:t>
            </a:r>
            <a:r>
              <a:rPr lang="ru-RU" sz="1600" b="1" dirty="0">
                <a:solidFill>
                  <a:srgbClr val="C00000"/>
                </a:solidFill>
              </a:rPr>
              <a:t>нет в этой книге назидания и порицания. Просто история, которая заставляет задуматься. Просто </a:t>
            </a:r>
            <a:r>
              <a:rPr lang="ru-RU" sz="1600" b="1" dirty="0" smtClean="0">
                <a:solidFill>
                  <a:srgbClr val="C00000"/>
                </a:solidFill>
              </a:rPr>
              <a:t> такие же как </a:t>
            </a:r>
            <a:r>
              <a:rPr lang="ru-RU" sz="1600" b="1" dirty="0" err="1" smtClean="0">
                <a:solidFill>
                  <a:srgbClr val="C00000"/>
                </a:solidFill>
              </a:rPr>
              <a:t>мы,подростки</a:t>
            </a:r>
            <a:r>
              <a:rPr lang="ru-RU" sz="1600" b="1" dirty="0">
                <a:solidFill>
                  <a:srgbClr val="C00000"/>
                </a:solidFill>
              </a:rPr>
              <a:t>, которые </a:t>
            </a:r>
            <a:r>
              <a:rPr lang="ru-RU" sz="1600" b="1" dirty="0" err="1">
                <a:solidFill>
                  <a:srgbClr val="C00000"/>
                </a:solidFill>
              </a:rPr>
              <a:t>самоутверждаются</a:t>
            </a:r>
            <a:r>
              <a:rPr lang="ru-RU" sz="1600" b="1" dirty="0">
                <a:solidFill>
                  <a:srgbClr val="C00000"/>
                </a:solidFill>
              </a:rPr>
              <a:t> за счет слабых. Так было, есть и будет. К сожалению. </a:t>
            </a:r>
            <a:r>
              <a:rPr lang="ru-RU" sz="1600" b="1" dirty="0" smtClean="0">
                <a:solidFill>
                  <a:srgbClr val="C00000"/>
                </a:solidFill>
              </a:rPr>
              <a:t>Об </a:t>
            </a:r>
            <a:r>
              <a:rPr lang="ru-RU" sz="1600" b="1" dirty="0">
                <a:solidFill>
                  <a:srgbClr val="C00000"/>
                </a:solidFill>
              </a:rPr>
              <a:t>этом надо </a:t>
            </a:r>
            <a:r>
              <a:rPr lang="ru-RU" sz="1600" b="1" dirty="0" smtClean="0">
                <a:solidFill>
                  <a:srgbClr val="C00000"/>
                </a:solidFill>
              </a:rPr>
              <a:t>говорить нам, и прежде </a:t>
            </a:r>
            <a:r>
              <a:rPr lang="ru-RU" sz="1600" b="1" dirty="0">
                <a:solidFill>
                  <a:srgbClr val="C00000"/>
                </a:solidFill>
              </a:rPr>
              <a:t>всего детям, которые не похожи на сверстников. Надо учить </a:t>
            </a:r>
            <a:r>
              <a:rPr lang="ru-RU" sz="1600" b="1" dirty="0" smtClean="0">
                <a:solidFill>
                  <a:srgbClr val="C00000"/>
                </a:solidFill>
              </a:rPr>
              <a:t>быть </a:t>
            </a:r>
            <a:r>
              <a:rPr lang="ru-RU" sz="1600" b="1" dirty="0">
                <a:solidFill>
                  <a:srgbClr val="C00000"/>
                </a:solidFill>
              </a:rPr>
              <a:t>сильными и давать отпор, ни в коем случае не идти на поводу у толпы. Это трудно, но возможно!</a:t>
            </a:r>
          </a:p>
          <a:p>
            <a:r>
              <a:rPr lang="ru-RU" sz="1600" b="1" dirty="0">
                <a:solidFill>
                  <a:srgbClr val="C00000"/>
                </a:solidFill>
              </a:rPr>
              <a:t>А родителей эта книга должна заставить обратить пристальное внимание на своих </a:t>
            </a:r>
            <a:r>
              <a:rPr lang="ru-RU" sz="1600" b="1" dirty="0" smtClean="0">
                <a:solidFill>
                  <a:srgbClr val="C00000"/>
                </a:solidFill>
              </a:rPr>
              <a:t>детей </a:t>
            </a:r>
            <a:r>
              <a:rPr lang="ru-RU" sz="1600" b="1" dirty="0">
                <a:solidFill>
                  <a:srgbClr val="C00000"/>
                </a:solidFill>
              </a:rPr>
              <a:t>и обязательно поговорить по душам. Неважно, с какой стороны баррикады ваш ребенок — разговор необходим всем.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95736" y="548680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Описание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320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908720"/>
            <a:ext cx="7416824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Читая </a:t>
            </a:r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эту </a:t>
            </a:r>
            <a:r>
              <a:rPr lang="ru-RU" sz="20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книгу, </a:t>
            </a:r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я испытывала чувство стыда за поступки некоторых её героев. В любом коллективе найдётся и палач, и жертва, и просто бездействующие люди. Но я считаю, что бездействие в этой ситуации - не самое правильное решение. Почему мы часто боимся за кого - либо заступиться? Боимся, что сами попадём под горячую руку? Или просто думаем, что нас это совсем не касается? Хорошо, конечно, когда люди понимают, что совершили плохой поступок и раскаиваются в содеянном. Значит, не всё так уж и безнадёжно. Но было бы лучше, если бы они всегда думали, прежде чем что - либо делать.</a:t>
            </a:r>
            <a:b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Книга </a:t>
            </a:r>
            <a:r>
              <a:rPr lang="ru-RU" sz="20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очень </a:t>
            </a:r>
            <a:r>
              <a:rPr lang="ru-RU" sz="2000" b="1" dirty="0" err="1">
                <a:solidFill>
                  <a:srgbClr val="C00000"/>
                </a:solidFill>
                <a:latin typeface="Cambria" panose="02040503050406030204" pitchFamily="18" charset="0"/>
              </a:rPr>
              <a:t>переживательная</a:t>
            </a:r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! Она затрагивает такие проблемы, как дружба и предательство, подлость и жестокость, </a:t>
            </a:r>
            <a:r>
              <a:rPr lang="ru-RU" sz="20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раскаяние </a:t>
            </a:r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и преданность. Всё это есть в современном обществе и никуда от этого не денешься. Но быть может тот, кто прочитает эту книгу, попав в похожую ситуацию, сделает правильный </a:t>
            </a:r>
            <a:r>
              <a:rPr lang="ru-RU" sz="20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выбор?</a:t>
            </a:r>
            <a:endParaRPr lang="ru-RU" sz="20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99792" y="404664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C00000"/>
                </a:solidFill>
              </a:rPr>
              <a:t>Моя рефлексия</a:t>
            </a:r>
            <a:endParaRPr lang="ru-RU" sz="2000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14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2249220"/>
          </a:xfrm>
        </p:spPr>
        <p:txBody>
          <a:bodyPr/>
          <a:lstStyle/>
          <a:p>
            <a:r>
              <a:rPr lang="ru-RU" dirty="0"/>
              <a:t>.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</a:rPr>
              <a:t>Это уже как закон – в каждом коллективе люди ищут самого слабого. </a:t>
            </a:r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Дети особенно хорошо чувствуют слабости и бьют именно по ним. Сами же потом удивляются своей жестокости, раскаиваются, а все равно такие случаи встречаются на каждом шагу. Школьные войны – самые запутанные и жестокие и всем нам </a:t>
            </a:r>
            <a:r>
              <a:rPr lang="ru-RU" sz="20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знакомы, хотя мы учимся в сельской школе и у нас нет такой жестокости.</a:t>
            </a:r>
            <a:endParaRPr lang="ru-RU" sz="20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3212976"/>
            <a:ext cx="7125112" cy="26458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Вот Нора, хотя и сочувствует Карин, а ради дружбы с Сабиной предает ее. </a:t>
            </a:r>
            <a:b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А еще в этой книге неспроста рассказывается о родителях каждого ребенка. Обычно </a:t>
            </a: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взрослые читатели 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на стороне родителей, потому что редко встречаются сознательно причиняющие своим детям вред, а ребенок должен осознавать ответственность за собственную жизнь и поведение. Но в «Правде или последствиях» на детские поступки влияние взрослых </a:t>
            </a: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мы все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же </a:t>
            </a: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видим</a:t>
            </a:r>
            <a:r>
              <a:rPr lang="ru-RU" dirty="0" smtClean="0"/>
              <a:t>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320330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62958" cy="1025084"/>
          </a:xfrm>
        </p:spPr>
        <p:txBody>
          <a:bodyPr/>
          <a:lstStyle/>
          <a:p>
            <a:pPr algn="ctr"/>
            <a:endParaRPr lang="ru-RU" sz="18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412000"/>
            <a:ext cx="7090946" cy="20162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sz="17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               Родители </a:t>
            </a: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Карин </a:t>
            </a:r>
            <a:r>
              <a:rPr lang="ru-RU" sz="17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излишне</a:t>
            </a: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, на мой взгляд, строги и холодны как северный </a:t>
            </a:r>
            <a:r>
              <a:rPr lang="ru-RU" sz="17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ветер. Отторжение взрослых </a:t>
            </a: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разрушает гармонию, подрывает ее веру в себя. </a:t>
            </a:r>
          </a:p>
          <a:p>
            <a:pPr marL="0" indent="0">
              <a:buNone/>
            </a:pP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sz="17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                 У </a:t>
            </a: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Фанни дома достаток и вседозволенность, что не могло сказаться на девочке. Родительская любовь вселяет уверенность в себе, пренебрежение к сверстникам проходит через все ее поступки</a:t>
            </a:r>
            <a:r>
              <a:rPr lang="ru-RU" sz="17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.                        </a:t>
            </a:r>
          </a:p>
          <a:p>
            <a:pPr marL="0" indent="0">
              <a:buNone/>
            </a:pPr>
            <a:r>
              <a:rPr lang="ru-RU" sz="17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У </a:t>
            </a: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Сабины есть старшая сестра, не самый лучший пример для подражания, а мама… О маме и вовсе сложно говорить. Первый ребенок родился в результате "недоразумения", когда ей было 15 лет, а когда появился второй – ушел муж. Ее не особенно заботит, что едят дочери, во что одеты и приходят ли они ночевать. </a:t>
            </a:r>
            <a:endParaRPr lang="ru-RU" sz="17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sz="17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             А </a:t>
            </a: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вот мама Норы вызывает у меня симпатию. Красивая добрая женщина, которая привыкла доверять своим детям. А их у нее трое. А вот мужа, к сожалению, нет. Статистика показывает, что через определенное время после развода даже самую отъявленную «мужененавистницу» опять тянет к сильному мужскому плечу. Такова женская природа, мы чувствует себя слабыми и </a:t>
            </a:r>
            <a:r>
              <a:rPr lang="ru-RU" sz="17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беззащитными </a:t>
            </a:r>
            <a:r>
              <a:rPr lang="ru-RU" sz="1700" b="1" dirty="0">
                <a:solidFill>
                  <a:srgbClr val="C00000"/>
                </a:solidFill>
                <a:latin typeface="Cambria" panose="02040503050406030204" pitchFamily="18" charset="0"/>
              </a:rPr>
              <a:t>без мужской поддержки и внимания. </a:t>
            </a:r>
          </a:p>
        </p:txBody>
      </p:sp>
    </p:spTree>
    <p:extLst>
      <p:ext uri="{BB962C8B-B14F-4D97-AF65-F5344CB8AC3E}">
        <p14:creationId xmlns:p14="http://schemas.microsoft.com/office/powerpoint/2010/main" xmlns="" val="408050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125113" cy="4625484"/>
          </a:xfrm>
        </p:spPr>
        <p:txBody>
          <a:bodyPr/>
          <a:lstStyle/>
          <a:p>
            <a:r>
              <a:rPr lang="ru-RU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Нам тяжело </a:t>
            </a:r>
            <a:r>
              <a:rPr lang="ru-RU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судить женщину за то, что она мечтает быть любимой. Только вот жаль, что все личные неудачи матери проходят на глазах у детей. Основное правило, в этом случае, гласит - знакомь детей с любимым только тогда, когда уже уверена, что отношения у вас серьёзные. </a:t>
            </a:r>
            <a:br>
              <a:rPr lang="ru-RU" sz="2400" b="1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Надо помнить, что детям в семье необходимо внимание, ощущение стабильности и уверенности. Вот тогда </a:t>
            </a:r>
            <a:r>
              <a:rPr lang="ru-RU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родители  смогут </a:t>
            </a:r>
            <a:r>
              <a:rPr lang="ru-RU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помочь своему ребенку.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93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107</TotalTime>
  <Words>1103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Spring</vt:lpstr>
      <vt:lpstr>Заявка на участие в конкурсе  «Человек читающий-человек успешный»</vt:lpstr>
      <vt:lpstr>           Ребенок учится тому, что видит у себя в дому,  Родители – пример ему…                                                                                                  Себастьян Брант Анника Тор  «Правда  или последствия» </vt:lpstr>
      <vt:lpstr>Описание</vt:lpstr>
      <vt:lpstr>Слайд 4</vt:lpstr>
      <vt:lpstr>Слайд 5</vt:lpstr>
      <vt:lpstr>Слайд 6</vt:lpstr>
      <vt:lpstr>. Это уже как закон – в каждом коллективе люди ищут самого слабого.  Дети особенно хорошо чувствуют слабости и бьют именно по ним. Сами же потом удивляются своей жестокости, раскаиваются, а все равно такие случаи встречаются на каждом шагу. Школьные войны – самые запутанные и жестокие и всем нам знакомы, хотя мы учимся в сельской школе и у нас нет такой жестокости.</vt:lpstr>
      <vt:lpstr>Слайд 8</vt:lpstr>
      <vt:lpstr>Нам тяжело судить женщину за то, что она мечтает быть любимой. Только вот жаль, что все личные неудачи матери проходят на глазах у детей. Основное правило, в этом случае, гласит - знакомь детей с любимым только тогда, когда уже уверена, что отношения у вас серьёзные.  Надо помнить, что детям в семье необходимо внимание, ощущение стабильности и уверенности. Вот тогда родители  смогут помочь своему ребенку.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Анника Тор  - Правда или последствия</dc:title>
  <dc:creator>пользователь</dc:creator>
  <cp:lastModifiedBy>Айсауле</cp:lastModifiedBy>
  <cp:revision>15</cp:revision>
  <dcterms:created xsi:type="dcterms:W3CDTF">2014-12-06T08:05:18Z</dcterms:created>
  <dcterms:modified xsi:type="dcterms:W3CDTF">2015-04-17T09:15:47Z</dcterms:modified>
</cp:coreProperties>
</file>